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Lst>
  <p:notesMasterIdLst>
    <p:notesMasterId r:id="rId23"/>
  </p:notesMasterIdLst>
  <p:handoutMasterIdLst>
    <p:handoutMasterId r:id="rId24"/>
  </p:handoutMasterIdLst>
  <p:sldIdLst>
    <p:sldId id="283" r:id="rId2"/>
    <p:sldId id="282" r:id="rId3"/>
    <p:sldId id="267" r:id="rId4"/>
    <p:sldId id="270" r:id="rId5"/>
    <p:sldId id="279" r:id="rId6"/>
    <p:sldId id="293" r:id="rId7"/>
    <p:sldId id="286" r:id="rId8"/>
    <p:sldId id="287" r:id="rId9"/>
    <p:sldId id="288" r:id="rId10"/>
    <p:sldId id="292" r:id="rId11"/>
    <p:sldId id="289" r:id="rId12"/>
    <p:sldId id="290" r:id="rId13"/>
    <p:sldId id="291" r:id="rId14"/>
    <p:sldId id="294" r:id="rId15"/>
    <p:sldId id="285" r:id="rId16"/>
    <p:sldId id="276" r:id="rId17"/>
    <p:sldId id="296" r:id="rId18"/>
    <p:sldId id="297" r:id="rId19"/>
    <p:sldId id="284" r:id="rId20"/>
    <p:sldId id="295"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1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F6560C-8995-4FC8-84F4-55B64B5BEEC3}" type="datetimeFigureOut">
              <a:rPr lang="en-US" smtClean="0"/>
              <a:t>9/25/2014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7E2A8-26B0-43E6-82B0-F04A046A4013}" type="slidenum">
              <a:rPr lang="en-US" smtClean="0"/>
              <a:t>‹#›</a:t>
            </a:fld>
            <a:endParaRPr lang="en-US"/>
          </a:p>
        </p:txBody>
      </p:sp>
    </p:spTree>
    <p:extLst>
      <p:ext uri="{BB962C8B-B14F-4D97-AF65-F5344CB8AC3E}">
        <p14:creationId xmlns:p14="http://schemas.microsoft.com/office/powerpoint/2010/main" val="215842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4FCE8-D812-4EEF-A6F1-503D584BB3A5}" type="datetimeFigureOut">
              <a:rPr lang="en-US" smtClean="0"/>
              <a:t>9/25/2014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4092C-3C3E-44A1-8B41-2BC094818BF8}" type="slidenum">
              <a:rPr lang="en-US" smtClean="0"/>
              <a:t>‹#›</a:t>
            </a:fld>
            <a:endParaRPr lang="en-US" dirty="0"/>
          </a:p>
        </p:txBody>
      </p:sp>
    </p:spTree>
    <p:extLst>
      <p:ext uri="{BB962C8B-B14F-4D97-AF65-F5344CB8AC3E}">
        <p14:creationId xmlns:p14="http://schemas.microsoft.com/office/powerpoint/2010/main" val="242204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Isosceles Triangle 10"/>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2" descr="SED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812" y="44450"/>
            <a:ext cx="1069975" cy="109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6AC0FB7D-E524-4E7D-AF96-2750561D9E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6AC0FB7D-E524-4E7D-AF96-2750561D9E6F}"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5080" y="228600"/>
            <a:ext cx="91440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95300"/>
            <a:ext cx="9144000" cy="457200"/>
          </a:xfrm>
        </p:spPr>
        <p:txBody>
          <a:bodyPr/>
          <a:lstStyle>
            <a:lvl1pPr>
              <a:defRPr>
                <a:latin typeface="+mj-lt"/>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685800" y="6339840"/>
            <a:ext cx="1981200" cy="365760"/>
          </a:xfrm>
        </p:spPr>
        <p:txBody>
          <a:bodyPr/>
          <a:lstStyle/>
          <a:p>
            <a:fld id="{6AC0FB7D-E524-4E7D-AF96-2750561D9E6F}" type="slidenum">
              <a:rPr lang="en-US" smtClean="0"/>
              <a:t>‹#›</a:t>
            </a:fld>
            <a:endParaRPr lang="en-US" dirty="0"/>
          </a:p>
        </p:txBody>
      </p:sp>
      <p:sp>
        <p:nvSpPr>
          <p:cNvPr id="8" name="Content Placeholder 7"/>
          <p:cNvSpPr>
            <a:spLocks noGrp="1"/>
          </p:cNvSpPr>
          <p:nvPr>
            <p:ph sz="quarter" idx="1"/>
          </p:nvPr>
        </p:nvSpPr>
        <p:spPr>
          <a:xfrm>
            <a:off x="304800" y="11430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a:xfrm>
            <a:off x="1069848" y="6355080"/>
            <a:ext cx="1520952" cy="365760"/>
          </a:xfrm>
        </p:spPr>
        <p:txBody>
          <a:bodyPr/>
          <a:lstStyle/>
          <a:p>
            <a:fld id="{6AC0FB7D-E524-4E7D-AF96-2750561D9E6F}"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Isosceles Triangle 8"/>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914400"/>
          </a:xfrm>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2"/>
          </p:nvPr>
        </p:nvSpPr>
        <p:spPr/>
        <p:txBody>
          <a:bodyPr/>
          <a:lstStyle/>
          <a:p>
            <a:fld id="{6AC0FB7D-E524-4E7D-AF96-2750561D9E6F}"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6AC0FB7D-E524-4E7D-AF96-2750561D9E6F}"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6AC0FB7D-E524-4E7D-AF96-2750561D9E6F}"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C0FB7D-E524-4E7D-AF96-2750561D9E6F}"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2" descr="SED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812" y="44450"/>
            <a:ext cx="1069975" cy="109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6AC0FB7D-E524-4E7D-AF96-2750561D9E6F}"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6AC0FB7D-E524-4E7D-AF96-2750561D9E6F}"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152400"/>
            <a:ext cx="91440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AC0FB7D-E524-4E7D-AF96-2750561D9E6F}" type="slidenum">
              <a:rPr lang="en-US" smtClean="0"/>
              <a:t>‹#›</a:t>
            </a:fld>
            <a:endParaRPr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Footer Placeholder 3"/>
          <p:cNvSpPr>
            <a:spLocks noGrp="1"/>
          </p:cNvSpPr>
          <p:nvPr>
            <p:ph type="ftr" sz="quarter" idx="3"/>
          </p:nvPr>
        </p:nvSpPr>
        <p:spPr>
          <a:xfrm>
            <a:off x="0" y="6356350"/>
            <a:ext cx="9144000" cy="365125"/>
          </a:xfrm>
          <a:prstGeom prst="rect">
            <a:avLst/>
          </a:prstGeom>
        </p:spPr>
        <p:txBody>
          <a:bodyPr/>
          <a:lstStyle/>
          <a:p>
            <a:r>
              <a:rPr lang="en-US" sz="1200" dirty="0" smtClean="0"/>
              <a:t>                         New York State Education Department | Office of Information and Reporting Services. | 2014</a:t>
            </a:r>
            <a:endParaRPr lang="en-US"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12.nysed.gov/irs/teacher/" TargetMode="External"/><Relationship Id="rId2" Type="http://schemas.openxmlformats.org/officeDocument/2006/relationships/hyperlink" Target="http://www.p12.nysed.gov/irs/beds/2014/PMF/home.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12.nysed.gov/seddas/seddashom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services.nysed.gov/ta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ervices.nysed.gov/ta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447800"/>
            <a:ext cx="8610600" cy="685800"/>
          </a:xfrm>
        </p:spPr>
        <p:txBody>
          <a:bodyPr>
            <a:normAutofit/>
          </a:bodyPr>
          <a:lstStyle/>
          <a:p>
            <a:pPr algn="ctr"/>
            <a:r>
              <a:rPr lang="en-US" dirty="0"/>
              <a:t>2014-15 </a:t>
            </a:r>
            <a:r>
              <a:rPr lang="en-US" dirty="0" smtClean="0"/>
              <a:t>Electronic Personnel </a:t>
            </a:r>
            <a:r>
              <a:rPr lang="en-US" dirty="0"/>
              <a:t>Master </a:t>
            </a:r>
            <a:r>
              <a:rPr lang="en-US" dirty="0" smtClean="0"/>
              <a:t>File (</a:t>
            </a:r>
            <a:r>
              <a:rPr lang="en-US" dirty="0" err="1" smtClean="0"/>
              <a:t>ePMF</a:t>
            </a:r>
            <a:r>
              <a:rPr lang="en-US" dirty="0" smtClean="0"/>
              <a:t>)</a:t>
            </a:r>
            <a:endParaRPr lang="en-US" dirty="0"/>
          </a:p>
        </p:txBody>
      </p:sp>
      <p:sp>
        <p:nvSpPr>
          <p:cNvPr id="2" name="Slide Number Placeholder 1"/>
          <p:cNvSpPr>
            <a:spLocks noGrp="1"/>
          </p:cNvSpPr>
          <p:nvPr>
            <p:ph type="sldNum" sz="quarter" idx="12"/>
          </p:nvPr>
        </p:nvSpPr>
        <p:spPr/>
        <p:txBody>
          <a:bodyPr/>
          <a:lstStyle/>
          <a:p>
            <a:fld id="{6AC0FB7D-E524-4E7D-AF96-2750561D9E6F}" type="slidenum">
              <a:rPr lang="en-US" smtClean="0"/>
              <a:t>1</a:t>
            </a:fld>
            <a:endParaRPr lang="en-US" dirty="0"/>
          </a:p>
        </p:txBody>
      </p:sp>
      <p:sp>
        <p:nvSpPr>
          <p:cNvPr id="3" name="Content Placeholder 2"/>
          <p:cNvSpPr>
            <a:spLocks noGrp="1"/>
          </p:cNvSpPr>
          <p:nvPr>
            <p:ph sz="quarter" idx="1"/>
          </p:nvPr>
        </p:nvSpPr>
        <p:spPr>
          <a:xfrm>
            <a:off x="304800" y="1219200"/>
            <a:ext cx="8610600" cy="4937760"/>
          </a:xfrm>
        </p:spPr>
        <p:txBody>
          <a:bodyPr>
            <a:normAutofit/>
          </a:bodyPr>
          <a:lstStyle/>
          <a:p>
            <a:pPr marL="0" indent="0" algn="ctr">
              <a:buNone/>
            </a:pPr>
            <a:endParaRPr lang="en-US" sz="4800" b="1" dirty="0" smtClean="0">
              <a:latin typeface="Times New Roman" panose="02020603050405020304" pitchFamily="18" charset="0"/>
              <a:cs typeface="Times New Roman" panose="02020603050405020304" pitchFamily="18" charset="0"/>
            </a:endParaRPr>
          </a:p>
          <a:p>
            <a:pPr marL="0" indent="0" algn="ctr">
              <a:buNone/>
            </a:pPr>
            <a:r>
              <a:rPr lang="en-US" sz="4800" b="1" dirty="0" smtClean="0">
                <a:latin typeface="Times New Roman" panose="02020603050405020304" pitchFamily="18" charset="0"/>
                <a:cs typeface="Times New Roman" panose="02020603050405020304" pitchFamily="18" charset="0"/>
              </a:rPr>
              <a:t>District Preparation Overview</a:t>
            </a:r>
          </a:p>
          <a:p>
            <a:pPr marL="0" indent="0" algn="ctr">
              <a:buNone/>
            </a:pPr>
            <a:r>
              <a:rPr lang="en-US" sz="2800" b="1" dirty="0" smtClean="0">
                <a:latin typeface="Times New Roman" panose="02020603050405020304" pitchFamily="18" charset="0"/>
                <a:cs typeface="Times New Roman" panose="02020603050405020304" pitchFamily="18" charset="0"/>
              </a:rPr>
              <a:t>Managing the Electronic Staff Collection Process</a:t>
            </a:r>
            <a:endParaRPr lang="en-US" sz="2800"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4294967295"/>
          </p:nvPr>
        </p:nvSpPr>
        <p:spPr>
          <a:xfrm>
            <a:off x="0" y="6356350"/>
            <a:ext cx="9144000" cy="365125"/>
          </a:xfrm>
          <a:prstGeom prst="rect">
            <a:avLst/>
          </a:prstGeom>
        </p:spPr>
        <p:txBody>
          <a:bodyPr/>
          <a:lstStyle/>
          <a:p>
            <a:pPr algn="r"/>
            <a:r>
              <a:rPr lang="en-US" sz="1200" dirty="0" smtClean="0"/>
              <a:t>New York State Education Department | Office of Information and Reporting Services | 2014</a:t>
            </a:r>
            <a:endParaRPr lang="en-US" sz="12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09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C0FB7D-E524-4E7D-AF96-2750561D9E6F}" type="slidenum">
              <a:rPr lang="en-US" smtClean="0"/>
              <a:t>10</a:t>
            </a:fld>
            <a:endParaRPr lang="en-US" dirty="0"/>
          </a:p>
        </p:txBody>
      </p:sp>
      <p:pic>
        <p:nvPicPr>
          <p:cNvPr id="5"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72560" y="1371600"/>
            <a:ext cx="8290440" cy="4724400"/>
          </a:xfrm>
        </p:spPr>
      </p:pic>
      <p:sp>
        <p:nvSpPr>
          <p:cNvPr id="6" name="Title 1"/>
          <p:cNvSpPr>
            <a:spLocks noGrp="1"/>
          </p:cNvSpPr>
          <p:nvPr>
            <p:ph type="title"/>
          </p:nvPr>
        </p:nvSpPr>
        <p:spPr>
          <a:xfrm>
            <a:off x="0" y="381000"/>
            <a:ext cx="9144000" cy="609600"/>
          </a:xfrm>
        </p:spPr>
        <p:txBody>
          <a:bodyPr vert="horz" anchor="b" anchorCtr="0">
            <a:normAutofit/>
          </a:bodyPr>
          <a:lstStyle/>
          <a:p>
            <a:pPr algn="ctr"/>
            <a:r>
              <a:rPr lang="en-US" b="1" dirty="0" smtClean="0"/>
              <a:t>Adding Assignments</a:t>
            </a:r>
            <a:endParaRPr lang="en-US" sz="2200" b="1" dirty="0">
              <a:effectLst>
                <a:outerShdw blurRad="38100" dist="38100" dir="2700000" algn="tl">
                  <a:srgbClr val="000000">
                    <a:alpha val="43137"/>
                  </a:srgbClr>
                </a:outerShdw>
              </a:effectLst>
              <a:latin typeface="+mn-lt"/>
            </a:endParaRPr>
          </a:p>
        </p:txBody>
      </p:sp>
      <p:sp>
        <p:nvSpPr>
          <p:cNvPr id="8"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prstClr val="black"/>
                </a:solidFill>
              </a:rPr>
              <a:t>New York State Education Department | Office of Information and Reporting Services. | 2014</a:t>
            </a:r>
            <a:endParaRPr lang="en-US" sz="1200" dirty="0">
              <a:solidFill>
                <a:prstClr val="black"/>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35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11</a:t>
            </a:fld>
            <a:endParaRPr lang="en-US" dirty="0">
              <a:solidFill>
                <a:srgbClr val="464653"/>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1219201"/>
            <a:ext cx="7502000" cy="49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sp>
        <p:nvSpPr>
          <p:cNvPr id="9" name="Title 1"/>
          <p:cNvSpPr>
            <a:spLocks noGrp="1"/>
          </p:cNvSpPr>
          <p:nvPr>
            <p:ph type="title"/>
          </p:nvPr>
        </p:nvSpPr>
        <p:spPr>
          <a:xfrm>
            <a:off x="0" y="381000"/>
            <a:ext cx="9144000" cy="609600"/>
          </a:xfrm>
        </p:spPr>
        <p:txBody>
          <a:bodyPr vert="horz" anchor="b" anchorCtr="0">
            <a:normAutofit/>
          </a:bodyPr>
          <a:lstStyle/>
          <a:p>
            <a:pPr algn="ctr"/>
            <a:r>
              <a:rPr lang="en-US" b="1" dirty="0" smtClean="0"/>
              <a:t>Choosing Assignments</a:t>
            </a:r>
            <a:endParaRPr lang="en-US" sz="2200" b="1" dirty="0">
              <a:effectLst>
                <a:outerShdw blurRad="38100" dist="38100" dir="2700000" algn="tl">
                  <a:srgbClr val="000000">
                    <a:alpha val="43137"/>
                  </a:srgbClr>
                </a:outerShdw>
              </a:effectLst>
              <a:latin typeface="+mn-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806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12</a:t>
            </a:fld>
            <a:endParaRPr lang="en-US" dirty="0">
              <a:solidFill>
                <a:srgbClr val="464653"/>
              </a:solidFill>
            </a:endParaRPr>
          </a:p>
        </p:txBody>
      </p:sp>
      <p:sp>
        <p:nvSpPr>
          <p:cNvPr id="3" name="Subtitle 2"/>
          <p:cNvSpPr>
            <a:spLocks noGrp="1"/>
          </p:cNvSpPr>
          <p:nvPr>
            <p:ph sz="quarter" idx="1"/>
          </p:nvPr>
        </p:nvSpPr>
        <p:spPr/>
        <p:txBody>
          <a:bodyPr vert="horz">
            <a:normAutofit/>
          </a:bodyPr>
          <a:lstStyle/>
          <a:p>
            <a:pPr>
              <a:spcBef>
                <a:spcPts val="0"/>
              </a:spcBef>
              <a:buFont typeface="Wingdings" panose="05000000000000000000" pitchFamily="2" charset="2"/>
              <a:buChar char="v"/>
            </a:pPr>
            <a:r>
              <a:rPr lang="en-US" sz="2400" dirty="0"/>
              <a:t>All ePMF forms can be saved when clicking the "</a:t>
            </a:r>
            <a:r>
              <a:rPr lang="en-US" sz="2400" b="1" dirty="0"/>
              <a:t>Save</a:t>
            </a:r>
            <a:r>
              <a:rPr lang="en-US" sz="2400" dirty="0"/>
              <a:t>" button at the bottom of the form. If you are uncertain about some of the information you have entered and need to return to the form, click “</a:t>
            </a:r>
            <a:r>
              <a:rPr lang="en-US" sz="2400" b="1" dirty="0"/>
              <a:t>Save</a:t>
            </a:r>
            <a:r>
              <a:rPr lang="en-US" sz="2400" dirty="0"/>
              <a:t>.” You will have to return to it later and choose “</a:t>
            </a:r>
            <a:r>
              <a:rPr lang="en-US" sz="2400" b="1" dirty="0"/>
              <a:t>Save + Submit</a:t>
            </a:r>
            <a:r>
              <a:rPr lang="en-US" sz="2400" dirty="0"/>
              <a:t>” to finalize your selections. </a:t>
            </a:r>
          </a:p>
          <a:p>
            <a:pPr>
              <a:spcBef>
                <a:spcPts val="0"/>
              </a:spcBef>
              <a:buFont typeface="Wingdings" panose="05000000000000000000" pitchFamily="2" charset="2"/>
              <a:buChar char="v"/>
            </a:pPr>
            <a:endParaRPr lang="en-US" sz="2400" dirty="0"/>
          </a:p>
          <a:p>
            <a:pPr>
              <a:spcBef>
                <a:spcPts val="0"/>
              </a:spcBef>
              <a:buFont typeface="Wingdings" panose="05000000000000000000" pitchFamily="2" charset="2"/>
              <a:buChar char="v"/>
            </a:pPr>
            <a:r>
              <a:rPr lang="en-US" sz="2400" dirty="0"/>
              <a:t>If the information is complete and accurate you should click, “</a:t>
            </a:r>
            <a:r>
              <a:rPr lang="en-US" sz="2400" b="1" dirty="0"/>
              <a:t>Save + Submit</a:t>
            </a:r>
            <a:r>
              <a:rPr lang="en-US" sz="2400" dirty="0"/>
              <a:t>.” You will not be able to edit the form after you submit it. Your superintendent/principal will then be able to review and edit the data as needed before submitting it to the New York State Education Department. </a:t>
            </a:r>
          </a:p>
        </p:txBody>
      </p:sp>
      <p:sp>
        <p:nvSpPr>
          <p:cNvPr id="7"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sp>
        <p:nvSpPr>
          <p:cNvPr id="8" name="Title 1"/>
          <p:cNvSpPr>
            <a:spLocks noGrp="1"/>
          </p:cNvSpPr>
          <p:nvPr>
            <p:ph type="title"/>
          </p:nvPr>
        </p:nvSpPr>
        <p:spPr>
          <a:xfrm>
            <a:off x="0" y="381000"/>
            <a:ext cx="9144000" cy="609600"/>
          </a:xfrm>
        </p:spPr>
        <p:txBody>
          <a:bodyPr vert="horz" anchor="b" anchorCtr="0">
            <a:normAutofit/>
          </a:bodyPr>
          <a:lstStyle/>
          <a:p>
            <a:pPr algn="ctr"/>
            <a:r>
              <a:rPr lang="en-US" b="1" dirty="0" smtClean="0"/>
              <a:t>Saving and Submitting the ePMF Form</a:t>
            </a:r>
            <a:endParaRPr lang="en-US" sz="2200" b="1" dirty="0">
              <a:effectLst>
                <a:outerShdw blurRad="38100" dist="38100" dir="2700000" algn="tl">
                  <a:srgbClr val="000000">
                    <a:alpha val="43137"/>
                  </a:srgbClr>
                </a:outerShdw>
              </a:effectLst>
              <a:latin typeface="+mn-l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78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13</a:t>
            </a:fld>
            <a:endParaRPr lang="en-US" dirty="0">
              <a:solidFill>
                <a:srgbClr val="464653"/>
              </a:solidFill>
            </a:endParaRP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413413"/>
            <a:ext cx="8229600" cy="4548698"/>
          </a:xfrm>
        </p:spPr>
      </p:pic>
      <p:sp>
        <p:nvSpPr>
          <p:cNvPr id="9"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sp>
        <p:nvSpPr>
          <p:cNvPr id="10" name="Title 1"/>
          <p:cNvSpPr txBox="1">
            <a:spLocks/>
          </p:cNvSpPr>
          <p:nvPr/>
        </p:nvSpPr>
        <p:spPr>
          <a:xfrm>
            <a:off x="0" y="381000"/>
            <a:ext cx="9144000" cy="609600"/>
          </a:xfrm>
          <a:prstGeom prst="rect">
            <a:avLst/>
          </a:prstGeom>
        </p:spPr>
        <p:txBody>
          <a:bodyPr vert="horz" anchor="b" anchorCtr="0">
            <a:normAutofit fontScale="97500"/>
          </a:bodyPr>
          <a:lstStyle>
            <a:lvl1pPr algn="ctr" rtl="0" eaLnBrk="1" latinLnBrk="0" hangingPunct="1">
              <a:spcBef>
                <a:spcPct val="0"/>
              </a:spcBef>
              <a:buNone/>
              <a:defRPr kumimoji="0" sz="3200" kern="1200">
                <a:solidFill>
                  <a:schemeClr val="tx2"/>
                </a:solidFill>
                <a:latin typeface="+mj-lt"/>
                <a:ea typeface="+mj-ea"/>
                <a:cs typeface="+mj-cs"/>
              </a:defRPr>
            </a:lvl1pPr>
          </a:lstStyle>
          <a:p>
            <a:r>
              <a:rPr lang="en-US" b="1" dirty="0" smtClean="0"/>
              <a:t>Saving and Submitting the ePMF Form</a:t>
            </a:r>
            <a:endParaRPr lang="en-US" sz="2200" b="1" dirty="0">
              <a:effectLst>
                <a:outerShdw blurRad="38100" dist="38100" dir="2700000" algn="tl">
                  <a:srgbClr val="000000">
                    <a:alpha val="43137"/>
                  </a:srgbClr>
                </a:outerShdw>
              </a:effectLst>
              <a:latin typeface="+mn-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6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9144000" cy="457200"/>
          </a:xfrm>
        </p:spPr>
        <p:txBody>
          <a:bodyPr>
            <a:noAutofit/>
          </a:bodyPr>
          <a:lstStyle/>
          <a:p>
            <a:r>
              <a:rPr lang="en-US" sz="4800" dirty="0" smtClean="0"/>
              <a:t>Administrator Review</a:t>
            </a:r>
            <a:endParaRPr lang="en-US" sz="4800" dirty="0"/>
          </a:p>
        </p:txBody>
      </p:sp>
      <p:sp>
        <p:nvSpPr>
          <p:cNvPr id="3" name="Slide Number Placeholder 2"/>
          <p:cNvSpPr>
            <a:spLocks noGrp="1"/>
          </p:cNvSpPr>
          <p:nvPr>
            <p:ph type="sldNum" sz="quarter" idx="12"/>
          </p:nvPr>
        </p:nvSpPr>
        <p:spPr/>
        <p:txBody>
          <a:bodyPr/>
          <a:lstStyle/>
          <a:p>
            <a:fld id="{6AC0FB7D-E524-4E7D-AF96-2750561D9E6F}" type="slidenum">
              <a:rPr lang="en-US" smtClean="0"/>
              <a:t>14</a:t>
            </a:fld>
            <a:endParaRPr lang="en-US" dirty="0"/>
          </a:p>
        </p:txBody>
      </p:sp>
    </p:spTree>
    <p:extLst>
      <p:ext uri="{BB962C8B-B14F-4D97-AF65-F5344CB8AC3E}">
        <p14:creationId xmlns:p14="http://schemas.microsoft.com/office/powerpoint/2010/main" val="1350128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9144000" cy="457200"/>
          </a:xfrm>
        </p:spPr>
        <p:txBody>
          <a:bodyPr vert="horz" anchor="b" anchorCtr="0">
            <a:normAutofit fontScale="90000"/>
          </a:bodyPr>
          <a:lstStyle/>
          <a:p>
            <a:r>
              <a:rPr lang="en-US" dirty="0"/>
              <a:t/>
            </a:r>
            <a:br>
              <a:rPr lang="en-US" dirty="0"/>
            </a:br>
            <a:r>
              <a:rPr lang="en-US" sz="3600" b="1" dirty="0">
                <a:latin typeface="+mn-lt"/>
              </a:rPr>
              <a:t>Administrator </a:t>
            </a:r>
            <a:r>
              <a:rPr lang="en-US" sz="3600" b="1" dirty="0" smtClean="0">
                <a:latin typeface="+mn-lt"/>
              </a:rPr>
              <a:t>Review</a:t>
            </a:r>
            <a:endParaRPr lang="en-US" sz="3600" b="1" dirty="0">
              <a:latin typeface="+mn-lt"/>
            </a:endParaRPr>
          </a:p>
        </p:txBody>
      </p:sp>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15</a:t>
            </a:fld>
            <a:endParaRPr lang="en-US" dirty="0">
              <a:solidFill>
                <a:srgbClr val="464653"/>
              </a:solidFill>
            </a:endParaRPr>
          </a:p>
        </p:txBody>
      </p:sp>
      <p:sp>
        <p:nvSpPr>
          <p:cNvPr id="3" name="Subtitle 2"/>
          <p:cNvSpPr>
            <a:spLocks noGrp="1"/>
          </p:cNvSpPr>
          <p:nvPr>
            <p:ph sz="quarter" idx="1"/>
          </p:nvPr>
        </p:nvSpPr>
        <p:spPr/>
        <p:txBody>
          <a:bodyPr vert="horz">
            <a:normAutofit fontScale="85000" lnSpcReduction="10000"/>
          </a:bodyPr>
          <a:lstStyle/>
          <a:p>
            <a:pPr>
              <a:spcBef>
                <a:spcPts val="0"/>
              </a:spcBef>
              <a:buFont typeface="Wingdings" panose="05000000000000000000" pitchFamily="2" charset="2"/>
              <a:buChar char="v"/>
            </a:pPr>
            <a:r>
              <a:rPr lang="en-US" sz="2400" dirty="0" smtClean="0"/>
              <a:t>Throughout the </a:t>
            </a:r>
            <a:r>
              <a:rPr lang="en-US" sz="2400" dirty="0"/>
              <a:t>ePMF collection period (beginning on BEDS Day, October 1, 2014 and ending on January </a:t>
            </a:r>
            <a:r>
              <a:rPr lang="en-US" sz="2400" dirty="0" smtClean="0"/>
              <a:t>31</a:t>
            </a:r>
            <a:r>
              <a:rPr lang="en-US" sz="2400" baseline="30000" dirty="0" smtClean="0"/>
              <a:t>st</a:t>
            </a:r>
            <a:r>
              <a:rPr lang="en-US" sz="2400" dirty="0" smtClean="0"/>
              <a:t>, </a:t>
            </a:r>
            <a:r>
              <a:rPr lang="en-US" sz="2400" dirty="0"/>
              <a:t>2015</a:t>
            </a:r>
            <a:r>
              <a:rPr lang="en-US" sz="2400"/>
              <a:t>), </a:t>
            </a:r>
            <a:r>
              <a:rPr lang="en-US" sz="2400" dirty="0"/>
              <a:t>S</a:t>
            </a:r>
            <a:r>
              <a:rPr lang="en-US" sz="2400" smtClean="0"/>
              <a:t>uperintendents</a:t>
            </a:r>
            <a:r>
              <a:rPr lang="en-US" sz="2400" dirty="0" smtClean="0"/>
              <a:t>, </a:t>
            </a:r>
            <a:r>
              <a:rPr lang="en-US" sz="2400" dirty="0"/>
              <a:t>and those individuals entitled </a:t>
            </a:r>
            <a:r>
              <a:rPr lang="en-US" sz="2400"/>
              <a:t>by </a:t>
            </a:r>
            <a:r>
              <a:rPr lang="en-US" sz="2400" dirty="0"/>
              <a:t>S</a:t>
            </a:r>
            <a:r>
              <a:rPr lang="en-US" sz="2400" smtClean="0"/>
              <a:t>uperintendents</a:t>
            </a:r>
            <a:r>
              <a:rPr lang="en-US" sz="2400" dirty="0" smtClean="0"/>
              <a:t>, will </a:t>
            </a:r>
            <a:r>
              <a:rPr lang="en-US" sz="2400" dirty="0"/>
              <a:t>be able to review and </a:t>
            </a:r>
            <a:r>
              <a:rPr lang="en-US" sz="2400" dirty="0" smtClean="0"/>
              <a:t>revise teacher submitted </a:t>
            </a:r>
            <a:r>
              <a:rPr lang="en-US" sz="2400" dirty="0" err="1" smtClean="0"/>
              <a:t>ePMF</a:t>
            </a:r>
            <a:r>
              <a:rPr lang="en-US" sz="2400" dirty="0" smtClean="0"/>
              <a:t> </a:t>
            </a:r>
            <a:r>
              <a:rPr lang="en-US" sz="2400" dirty="0"/>
              <a:t>data. </a:t>
            </a:r>
            <a:r>
              <a:rPr lang="en-US" sz="2400" dirty="0" smtClean="0"/>
              <a:t/>
            </a:r>
            <a:br>
              <a:rPr lang="en-US" sz="2400" dirty="0" smtClean="0"/>
            </a:br>
            <a:endParaRPr lang="en-US" sz="2400" dirty="0" smtClean="0"/>
          </a:p>
          <a:p>
            <a:pPr>
              <a:spcBef>
                <a:spcPts val="0"/>
              </a:spcBef>
              <a:buFont typeface="Wingdings" panose="05000000000000000000" pitchFamily="2" charset="2"/>
              <a:buChar char="v"/>
            </a:pPr>
            <a:r>
              <a:rPr lang="en-US" sz="2400" dirty="0"/>
              <a:t>To allow district administrators the ability to assist teachers in TAA account creation </a:t>
            </a:r>
            <a:r>
              <a:rPr lang="en-US" sz="2400" dirty="0" smtClean="0"/>
              <a:t>and </a:t>
            </a:r>
            <a:r>
              <a:rPr lang="en-US" sz="2400" dirty="0" err="1"/>
              <a:t>ePMF</a:t>
            </a:r>
            <a:r>
              <a:rPr lang="en-US" sz="2400" dirty="0"/>
              <a:t> review, the TAA administrator application will provide two SEDDAS (SED Delegated Account </a:t>
            </a:r>
            <a:r>
              <a:rPr lang="en-US" sz="2400" dirty="0" smtClean="0"/>
              <a:t>System) entitlements:</a:t>
            </a:r>
          </a:p>
          <a:p>
            <a:pPr marL="514350" indent="-514350">
              <a:spcAft>
                <a:spcPts val="1200"/>
              </a:spcAft>
              <a:buFont typeface="+mj-lt"/>
              <a:buAutoNum type="arabicPeriod"/>
            </a:pPr>
            <a:r>
              <a:rPr lang="en-US" sz="2400" u="sng" dirty="0"/>
              <a:t>TAA/TSRV</a:t>
            </a:r>
            <a:r>
              <a:rPr lang="en-US" sz="2400" dirty="0"/>
              <a:t> - This role allows administrators to </a:t>
            </a:r>
            <a:r>
              <a:rPr lang="en-US" sz="2400" dirty="0" smtClean="0"/>
              <a:t>view the </a:t>
            </a:r>
            <a:r>
              <a:rPr lang="en-US" sz="2400" dirty="0"/>
              <a:t>submission status of </a:t>
            </a:r>
            <a:r>
              <a:rPr lang="en-US" sz="2400" dirty="0" smtClean="0"/>
              <a:t>ePMF, view TAA </a:t>
            </a:r>
            <a:r>
              <a:rPr lang="en-US" sz="2400" dirty="0"/>
              <a:t>account creation progress, view basic roster data, </a:t>
            </a:r>
            <a:r>
              <a:rPr lang="en-US" sz="2400" dirty="0" smtClean="0"/>
              <a:t>and deactivate </a:t>
            </a:r>
            <a:r>
              <a:rPr lang="en-US" sz="2400" dirty="0"/>
              <a:t>TAA accounts for certain </a:t>
            </a:r>
            <a:r>
              <a:rPr lang="en-US" sz="2400" dirty="0" smtClean="0"/>
              <a:t>users.</a:t>
            </a:r>
            <a:endParaRPr lang="en-US" sz="2400" dirty="0"/>
          </a:p>
          <a:p>
            <a:pPr marL="514350" indent="-514350">
              <a:buFont typeface="+mj-lt"/>
              <a:buAutoNum type="arabicPeriod"/>
            </a:pPr>
            <a:r>
              <a:rPr lang="en-US" sz="2400" u="sng" dirty="0"/>
              <a:t>TAA/TSRV/</a:t>
            </a:r>
            <a:r>
              <a:rPr lang="en-US" sz="2400" u="sng" dirty="0" err="1"/>
              <a:t>ePMF</a:t>
            </a:r>
            <a:r>
              <a:rPr lang="en-US" sz="2400" dirty="0"/>
              <a:t> - This role entitles users to everything </a:t>
            </a:r>
            <a:r>
              <a:rPr lang="en-US" sz="2400" dirty="0" smtClean="0"/>
              <a:t>in the </a:t>
            </a:r>
            <a:r>
              <a:rPr lang="en-US" sz="2400" dirty="0"/>
              <a:t>role </a:t>
            </a:r>
            <a:r>
              <a:rPr lang="en-US" sz="2400" dirty="0" smtClean="0"/>
              <a:t>described above </a:t>
            </a:r>
            <a:r>
              <a:rPr lang="en-US" sz="2400" dirty="0"/>
              <a:t>as well as the ability to </a:t>
            </a:r>
            <a:r>
              <a:rPr lang="en-US" sz="2400" b="1" dirty="0"/>
              <a:t>review and </a:t>
            </a:r>
            <a:r>
              <a:rPr lang="en-US" sz="2400" b="1" dirty="0" smtClean="0"/>
              <a:t>revise </a:t>
            </a:r>
            <a:r>
              <a:rPr lang="en-US" sz="2400" b="1" dirty="0" err="1" smtClean="0"/>
              <a:t>ePMF</a:t>
            </a:r>
            <a:r>
              <a:rPr lang="en-US" sz="2400" b="1" dirty="0" smtClean="0"/>
              <a:t> </a:t>
            </a:r>
            <a:r>
              <a:rPr lang="en-US" sz="2400" b="1" dirty="0"/>
              <a:t>data </a:t>
            </a:r>
            <a:r>
              <a:rPr lang="en-US" sz="2400" dirty="0"/>
              <a:t>for staff they oversee</a:t>
            </a:r>
            <a:r>
              <a:rPr lang="en-US" sz="2400" dirty="0" smtClean="0"/>
              <a:t>. Users may also download a spreadsheet containing all current </a:t>
            </a:r>
            <a:r>
              <a:rPr lang="en-US" sz="2400" dirty="0" err="1" smtClean="0"/>
              <a:t>ePMF</a:t>
            </a:r>
            <a:r>
              <a:rPr lang="en-US" sz="2400" dirty="0" smtClean="0"/>
              <a:t> data.</a:t>
            </a:r>
            <a:endParaRPr lang="en-US" sz="2400" dirty="0"/>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79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t>16</a:t>
            </a:fld>
            <a:endParaRPr lang="en-US" dirty="0"/>
          </a:p>
        </p:txBody>
      </p:sp>
      <p:sp>
        <p:nvSpPr>
          <p:cNvPr id="11" name="Title 1"/>
          <p:cNvSpPr>
            <a:spLocks noGrp="1"/>
          </p:cNvSpPr>
          <p:nvPr>
            <p:ph type="title"/>
          </p:nvPr>
        </p:nvSpPr>
        <p:spPr>
          <a:xfrm>
            <a:off x="0" y="495300"/>
            <a:ext cx="9144000" cy="457200"/>
          </a:xfrm>
        </p:spPr>
        <p:txBody>
          <a:bodyPr vert="horz" anchor="b" anchorCtr="0">
            <a:normAutofit fontScale="90000"/>
          </a:bodyPr>
          <a:lstStyle/>
          <a:p>
            <a:pPr algn="l"/>
            <a:r>
              <a:rPr lang="en-US" dirty="0"/>
              <a:t/>
            </a:r>
            <a:br>
              <a:rPr lang="en-US" dirty="0"/>
            </a:br>
            <a:endParaRPr lang="en-US" sz="2400" dirty="0">
              <a:effectLst>
                <a:outerShdw blurRad="38100" dist="38100" dir="2700000" algn="tl">
                  <a:srgbClr val="000000">
                    <a:alpha val="43137"/>
                  </a:srgbClr>
                </a:outerShdw>
              </a:effectLst>
              <a:latin typeface="+mn-lt"/>
            </a:endParaRPr>
          </a:p>
        </p:txBody>
      </p:sp>
      <p:sp>
        <p:nvSpPr>
          <p:cNvPr id="7"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t>New York State Education Department | Office of Information and Reporting Services | 2014</a:t>
            </a:r>
            <a:endParaRPr lang="en-US" sz="1200" dirty="0"/>
          </a:p>
        </p:txBody>
      </p:sp>
      <p:sp>
        <p:nvSpPr>
          <p:cNvPr id="8" name="Title 1"/>
          <p:cNvSpPr txBox="1">
            <a:spLocks/>
          </p:cNvSpPr>
          <p:nvPr/>
        </p:nvSpPr>
        <p:spPr>
          <a:xfrm>
            <a:off x="0" y="522514"/>
            <a:ext cx="9144000" cy="457200"/>
          </a:xfrm>
          <a:prstGeom prst="rect">
            <a:avLst/>
          </a:prstGeom>
        </p:spPr>
        <p:txBody>
          <a:bodyPr vert="horz" anchor="b" anchorCtr="0">
            <a:normAutofit fontScale="25000" lnSpcReduction="20000"/>
          </a:bodyPr>
          <a:lstStyle>
            <a:lvl1pPr algn="ctr" rtl="0" eaLnBrk="1" latinLnBrk="0" hangingPunct="1">
              <a:spcBef>
                <a:spcPct val="0"/>
              </a:spcBef>
              <a:buNone/>
              <a:defRPr kumimoji="0" sz="3200" kern="1200">
                <a:solidFill>
                  <a:schemeClr val="tx2"/>
                </a:solidFill>
                <a:latin typeface="+mj-lt"/>
                <a:ea typeface="+mj-ea"/>
                <a:cs typeface="+mj-cs"/>
              </a:defRPr>
            </a:lvl1pPr>
          </a:lstStyle>
          <a:p>
            <a:r>
              <a:rPr lang="en-US" dirty="0" smtClean="0"/>
              <a:t/>
            </a:r>
            <a:br>
              <a:rPr lang="en-US" dirty="0" smtClean="0"/>
            </a:br>
            <a:r>
              <a:rPr lang="en-US" sz="12800" b="1" dirty="0" smtClean="0">
                <a:latin typeface="+mn-lt"/>
              </a:rPr>
              <a:t>Administrator Review –Control Panel</a:t>
            </a:r>
            <a:endParaRPr lang="en-US" sz="12800" b="1" dirty="0">
              <a:latin typeface="+mn-lt"/>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839075" cy="475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662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Administrator Review </a:t>
            </a:r>
            <a:endParaRPr lang="en-US" dirty="0"/>
          </a:p>
        </p:txBody>
      </p:sp>
      <p:sp>
        <p:nvSpPr>
          <p:cNvPr id="3" name="Slide Number Placeholder 2"/>
          <p:cNvSpPr>
            <a:spLocks noGrp="1"/>
          </p:cNvSpPr>
          <p:nvPr>
            <p:ph type="sldNum" sz="quarter" idx="12"/>
          </p:nvPr>
        </p:nvSpPr>
        <p:spPr/>
        <p:txBody>
          <a:bodyPr/>
          <a:lstStyle/>
          <a:p>
            <a:fld id="{6AC0FB7D-E524-4E7D-AF96-2750561D9E6F}" type="slidenum">
              <a:rPr lang="en-US" smtClean="0"/>
              <a:t>17</a:t>
            </a:fld>
            <a:endParaRPr lang="en-US" dirty="0"/>
          </a:p>
        </p:txBody>
      </p:sp>
      <p:pic>
        <p:nvPicPr>
          <p:cNvPr id="12" name="Content Placeholder 1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71601" y="1143000"/>
            <a:ext cx="5552390" cy="5472957"/>
          </a:xfrm>
        </p:spPr>
      </p:pic>
    </p:spTree>
    <p:extLst>
      <p:ext uri="{BB962C8B-B14F-4D97-AF65-F5344CB8AC3E}">
        <p14:creationId xmlns:p14="http://schemas.microsoft.com/office/powerpoint/2010/main" val="252594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Administrator Review </a:t>
            </a:r>
            <a:endParaRPr lang="en-US" dirty="0"/>
          </a:p>
        </p:txBody>
      </p:sp>
      <p:sp>
        <p:nvSpPr>
          <p:cNvPr id="3" name="Slide Number Placeholder 2"/>
          <p:cNvSpPr>
            <a:spLocks noGrp="1"/>
          </p:cNvSpPr>
          <p:nvPr>
            <p:ph type="sldNum" sz="quarter" idx="12"/>
          </p:nvPr>
        </p:nvSpPr>
        <p:spPr/>
        <p:txBody>
          <a:bodyPr/>
          <a:lstStyle/>
          <a:p>
            <a:fld id="{6AC0FB7D-E524-4E7D-AF96-2750561D9E6F}" type="slidenum">
              <a:rPr lang="en-US" smtClean="0"/>
              <a:t>18</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3000" y="1143000"/>
            <a:ext cx="7010400" cy="5181600"/>
          </a:xfrm>
        </p:spPr>
      </p:pic>
    </p:spTree>
    <p:extLst>
      <p:ext uri="{BB962C8B-B14F-4D97-AF65-F5344CB8AC3E}">
        <p14:creationId xmlns:p14="http://schemas.microsoft.com/office/powerpoint/2010/main" val="427841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9144000" cy="457200"/>
          </a:xfrm>
        </p:spPr>
        <p:txBody>
          <a:bodyPr vert="horz" anchor="b" anchorCtr="0">
            <a:noAutofit/>
          </a:bodyPr>
          <a:lstStyle/>
          <a:p>
            <a:r>
              <a:rPr lang="en-US" b="1" dirty="0" smtClean="0">
                <a:latin typeface="+mn-lt"/>
              </a:rPr>
              <a:t>Tips and Reminders </a:t>
            </a:r>
            <a:endParaRPr lang="en-US" b="1" dirty="0">
              <a:latin typeface="+mn-lt"/>
            </a:endParaRPr>
          </a:p>
        </p:txBody>
      </p:sp>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19</a:t>
            </a:fld>
            <a:endParaRPr lang="en-US" dirty="0">
              <a:solidFill>
                <a:srgbClr val="464653"/>
              </a:solidFill>
            </a:endParaRPr>
          </a:p>
        </p:txBody>
      </p:sp>
      <p:sp>
        <p:nvSpPr>
          <p:cNvPr id="3" name="Subtitle 2"/>
          <p:cNvSpPr>
            <a:spLocks noGrp="1"/>
          </p:cNvSpPr>
          <p:nvPr>
            <p:ph sz="quarter" idx="1"/>
          </p:nvPr>
        </p:nvSpPr>
        <p:spPr>
          <a:xfrm>
            <a:off x="457200" y="1231900"/>
            <a:ext cx="8229600" cy="4937760"/>
          </a:xfrm>
        </p:spPr>
        <p:txBody>
          <a:bodyPr vert="horz">
            <a:noAutofit/>
          </a:bodyPr>
          <a:lstStyle/>
          <a:p>
            <a:pPr marL="457200" indent="-457200">
              <a:spcBef>
                <a:spcPts val="0"/>
              </a:spcBef>
              <a:buFont typeface="+mj-lt"/>
              <a:buAutoNum type="arabicPeriod"/>
            </a:pPr>
            <a:r>
              <a:rPr lang="en-US" sz="1800" dirty="0" smtClean="0"/>
              <a:t>Teachers, whether new or existing TAA account holders, will not be able to access the </a:t>
            </a:r>
            <a:r>
              <a:rPr lang="en-US" sz="1800" dirty="0" err="1" smtClean="0"/>
              <a:t>ePMF</a:t>
            </a:r>
            <a:r>
              <a:rPr lang="en-US" sz="1800" dirty="0" smtClean="0"/>
              <a:t> application until their 2014-15 Staff Snapshot record has been uploaded to the data warehouse. Districts will want to coordinate communication to teaching staff with the submission of Staff Snapshot data.</a:t>
            </a:r>
            <a:br>
              <a:rPr lang="en-US" sz="1800" dirty="0" smtClean="0"/>
            </a:br>
            <a:endParaRPr lang="en-US" sz="1800" dirty="0" smtClean="0"/>
          </a:p>
          <a:p>
            <a:pPr marL="457200" indent="-457200">
              <a:spcBef>
                <a:spcPts val="0"/>
              </a:spcBef>
              <a:buFont typeface="+mj-lt"/>
              <a:buAutoNum type="arabicPeriod"/>
            </a:pPr>
            <a:r>
              <a:rPr lang="en-US" sz="1800" dirty="0" smtClean="0"/>
              <a:t>A teacher may “</a:t>
            </a:r>
            <a:r>
              <a:rPr lang="en-US" sz="1800" b="1" dirty="0" smtClean="0"/>
              <a:t>Save</a:t>
            </a:r>
            <a:r>
              <a:rPr lang="en-US" sz="1800" dirty="0" smtClean="0"/>
              <a:t>” their </a:t>
            </a:r>
            <a:r>
              <a:rPr lang="en-US" sz="1800" dirty="0" err="1" smtClean="0"/>
              <a:t>ePMF</a:t>
            </a:r>
            <a:r>
              <a:rPr lang="en-US" sz="1800" dirty="0" smtClean="0"/>
              <a:t> form at any time </a:t>
            </a:r>
            <a:r>
              <a:rPr lang="en-US" sz="1800" b="1" dirty="0" smtClean="0"/>
              <a:t>and continue working </a:t>
            </a:r>
            <a:r>
              <a:rPr lang="en-US" sz="1800" dirty="0" smtClean="0"/>
              <a:t>in a future session. </a:t>
            </a:r>
            <a:r>
              <a:rPr lang="en-US" sz="1800" b="1" dirty="0" smtClean="0"/>
              <a:t>They may only “Submit” their data once</a:t>
            </a:r>
            <a:r>
              <a:rPr lang="en-US" sz="1800" dirty="0" smtClean="0"/>
              <a:t>. Subsequent to formally submitting their data, a teacher will be unable to re-enter the application to edit data regardless of the date. Only delegated district staff may edit data for a teacher who has submitted the </a:t>
            </a:r>
            <a:r>
              <a:rPr lang="en-US" sz="1800" dirty="0" err="1" smtClean="0"/>
              <a:t>ePMF</a:t>
            </a:r>
            <a:r>
              <a:rPr lang="en-US" sz="1800" dirty="0" smtClean="0"/>
              <a:t> form.</a:t>
            </a:r>
            <a:br>
              <a:rPr lang="en-US" sz="1800" dirty="0" smtClean="0"/>
            </a:br>
            <a:endParaRPr lang="en-US" sz="1800" dirty="0" smtClean="0"/>
          </a:p>
          <a:p>
            <a:pPr marL="457200" indent="-457200">
              <a:spcBef>
                <a:spcPts val="0"/>
              </a:spcBef>
              <a:buFont typeface="+mj-lt"/>
              <a:buAutoNum type="arabicPeriod"/>
            </a:pPr>
            <a:r>
              <a:rPr lang="en-US" sz="1800" dirty="0" smtClean="0"/>
              <a:t>Only the </a:t>
            </a:r>
            <a:r>
              <a:rPr lang="en-US" sz="1800" dirty="0"/>
              <a:t>D</a:t>
            </a:r>
            <a:r>
              <a:rPr lang="en-US" sz="1800" dirty="0" smtClean="0"/>
              <a:t>istrict Superintendent/Charter School Leader is authorized by default to edit </a:t>
            </a:r>
            <a:r>
              <a:rPr lang="en-US" sz="1800" dirty="0" err="1" smtClean="0"/>
              <a:t>ePMF</a:t>
            </a:r>
            <a:r>
              <a:rPr lang="en-US" sz="1800" dirty="0" smtClean="0"/>
              <a:t> data. The Superintendent/School Leader must choose to entitle additional district/school staff to also be able to edit teacher data. These roles are managed within the SEDDAS application in the same manner as other entitlements.</a:t>
            </a:r>
            <a:br>
              <a:rPr lang="en-US" sz="1800" dirty="0" smtClean="0"/>
            </a:br>
            <a:endParaRPr lang="en-US" sz="1800" dirty="0" smtClean="0"/>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91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9144000" cy="457200"/>
          </a:xfrm>
        </p:spPr>
        <p:txBody>
          <a:bodyPr vert="horz" anchor="b" anchorCtr="0">
            <a:normAutofit fontScale="90000"/>
          </a:bodyPr>
          <a:lstStyle/>
          <a:p>
            <a:pPr algn="ctr"/>
            <a:r>
              <a:rPr lang="en-US" dirty="0"/>
              <a:t/>
            </a:r>
            <a:br>
              <a:rPr lang="en-US" dirty="0"/>
            </a:br>
            <a:r>
              <a:rPr lang="en-US" sz="3600" b="1" dirty="0">
                <a:latin typeface="+mn-lt"/>
              </a:rPr>
              <a:t>Background &amp; Preparation</a:t>
            </a:r>
          </a:p>
        </p:txBody>
      </p:sp>
      <p:sp>
        <p:nvSpPr>
          <p:cNvPr id="9" name="Slide Number Placeholder 1"/>
          <p:cNvSpPr>
            <a:spLocks noGrp="1"/>
          </p:cNvSpPr>
          <p:nvPr>
            <p:ph type="sldNum" sz="quarter" idx="12"/>
          </p:nvPr>
        </p:nvSpPr>
        <p:spPr/>
        <p:txBody>
          <a:bodyPr/>
          <a:lstStyle/>
          <a:p>
            <a:fld id="{6AC0FB7D-E524-4E7D-AF96-2750561D9E6F}" type="slidenum">
              <a:rPr lang="en-US" smtClean="0"/>
              <a:t>2</a:t>
            </a:fld>
            <a:endParaRPr lang="en-US" dirty="0"/>
          </a:p>
        </p:txBody>
      </p:sp>
      <p:sp>
        <p:nvSpPr>
          <p:cNvPr id="3" name="Subtitle 2"/>
          <p:cNvSpPr>
            <a:spLocks noGrp="1"/>
          </p:cNvSpPr>
          <p:nvPr>
            <p:ph sz="quarter" idx="1"/>
          </p:nvPr>
        </p:nvSpPr>
        <p:spPr/>
        <p:txBody>
          <a:bodyPr>
            <a:normAutofit/>
          </a:bodyPr>
          <a:lstStyle/>
          <a:p>
            <a:pPr>
              <a:spcBef>
                <a:spcPts val="0"/>
              </a:spcBef>
              <a:buFont typeface="Wingdings" panose="05000000000000000000" pitchFamily="2" charset="2"/>
              <a:buChar char="v"/>
            </a:pPr>
            <a:r>
              <a:rPr lang="en-US" sz="2400" dirty="0" smtClean="0"/>
              <a:t>The Personnel </a:t>
            </a:r>
            <a:r>
              <a:rPr lang="en-US" sz="2400" dirty="0"/>
              <a:t>Master </a:t>
            </a:r>
            <a:r>
              <a:rPr lang="en-US" sz="2400" dirty="0" smtClean="0"/>
              <a:t>File (PMF) </a:t>
            </a:r>
            <a:r>
              <a:rPr lang="en-US" sz="2400" dirty="0" smtClean="0">
                <a:solidFill>
                  <a:schemeClr val="tx1"/>
                </a:solidFill>
              </a:rPr>
              <a:t>is the instructional (teaching and non-teaching) portion of the BEDS collection.  </a:t>
            </a:r>
          </a:p>
          <a:p>
            <a:pPr algn="l">
              <a:spcBef>
                <a:spcPts val="0"/>
              </a:spcBef>
              <a:buFont typeface="Wingdings" panose="05000000000000000000" pitchFamily="2" charset="2"/>
              <a:buChar char="v"/>
            </a:pPr>
            <a:endParaRPr lang="en-US" sz="2400" dirty="0" smtClean="0">
              <a:solidFill>
                <a:schemeClr val="tx1"/>
              </a:solidFill>
            </a:endParaRPr>
          </a:p>
          <a:p>
            <a:pPr>
              <a:spcBef>
                <a:spcPts val="0"/>
              </a:spcBef>
              <a:buFont typeface="Wingdings" panose="05000000000000000000" pitchFamily="2" charset="2"/>
              <a:buChar char="v"/>
            </a:pPr>
            <a:r>
              <a:rPr lang="en-US" sz="2400" dirty="0" smtClean="0">
                <a:solidFill>
                  <a:schemeClr val="tx1"/>
                </a:solidFill>
              </a:rPr>
              <a:t>2014-15 is the first year </a:t>
            </a:r>
            <a:r>
              <a:rPr lang="en-US" sz="2400" dirty="0"/>
              <a:t>teaching </a:t>
            </a:r>
            <a:r>
              <a:rPr lang="en-US" sz="2400" dirty="0" smtClean="0"/>
              <a:t>staff will submit PMF data electronically</a:t>
            </a:r>
            <a:r>
              <a:rPr lang="en-US" sz="2400" dirty="0" smtClean="0">
                <a:solidFill>
                  <a:schemeClr val="tx1"/>
                </a:solidFill>
              </a:rPr>
              <a:t>.   </a:t>
            </a:r>
            <a:r>
              <a:rPr lang="en-US" sz="2400" u="sng" dirty="0">
                <a:solidFill>
                  <a:schemeClr val="tx1"/>
                </a:solidFill>
              </a:rPr>
              <a:t>T</a:t>
            </a:r>
            <a:r>
              <a:rPr lang="en-US" sz="2400" u="sng" dirty="0" smtClean="0">
                <a:solidFill>
                  <a:schemeClr val="tx1"/>
                </a:solidFill>
              </a:rPr>
              <a:t>eacher bubble forms  </a:t>
            </a:r>
            <a:r>
              <a:rPr lang="en-US" sz="2400" dirty="0" smtClean="0">
                <a:solidFill>
                  <a:schemeClr val="tx1"/>
                </a:solidFill>
              </a:rPr>
              <a:t>(green or brown) </a:t>
            </a:r>
            <a:r>
              <a:rPr lang="en-US" sz="2400" u="sng" dirty="0" smtClean="0">
                <a:solidFill>
                  <a:schemeClr val="tx1"/>
                </a:solidFill>
              </a:rPr>
              <a:t>were not sent </a:t>
            </a:r>
            <a:r>
              <a:rPr lang="en-US" sz="2400" dirty="0" smtClean="0">
                <a:solidFill>
                  <a:schemeClr val="tx1"/>
                </a:solidFill>
              </a:rPr>
              <a:t>to school districts, charter schools or BOCES this year. </a:t>
            </a:r>
          </a:p>
          <a:p>
            <a:pPr marL="0" indent="0" algn="l">
              <a:spcBef>
                <a:spcPts val="0"/>
              </a:spcBef>
              <a:buNone/>
            </a:pPr>
            <a:endParaRPr lang="en-US" sz="2400" dirty="0" smtClean="0">
              <a:solidFill>
                <a:schemeClr val="tx1"/>
              </a:solidFill>
            </a:endParaRPr>
          </a:p>
          <a:p>
            <a:pPr algn="l">
              <a:spcBef>
                <a:spcPts val="0"/>
              </a:spcBef>
              <a:buFont typeface="Wingdings" panose="05000000000000000000" pitchFamily="2" charset="2"/>
              <a:buChar char="v"/>
            </a:pPr>
            <a:r>
              <a:rPr lang="en-US" sz="2400" dirty="0" smtClean="0">
                <a:solidFill>
                  <a:schemeClr val="tx1"/>
                </a:solidFill>
              </a:rPr>
              <a:t>In 2014-15, Non-teaching staff (administrators, counselors…) will continue to complete the paper-based (pink or blue) bubble forms</a:t>
            </a:r>
            <a:r>
              <a:rPr lang="en-US" sz="2400" dirty="0" smtClean="0"/>
              <a:t>.</a:t>
            </a:r>
          </a:p>
          <a:p>
            <a:pPr marL="342900" indent="-342900" algn="l">
              <a:buFont typeface="Wingdings" panose="05000000000000000000" pitchFamily="2" charset="2"/>
              <a:buChar char="Ø"/>
            </a:pPr>
            <a:endParaRPr lang="en-US" sz="2400" dirty="0" smtClean="0"/>
          </a:p>
          <a:p>
            <a:pPr algn="l"/>
            <a:endParaRPr lang="en-US" sz="2400" dirty="0"/>
          </a:p>
          <a:p>
            <a:pPr algn="l"/>
            <a:endParaRPr lang="en-US" sz="2400" dirty="0"/>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t>New York State Education Department | Office of Information and Reporting Services | 2014</a:t>
            </a:r>
            <a:endParaRPr lang="en-US" sz="12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662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9144000" cy="457200"/>
          </a:xfrm>
        </p:spPr>
        <p:txBody>
          <a:bodyPr vert="horz" anchor="b" anchorCtr="0">
            <a:noAutofit/>
          </a:bodyPr>
          <a:lstStyle/>
          <a:p>
            <a:r>
              <a:rPr lang="en-US" b="1" dirty="0" smtClean="0">
                <a:latin typeface="+mn-lt"/>
              </a:rPr>
              <a:t>Tips and Reminders </a:t>
            </a:r>
            <a:endParaRPr lang="en-US" b="1" dirty="0">
              <a:latin typeface="+mn-lt"/>
            </a:endParaRPr>
          </a:p>
        </p:txBody>
      </p:sp>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20</a:t>
            </a:fld>
            <a:endParaRPr lang="en-US" dirty="0">
              <a:solidFill>
                <a:srgbClr val="464653"/>
              </a:solidFill>
            </a:endParaRPr>
          </a:p>
        </p:txBody>
      </p:sp>
      <p:sp>
        <p:nvSpPr>
          <p:cNvPr id="3" name="Subtitle 2"/>
          <p:cNvSpPr>
            <a:spLocks noGrp="1"/>
          </p:cNvSpPr>
          <p:nvPr>
            <p:ph sz="quarter" idx="1"/>
          </p:nvPr>
        </p:nvSpPr>
        <p:spPr>
          <a:xfrm>
            <a:off x="457200" y="685800"/>
            <a:ext cx="8229600" cy="4937760"/>
          </a:xfrm>
        </p:spPr>
        <p:txBody>
          <a:bodyPr vert="horz">
            <a:noAutofit/>
          </a:bodyPr>
          <a:lstStyle/>
          <a:p>
            <a:pPr marL="0" indent="0">
              <a:spcBef>
                <a:spcPts val="0"/>
              </a:spcBef>
              <a:buNone/>
            </a:pPr>
            <a:r>
              <a:rPr lang="en-US" sz="1600" dirty="0" smtClean="0"/>
              <a:t/>
            </a:r>
            <a:br>
              <a:rPr lang="en-US" sz="1600" dirty="0" smtClean="0"/>
            </a:br>
            <a:endParaRPr lang="en-US" sz="1600" dirty="0" smtClean="0"/>
          </a:p>
          <a:p>
            <a:pPr marL="457200" indent="-457200">
              <a:spcBef>
                <a:spcPts val="0"/>
              </a:spcBef>
              <a:buFont typeface="+mj-lt"/>
              <a:buAutoNum type="arabicPeriod" startAt="4"/>
            </a:pPr>
            <a:r>
              <a:rPr lang="en-US" sz="1800" dirty="0" smtClean="0"/>
              <a:t>A district may submit Staff Snapshot data based on requirements for 2013-14 template for purposes of generating PINS for TAA account creation and for providing access to the </a:t>
            </a:r>
            <a:r>
              <a:rPr lang="en-US" sz="1800" dirty="0" err="1" smtClean="0"/>
              <a:t>ePMF</a:t>
            </a:r>
            <a:r>
              <a:rPr lang="en-US" sz="1800" dirty="0" smtClean="0"/>
              <a:t> form. It is highly recommended that districts become familiar with and begin planning for meeting the 2014-15 data requirements as soon as possible. More information about and support for the 2014-15 transition will become available well in advance of the requirement.</a:t>
            </a:r>
            <a:br>
              <a:rPr lang="en-US" sz="1800" dirty="0" smtClean="0"/>
            </a:br>
            <a:endParaRPr lang="en-US" sz="1800" dirty="0" smtClean="0"/>
          </a:p>
          <a:p>
            <a:pPr marL="457200" indent="-457200">
              <a:spcBef>
                <a:spcPts val="0"/>
              </a:spcBef>
              <a:buFont typeface="+mj-lt"/>
              <a:buAutoNum type="arabicPeriod" startAt="4"/>
            </a:pPr>
            <a:r>
              <a:rPr lang="en-US" sz="1800" dirty="0"/>
              <a:t>NYSED will make the </a:t>
            </a:r>
            <a:r>
              <a:rPr lang="en-US" sz="1800" dirty="0" err="1"/>
              <a:t>ePMF</a:t>
            </a:r>
            <a:r>
              <a:rPr lang="en-US" sz="1800" dirty="0"/>
              <a:t> application available from October 1, 2014 – January 31, 2015. This window presents districts with the opportunity to impose and manage local time lines within. While the collection represents a moment in time (October 1, 2014), the submission process may span months. This span requires knowledge of data as it existed on October 1, 2014 in cases where submission occurs subsequent to this date. Access to attendance registers and other records, as of BEDS Day, may facilitate </a:t>
            </a:r>
            <a:r>
              <a:rPr lang="en-US" sz="1800" dirty="0" smtClean="0"/>
              <a:t>accuracy.</a:t>
            </a:r>
            <a:endParaRPr lang="en-US" sz="1800" dirty="0"/>
          </a:p>
          <a:p>
            <a:pPr marL="457200" indent="-457200">
              <a:spcBef>
                <a:spcPts val="0"/>
              </a:spcBef>
              <a:buFont typeface="+mj-lt"/>
              <a:buAutoNum type="arabicPeriod" startAt="4"/>
            </a:pPr>
            <a:endParaRPr lang="en-US" sz="1800" dirty="0"/>
          </a:p>
          <a:p>
            <a:pPr marL="457200" indent="-457200">
              <a:spcBef>
                <a:spcPts val="0"/>
              </a:spcBef>
              <a:buFont typeface="+mj-lt"/>
              <a:buAutoNum type="arabicPeriod" startAt="4"/>
            </a:pPr>
            <a:r>
              <a:rPr lang="en-US" sz="1800" dirty="0" smtClean="0"/>
              <a:t>Documentation and guidance </a:t>
            </a:r>
            <a:r>
              <a:rPr lang="en-US" sz="1800" dirty="0"/>
              <a:t>designed </a:t>
            </a:r>
            <a:r>
              <a:rPr lang="en-US" sz="1800" dirty="0" smtClean="0"/>
              <a:t>specifically to support teachers is available. A list of resources is on the following page.</a:t>
            </a:r>
            <a:endParaRPr lang="en-US" sz="1800" dirty="0"/>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93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457200"/>
          </a:xfrm>
        </p:spPr>
        <p:txBody>
          <a:bodyPr vert="horz" anchor="b" anchorCtr="0">
            <a:noAutofit/>
          </a:bodyPr>
          <a:lstStyle/>
          <a:p>
            <a:r>
              <a:rPr lang="en-US" b="1" dirty="0" smtClean="0">
                <a:latin typeface="+mn-lt"/>
              </a:rPr>
              <a:t>Resources</a:t>
            </a:r>
            <a:endParaRPr lang="en-US" b="1" dirty="0">
              <a:latin typeface="+mn-lt"/>
            </a:endParaRPr>
          </a:p>
        </p:txBody>
      </p:sp>
      <p:sp>
        <p:nvSpPr>
          <p:cNvPr id="5" name="Slide Number Placeholder 4"/>
          <p:cNvSpPr>
            <a:spLocks noGrp="1"/>
          </p:cNvSpPr>
          <p:nvPr>
            <p:ph type="sldNum" sz="quarter" idx="12"/>
          </p:nvPr>
        </p:nvSpPr>
        <p:spPr/>
        <p:txBody>
          <a:bodyPr/>
          <a:lstStyle/>
          <a:p>
            <a:fld id="{6AC0FB7D-E524-4E7D-AF96-2750561D9E6F}" type="slidenum">
              <a:rPr lang="en-US" smtClean="0"/>
              <a:t>21</a:t>
            </a:fld>
            <a:endParaRPr lang="en-US" dirty="0"/>
          </a:p>
        </p:txBody>
      </p:sp>
      <p:sp>
        <p:nvSpPr>
          <p:cNvPr id="3" name="Subtitle 2"/>
          <p:cNvSpPr>
            <a:spLocks noGrp="1"/>
          </p:cNvSpPr>
          <p:nvPr>
            <p:ph sz="quarter" idx="1"/>
          </p:nvPr>
        </p:nvSpPr>
        <p:spPr>
          <a:xfrm>
            <a:off x="381000" y="1143000"/>
            <a:ext cx="8229600" cy="4937760"/>
          </a:xfrm>
        </p:spPr>
        <p:txBody>
          <a:bodyPr>
            <a:normAutofit fontScale="92500"/>
          </a:bodyPr>
          <a:lstStyle/>
          <a:p>
            <a:pPr algn="l">
              <a:buFont typeface="Wingdings" panose="05000000000000000000" pitchFamily="2" charset="2"/>
              <a:buChar char="v"/>
            </a:pPr>
            <a:r>
              <a:rPr lang="en-US" sz="2400" dirty="0" smtClean="0">
                <a:solidFill>
                  <a:schemeClr val="tx1"/>
                </a:solidFill>
              </a:rPr>
              <a:t>Collection of Personnel Master File (PMF) Data </a:t>
            </a:r>
            <a:r>
              <a:rPr lang="en-US" sz="2400" dirty="0" smtClean="0">
                <a:solidFill>
                  <a:schemeClr val="tx1"/>
                </a:solidFill>
                <a:hlinkClick r:id="rId2"/>
              </a:rPr>
              <a:t>http://www.p12.nysed.gov/irs/beds/2014/PMF/home.html</a:t>
            </a:r>
            <a:endParaRPr lang="en-US" sz="2400" dirty="0" smtClean="0">
              <a:solidFill>
                <a:schemeClr val="tx1"/>
              </a:solidFill>
            </a:endParaRPr>
          </a:p>
          <a:p>
            <a:pPr marL="914400" lvl="1" indent="-457200" algn="l">
              <a:buFont typeface="Wingdings" panose="05000000000000000000" pitchFamily="2" charset="2"/>
              <a:buChar char="Ø"/>
            </a:pPr>
            <a:r>
              <a:rPr lang="en-US" sz="2000" dirty="0" smtClean="0">
                <a:solidFill>
                  <a:schemeClr val="tx1"/>
                </a:solidFill>
              </a:rPr>
              <a:t>Administration Manual, Educational </a:t>
            </a:r>
            <a:r>
              <a:rPr lang="en-US" sz="2000" dirty="0">
                <a:solidFill>
                  <a:schemeClr val="tx1"/>
                </a:solidFill>
              </a:rPr>
              <a:t>Personnel Data Form &amp; ePMF User Guide for Teachers </a:t>
            </a:r>
            <a:endParaRPr lang="en-US" sz="2000" dirty="0" smtClean="0">
              <a:solidFill>
                <a:schemeClr val="tx1"/>
              </a:solidFill>
            </a:endParaRPr>
          </a:p>
          <a:p>
            <a:pPr marL="914400" lvl="1" indent="-457200" algn="l">
              <a:buFont typeface="Wingdings" panose="05000000000000000000" pitchFamily="2" charset="2"/>
              <a:buChar char="Ø"/>
            </a:pPr>
            <a:r>
              <a:rPr lang="en-US" sz="2000" dirty="0">
                <a:solidFill>
                  <a:schemeClr val="tx1"/>
                </a:solidFill>
              </a:rPr>
              <a:t>Administration </a:t>
            </a:r>
            <a:r>
              <a:rPr lang="en-US" sz="2000" dirty="0" smtClean="0">
                <a:solidFill>
                  <a:schemeClr val="tx1"/>
                </a:solidFill>
              </a:rPr>
              <a:t>Manual, Educational </a:t>
            </a:r>
            <a:r>
              <a:rPr lang="en-US" sz="2000" dirty="0">
                <a:solidFill>
                  <a:schemeClr val="tx1"/>
                </a:solidFill>
              </a:rPr>
              <a:t>Personnel Data Form for Non-Teaching </a:t>
            </a:r>
            <a:r>
              <a:rPr lang="en-US" sz="2000" dirty="0" smtClean="0">
                <a:solidFill>
                  <a:schemeClr val="tx1"/>
                </a:solidFill>
              </a:rPr>
              <a:t>Staff;</a:t>
            </a:r>
          </a:p>
          <a:p>
            <a:pPr marL="914400" lvl="1" indent="-457200" algn="l">
              <a:spcAft>
                <a:spcPts val="1200"/>
              </a:spcAft>
              <a:buFont typeface="Wingdings" panose="05000000000000000000" pitchFamily="2" charset="2"/>
              <a:buChar char="Ø"/>
            </a:pPr>
            <a:r>
              <a:rPr lang="en-US" sz="2000" dirty="0">
                <a:solidFill>
                  <a:schemeClr val="tx1"/>
                </a:solidFill>
              </a:rPr>
              <a:t>Personal Identification Numbers (PINS) &amp; Creating a TAA Account</a:t>
            </a:r>
          </a:p>
          <a:p>
            <a:pPr>
              <a:buFont typeface="Wingdings" panose="05000000000000000000" pitchFamily="2" charset="2"/>
              <a:buChar char="v"/>
            </a:pPr>
            <a:r>
              <a:rPr lang="en-US" sz="2400" dirty="0" smtClean="0">
                <a:solidFill>
                  <a:schemeClr val="tx1"/>
                </a:solidFill>
              </a:rPr>
              <a:t>TAA Account Information and </a:t>
            </a:r>
            <a:r>
              <a:rPr lang="en-US" sz="2400" dirty="0" smtClean="0"/>
              <a:t>Teacher-Student </a:t>
            </a:r>
            <a:r>
              <a:rPr lang="en-US" sz="2400" dirty="0"/>
              <a:t>Roster Verification Report </a:t>
            </a:r>
            <a:r>
              <a:rPr lang="en-US" sz="2400" dirty="0" smtClean="0"/>
              <a:t/>
            </a:r>
            <a:br>
              <a:rPr lang="en-US" sz="2400" dirty="0" smtClean="0"/>
            </a:br>
            <a:r>
              <a:rPr lang="en-US" sz="2400" dirty="0" smtClean="0">
                <a:solidFill>
                  <a:schemeClr val="tx1"/>
                </a:solidFill>
                <a:hlinkClick r:id="rId3"/>
              </a:rPr>
              <a:t>http://www.p12.nysed.gov/irs/teacher/</a:t>
            </a:r>
            <a:endParaRPr lang="en-US" sz="2400" dirty="0" smtClean="0">
              <a:solidFill>
                <a:schemeClr val="tx1"/>
              </a:solidFill>
            </a:endParaRPr>
          </a:p>
          <a:p>
            <a:pPr algn="l"/>
            <a:endParaRPr lang="en-US" sz="2400" dirty="0">
              <a:solidFill>
                <a:schemeClr val="tx1"/>
              </a:solidFill>
            </a:endParaRPr>
          </a:p>
          <a:p>
            <a:pPr algn="l">
              <a:buFont typeface="Wingdings" panose="05000000000000000000" pitchFamily="2" charset="2"/>
              <a:buChar char="v"/>
            </a:pPr>
            <a:r>
              <a:rPr lang="en-US" sz="2400" dirty="0" smtClean="0">
                <a:solidFill>
                  <a:schemeClr val="tx1"/>
                </a:solidFill>
              </a:rPr>
              <a:t>SEDDAS </a:t>
            </a:r>
            <a:r>
              <a:rPr lang="en-US" sz="2400" dirty="0">
                <a:solidFill>
                  <a:schemeClr val="tx1"/>
                </a:solidFill>
              </a:rPr>
              <a:t>- SED Delegated Account System </a:t>
            </a:r>
            <a:r>
              <a:rPr lang="en-US" sz="2400" dirty="0">
                <a:solidFill>
                  <a:schemeClr val="tx1"/>
                </a:solidFill>
                <a:hlinkClick r:id="rId4"/>
              </a:rPr>
              <a:t>http://</a:t>
            </a:r>
            <a:r>
              <a:rPr lang="en-US" sz="2400" dirty="0" smtClean="0">
                <a:solidFill>
                  <a:schemeClr val="tx1"/>
                </a:solidFill>
                <a:hlinkClick r:id="rId4"/>
              </a:rPr>
              <a:t>www.p12.nysed.gov/seddas/seddashome.html</a:t>
            </a:r>
            <a:endParaRPr lang="en-US" sz="2400" dirty="0" smtClean="0">
              <a:solidFill>
                <a:schemeClr val="tx1"/>
              </a:solidFill>
            </a:endParaRPr>
          </a:p>
          <a:p>
            <a:pPr algn="l"/>
            <a:endParaRPr lang="en-US" sz="2400" dirty="0">
              <a:solidFill>
                <a:schemeClr val="tx1"/>
              </a:solidFill>
            </a:endParaRPr>
          </a:p>
          <a:p>
            <a:pPr algn="l"/>
            <a:endParaRPr lang="en-US" sz="2400" dirty="0" smtClean="0">
              <a:solidFill>
                <a:schemeClr val="tx1"/>
              </a:solidFill>
            </a:endParaRPr>
          </a:p>
          <a:p>
            <a:pPr algn="l"/>
            <a:endParaRPr lang="en-US" sz="2400" dirty="0" smtClean="0">
              <a:solidFill>
                <a:schemeClr val="tx1"/>
              </a:solidFill>
            </a:endParaRPr>
          </a:p>
          <a:p>
            <a:pPr algn="l"/>
            <a:endParaRPr lang="en-US" sz="2400" dirty="0" smtClean="0">
              <a:solidFill>
                <a:schemeClr val="tx1"/>
              </a:solidFill>
            </a:endParaRPr>
          </a:p>
          <a:p>
            <a:pPr algn="l"/>
            <a:endParaRPr lang="en-US" sz="2400" dirty="0" smtClean="0">
              <a:solidFill>
                <a:schemeClr val="tx1"/>
              </a:solidFill>
            </a:endParaRPr>
          </a:p>
          <a:p>
            <a:pPr algn="l"/>
            <a:endParaRPr lang="en-US" dirty="0" smtClean="0"/>
          </a:p>
          <a:p>
            <a:pPr marL="457200" indent="-457200" algn="l">
              <a:buFont typeface="Wingdings" panose="05000000000000000000" pitchFamily="2" charset="2"/>
              <a:buChar char="Ø"/>
            </a:pPr>
            <a:endParaRPr lang="en-US" dirty="0"/>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t>New York State Education Department | Office of Information and Reporting Services | 2014</a:t>
            </a:r>
            <a:endParaRPr lang="en-US" sz="120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66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t>3</a:t>
            </a:fld>
            <a:endParaRPr lang="en-US" dirty="0"/>
          </a:p>
        </p:txBody>
      </p:sp>
      <p:sp>
        <p:nvSpPr>
          <p:cNvPr id="3" name="Subtitle 2"/>
          <p:cNvSpPr>
            <a:spLocks noGrp="1"/>
          </p:cNvSpPr>
          <p:nvPr>
            <p:ph sz="quarter" idx="1"/>
          </p:nvPr>
        </p:nvSpPr>
        <p:spPr/>
        <p:txBody>
          <a:bodyPr vert="horz">
            <a:normAutofit lnSpcReduction="10000"/>
          </a:bodyPr>
          <a:lstStyle/>
          <a:p>
            <a:pPr>
              <a:spcBef>
                <a:spcPts val="0"/>
              </a:spcBef>
              <a:buFont typeface="Wingdings" panose="05000000000000000000" pitchFamily="2" charset="2"/>
              <a:buChar char="v"/>
            </a:pPr>
            <a:r>
              <a:rPr lang="en-US" sz="2400" dirty="0"/>
              <a:t>The electronic Personnel Master File (ePMF) system collects data submitted by teachers </a:t>
            </a:r>
            <a:r>
              <a:rPr lang="en-US" sz="2400" dirty="0" smtClean="0"/>
              <a:t>such as their teaching assignments and years </a:t>
            </a:r>
            <a:r>
              <a:rPr lang="en-US" sz="2400" dirty="0"/>
              <a:t>of </a:t>
            </a:r>
            <a:r>
              <a:rPr lang="en-US" sz="2400" dirty="0" smtClean="0"/>
              <a:t>experience.  Each </a:t>
            </a:r>
            <a:r>
              <a:rPr lang="en-US" sz="2400" dirty="0"/>
              <a:t>teacher </a:t>
            </a:r>
            <a:r>
              <a:rPr lang="en-US" sz="2400" dirty="0" smtClean="0"/>
              <a:t>will complete </a:t>
            </a:r>
            <a:r>
              <a:rPr lang="en-US" sz="2400" dirty="0"/>
              <a:t>an </a:t>
            </a:r>
            <a:r>
              <a:rPr lang="en-US" sz="2400" dirty="0" smtClean="0"/>
              <a:t>application for each school district in which he/she is employed.</a:t>
            </a:r>
            <a:endParaRPr lang="en-US" sz="2400" dirty="0"/>
          </a:p>
          <a:p>
            <a:pPr>
              <a:spcBef>
                <a:spcPts val="0"/>
              </a:spcBef>
              <a:buFont typeface="Wingdings" panose="05000000000000000000" pitchFamily="2" charset="2"/>
              <a:buChar char="v"/>
            </a:pPr>
            <a:endParaRPr lang="en-US" sz="2400" dirty="0"/>
          </a:p>
          <a:p>
            <a:pPr>
              <a:spcBef>
                <a:spcPts val="0"/>
              </a:spcBef>
              <a:buFont typeface="Wingdings" panose="05000000000000000000" pitchFamily="2" charset="2"/>
              <a:buChar char="v"/>
            </a:pPr>
            <a:r>
              <a:rPr lang="en-US" sz="2400" dirty="0" smtClean="0"/>
              <a:t>Teachers will access the </a:t>
            </a:r>
            <a:r>
              <a:rPr lang="en-US" sz="2400" dirty="0" err="1" smtClean="0"/>
              <a:t>ePMF</a:t>
            </a:r>
            <a:r>
              <a:rPr lang="en-US" sz="2400" dirty="0" smtClean="0"/>
              <a:t> application by logging into the Teacher </a:t>
            </a:r>
            <a:r>
              <a:rPr lang="en-US" sz="2400" dirty="0"/>
              <a:t>Access and Authorization System (TAA</a:t>
            </a:r>
            <a:r>
              <a:rPr lang="en-US" sz="2400" dirty="0" smtClean="0"/>
              <a:t>). This is the system through which teachers currently view </a:t>
            </a:r>
            <a:r>
              <a:rPr lang="en-US" sz="2400" dirty="0"/>
              <a:t>their </a:t>
            </a:r>
            <a:r>
              <a:rPr lang="en-US" sz="2400" dirty="0" smtClean="0"/>
              <a:t>rosters. </a:t>
            </a:r>
            <a:endParaRPr lang="en-US" sz="2400" dirty="0"/>
          </a:p>
          <a:p>
            <a:pPr marL="0" indent="0">
              <a:spcBef>
                <a:spcPts val="0"/>
              </a:spcBef>
              <a:buNone/>
            </a:pPr>
            <a:r>
              <a:rPr lang="en-US" sz="2400" dirty="0" smtClean="0"/>
              <a:t> </a:t>
            </a:r>
            <a:endParaRPr lang="en-US" sz="2400" dirty="0"/>
          </a:p>
          <a:p>
            <a:pPr>
              <a:spcBef>
                <a:spcPts val="0"/>
              </a:spcBef>
              <a:buFont typeface="Wingdings" panose="05000000000000000000" pitchFamily="2" charset="2"/>
              <a:buChar char="v"/>
            </a:pPr>
            <a:r>
              <a:rPr lang="en-US" sz="2400" dirty="0"/>
              <a:t>For assistance with </a:t>
            </a:r>
            <a:r>
              <a:rPr lang="en-US" sz="2400" dirty="0" smtClean="0"/>
              <a:t>username, password information and other TAA issues, </a:t>
            </a:r>
            <a:r>
              <a:rPr lang="en-US" sz="2400" dirty="0"/>
              <a:t>visit the following </a:t>
            </a:r>
            <a:r>
              <a:rPr lang="en-US" sz="2400" dirty="0" smtClean="0"/>
              <a:t>page: </a:t>
            </a:r>
            <a:r>
              <a:rPr lang="en-US" sz="2400" dirty="0">
                <a:hlinkClick r:id="rId2"/>
              </a:rPr>
              <a:t>http://eservices.nysed.gov/taa/ </a:t>
            </a:r>
            <a:endParaRPr lang="en-US" sz="2400" dirty="0"/>
          </a:p>
          <a:p>
            <a:pPr>
              <a:spcBef>
                <a:spcPts val="0"/>
              </a:spcBef>
              <a:buFont typeface="Wingdings" panose="05000000000000000000" pitchFamily="2" charset="2"/>
              <a:buChar char="v"/>
            </a:pPr>
            <a:endParaRPr lang="en-US" sz="2400" dirty="0"/>
          </a:p>
          <a:p>
            <a:pPr>
              <a:spcBef>
                <a:spcPts val="0"/>
              </a:spcBef>
              <a:buFont typeface="Wingdings" panose="05000000000000000000" pitchFamily="2" charset="2"/>
              <a:buChar char="v"/>
            </a:pPr>
            <a:endParaRPr lang="en-US" sz="2400" dirty="0"/>
          </a:p>
        </p:txBody>
      </p:sp>
      <p:sp>
        <p:nvSpPr>
          <p:cNvPr id="11" name="Title 1"/>
          <p:cNvSpPr>
            <a:spLocks noGrp="1"/>
          </p:cNvSpPr>
          <p:nvPr>
            <p:ph type="title"/>
          </p:nvPr>
        </p:nvSpPr>
        <p:spPr>
          <a:xfrm>
            <a:off x="0" y="457200"/>
            <a:ext cx="9144000" cy="533400"/>
          </a:xfrm>
        </p:spPr>
        <p:txBody>
          <a:bodyPr vert="horz" anchor="b" anchorCtr="0">
            <a:normAutofit fontScale="90000"/>
          </a:bodyPr>
          <a:lstStyle/>
          <a:p>
            <a:pPr algn="ctr"/>
            <a:r>
              <a:rPr lang="en-US" sz="3600" b="1" dirty="0" smtClean="0"/>
              <a:t>Background</a:t>
            </a:r>
            <a:r>
              <a:rPr lang="en-US" b="1" dirty="0" smtClean="0"/>
              <a:t> </a:t>
            </a:r>
            <a:r>
              <a:rPr lang="en-US" b="1" dirty="0"/>
              <a:t>&amp; </a:t>
            </a:r>
            <a:r>
              <a:rPr lang="en-US" b="1" dirty="0" smtClean="0"/>
              <a:t>Preparation</a:t>
            </a:r>
            <a:endParaRPr lang="en-US" sz="2200" dirty="0">
              <a:effectLst>
                <a:outerShdw blurRad="38100" dist="38100" dir="2700000" algn="tl">
                  <a:srgbClr val="000000">
                    <a:alpha val="43137"/>
                  </a:srgbClr>
                </a:outerShdw>
              </a:effectLst>
              <a:latin typeface="+mn-lt"/>
            </a:endParaRPr>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t>New York State Education Department | Office of Information and Reporting Services | 2014</a:t>
            </a:r>
            <a:endParaRPr lang="en-US" sz="12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326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t>4</a:t>
            </a:fld>
            <a:endParaRPr lang="en-US" dirty="0"/>
          </a:p>
        </p:txBody>
      </p:sp>
      <p:sp>
        <p:nvSpPr>
          <p:cNvPr id="3" name="Subtitle 2"/>
          <p:cNvSpPr>
            <a:spLocks noGrp="1"/>
          </p:cNvSpPr>
          <p:nvPr>
            <p:ph sz="quarter" idx="1"/>
          </p:nvPr>
        </p:nvSpPr>
        <p:spPr>
          <a:xfrm>
            <a:off x="304800" y="1143000"/>
            <a:ext cx="8229600" cy="5013960"/>
          </a:xfrm>
        </p:spPr>
        <p:txBody>
          <a:bodyPr vert="horz">
            <a:noAutofit/>
          </a:bodyPr>
          <a:lstStyle/>
          <a:p>
            <a:pPr marL="0" indent="0">
              <a:spcBef>
                <a:spcPts val="0"/>
              </a:spcBef>
              <a:buNone/>
            </a:pPr>
            <a:endParaRPr lang="en-US" sz="1800" dirty="0" smtClean="0"/>
          </a:p>
          <a:p>
            <a:pPr marL="457200" indent="-457200">
              <a:spcBef>
                <a:spcPts val="0"/>
              </a:spcBef>
              <a:buFont typeface="+mj-lt"/>
              <a:buAutoNum type="arabicPeriod"/>
            </a:pPr>
            <a:r>
              <a:rPr lang="en-US" sz="1800" b="1" dirty="0"/>
              <a:t>It is critical that districts begin uploading Staff </a:t>
            </a:r>
            <a:r>
              <a:rPr lang="en-US" sz="1800" b="1" dirty="0" smtClean="0"/>
              <a:t>Snapshot </a:t>
            </a:r>
            <a:r>
              <a:rPr lang="en-US" sz="1800" b="1" dirty="0"/>
              <a:t>data to the data warehouse as soon as possible. Access to the </a:t>
            </a:r>
            <a:r>
              <a:rPr lang="en-US" sz="1800" b="1" dirty="0" err="1"/>
              <a:t>ePMF</a:t>
            </a:r>
            <a:r>
              <a:rPr lang="en-US" sz="1800" b="1" dirty="0"/>
              <a:t> application is tied directly to a valid Staff Snapshot record residing in the data warehouse, for </a:t>
            </a:r>
            <a:r>
              <a:rPr lang="en-US" sz="1800" b="1" dirty="0" smtClean="0"/>
              <a:t>2014-15.</a:t>
            </a:r>
            <a:endParaRPr lang="en-US" sz="1800" b="1" dirty="0"/>
          </a:p>
          <a:p>
            <a:pPr marL="457200" indent="-457200">
              <a:spcBef>
                <a:spcPts val="0"/>
              </a:spcBef>
              <a:buFont typeface="+mj-lt"/>
              <a:buAutoNum type="arabicPeriod"/>
            </a:pPr>
            <a:endParaRPr lang="en-US" sz="1800" dirty="0" smtClean="0"/>
          </a:p>
          <a:p>
            <a:pPr marL="457200" indent="-457200">
              <a:spcBef>
                <a:spcPts val="0"/>
              </a:spcBef>
              <a:buFont typeface="+mj-lt"/>
              <a:buAutoNum type="arabicPeriod"/>
            </a:pPr>
            <a:r>
              <a:rPr lang="en-US" sz="1800" dirty="0" smtClean="0"/>
              <a:t>TAA provides access to the </a:t>
            </a:r>
            <a:r>
              <a:rPr lang="en-US" sz="1800" dirty="0" err="1" smtClean="0"/>
              <a:t>ePMF</a:t>
            </a:r>
            <a:r>
              <a:rPr lang="en-US" sz="1800" dirty="0" smtClean="0"/>
              <a:t> and TSRV applications. A unique PIN is required for teachers to create new TAA accounts.</a:t>
            </a:r>
            <a:br>
              <a:rPr lang="en-US" sz="1800" dirty="0" smtClean="0"/>
            </a:br>
            <a:endParaRPr lang="en-US" sz="1800" dirty="0" smtClean="0"/>
          </a:p>
          <a:p>
            <a:pPr marL="457200" indent="-457200">
              <a:spcBef>
                <a:spcPts val="0"/>
              </a:spcBef>
              <a:buFont typeface="+mj-lt"/>
              <a:buAutoNum type="arabicPeriod"/>
            </a:pPr>
            <a:r>
              <a:rPr lang="en-US" sz="1800" dirty="0" smtClean="0"/>
              <a:t>For teachers with existing TAA accounts, access to the </a:t>
            </a:r>
            <a:r>
              <a:rPr lang="en-US" sz="1800" dirty="0" err="1" smtClean="0"/>
              <a:t>ePMF</a:t>
            </a:r>
            <a:r>
              <a:rPr lang="en-US" sz="1800" dirty="0" smtClean="0"/>
              <a:t> application will not be granted until a valid Staff Snapshot record for 2014-15 is uploaded. </a:t>
            </a:r>
          </a:p>
          <a:p>
            <a:pPr marL="457200" indent="-457200">
              <a:spcBef>
                <a:spcPts val="0"/>
              </a:spcBef>
              <a:buFont typeface="+mj-lt"/>
              <a:buAutoNum type="arabicPeriod"/>
            </a:pPr>
            <a:endParaRPr lang="en-US" sz="1800" dirty="0"/>
          </a:p>
          <a:p>
            <a:pPr marL="457200" indent="-457200">
              <a:spcBef>
                <a:spcPts val="0"/>
              </a:spcBef>
              <a:buFont typeface="+mj-lt"/>
              <a:buAutoNum type="arabicPeriod"/>
            </a:pPr>
            <a:r>
              <a:rPr lang="en-US" sz="1800" dirty="0"/>
              <a:t>PINS will be generated for teachers who do not have active TAA accounts once a school district, charter school or BOCES submits Staff Snapshot data to the State data warehouse (L2). </a:t>
            </a:r>
            <a:r>
              <a:rPr lang="en-US" sz="1800" dirty="0" smtClean="0"/>
              <a:t>Distribution of NYSED generated PINs will continue to occur centrally through the district’s IRSP as in previous years.</a:t>
            </a:r>
            <a:endParaRPr lang="en-US" sz="1800" dirty="0"/>
          </a:p>
          <a:p>
            <a:pPr marL="457200" indent="-457200">
              <a:spcBef>
                <a:spcPts val="0"/>
              </a:spcBef>
              <a:buFont typeface="+mj-lt"/>
              <a:buAutoNum type="arabicPeriod"/>
            </a:pPr>
            <a:endParaRPr lang="en-US" sz="1800" dirty="0"/>
          </a:p>
          <a:p>
            <a:pPr marL="457200" indent="-457200">
              <a:spcBef>
                <a:spcPts val="0"/>
              </a:spcBef>
              <a:buFont typeface="+mj-lt"/>
              <a:buAutoNum type="arabicPeriod"/>
            </a:pPr>
            <a:r>
              <a:rPr lang="en-US" sz="1800" dirty="0" smtClean="0"/>
              <a:t>Schools/school districts must provide SED issued PINs to individual teachers.</a:t>
            </a:r>
            <a:endParaRPr lang="en-US" sz="1800" dirty="0"/>
          </a:p>
        </p:txBody>
      </p:sp>
      <p:sp>
        <p:nvSpPr>
          <p:cNvPr id="9" name="Title 1"/>
          <p:cNvSpPr>
            <a:spLocks noGrp="1"/>
          </p:cNvSpPr>
          <p:nvPr>
            <p:ph type="title"/>
          </p:nvPr>
        </p:nvSpPr>
        <p:spPr>
          <a:xfrm>
            <a:off x="0" y="381000"/>
            <a:ext cx="9144000" cy="609600"/>
          </a:xfrm>
        </p:spPr>
        <p:txBody>
          <a:bodyPr vert="horz" anchor="b" anchorCtr="0">
            <a:normAutofit/>
          </a:bodyPr>
          <a:lstStyle/>
          <a:p>
            <a:pPr algn="ctr"/>
            <a:r>
              <a:rPr lang="en-US" b="1" dirty="0"/>
              <a:t>Important Dependencies</a:t>
            </a:r>
            <a:endParaRPr lang="en-US" sz="2200" b="1" dirty="0">
              <a:effectLst>
                <a:outerShdw blurRad="38100" dist="38100" dir="2700000" algn="tl">
                  <a:srgbClr val="000000">
                    <a:alpha val="43137"/>
                  </a:srgbClr>
                </a:outerShdw>
              </a:effectLst>
              <a:latin typeface="+mn-lt"/>
            </a:endParaRPr>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t>New York State Education Department | Office of Information and Reporting Services | 2014</a:t>
            </a:r>
            <a:endParaRPr lang="en-US" sz="12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66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t>5</a:t>
            </a:fld>
            <a:endParaRPr lang="en-US" dirty="0"/>
          </a:p>
        </p:txBody>
      </p:sp>
      <p:sp>
        <p:nvSpPr>
          <p:cNvPr id="3" name="Subtitle 2"/>
          <p:cNvSpPr>
            <a:spLocks noGrp="1"/>
          </p:cNvSpPr>
          <p:nvPr>
            <p:ph sz="quarter" idx="1"/>
          </p:nvPr>
        </p:nvSpPr>
        <p:spPr>
          <a:xfrm>
            <a:off x="342900" y="1219200"/>
            <a:ext cx="8458200" cy="4724400"/>
          </a:xfrm>
        </p:spPr>
        <p:txBody>
          <a:bodyPr vert="horz" wrap="square">
            <a:noAutofit/>
          </a:bodyPr>
          <a:lstStyle/>
          <a:p>
            <a:pPr>
              <a:spcBef>
                <a:spcPts val="0"/>
              </a:spcBef>
              <a:buFont typeface="Wingdings" panose="05000000000000000000" pitchFamily="2" charset="2"/>
              <a:buChar char="v"/>
            </a:pPr>
            <a:r>
              <a:rPr lang="en-US" sz="1600" dirty="0" smtClean="0"/>
              <a:t>September </a:t>
            </a:r>
            <a:r>
              <a:rPr lang="en-US" sz="1600" dirty="0"/>
              <a:t>2014</a:t>
            </a:r>
          </a:p>
          <a:p>
            <a:pPr lvl="1">
              <a:spcBef>
                <a:spcPts val="0"/>
              </a:spcBef>
              <a:buFont typeface="Wingdings" panose="05000000000000000000" pitchFamily="2" charset="2"/>
              <a:buChar char="§"/>
            </a:pPr>
            <a:r>
              <a:rPr lang="en-US" sz="1600" dirty="0"/>
              <a:t>Districts </a:t>
            </a:r>
            <a:r>
              <a:rPr lang="en-US" sz="1600" dirty="0" smtClean="0"/>
              <a:t>should begin </a:t>
            </a:r>
            <a:r>
              <a:rPr lang="en-US" sz="1600" dirty="0"/>
              <a:t>loading Staff Snapshot data using either the 13-14 or 14-15 template formats.  </a:t>
            </a:r>
            <a:r>
              <a:rPr lang="en-US" sz="1600" b="1" i="1" dirty="0" smtClean="0"/>
              <a:t>Though districts should be preparing for the eventual submission of the 2014-15 template requirements, none of the “new” 2014-15 Staff </a:t>
            </a:r>
            <a:r>
              <a:rPr lang="en-US" sz="1600" b="1" i="1" dirty="0"/>
              <a:t>Snapshot data </a:t>
            </a:r>
            <a:r>
              <a:rPr lang="en-US" sz="1600" b="1" i="1" dirty="0" smtClean="0"/>
              <a:t>elements are required at this time</a:t>
            </a:r>
            <a:r>
              <a:rPr lang="en-US" sz="1600" dirty="0" smtClean="0"/>
              <a:t>. </a:t>
            </a:r>
            <a:endParaRPr lang="en-US" sz="1600" dirty="0"/>
          </a:p>
          <a:p>
            <a:pPr>
              <a:spcBef>
                <a:spcPts val="0"/>
              </a:spcBef>
              <a:buFont typeface="Wingdings" panose="05000000000000000000" pitchFamily="2" charset="2"/>
              <a:buChar char="v"/>
            </a:pPr>
            <a:endParaRPr lang="en-US" sz="1600" dirty="0"/>
          </a:p>
          <a:p>
            <a:pPr>
              <a:spcBef>
                <a:spcPts val="0"/>
              </a:spcBef>
              <a:buFont typeface="Wingdings" panose="05000000000000000000" pitchFamily="2" charset="2"/>
              <a:buChar char="v"/>
            </a:pPr>
            <a:r>
              <a:rPr lang="en-US" sz="1600" dirty="0"/>
              <a:t>October 2014</a:t>
            </a:r>
          </a:p>
          <a:p>
            <a:pPr lvl="1">
              <a:spcBef>
                <a:spcPts val="0"/>
              </a:spcBef>
              <a:buFont typeface="Wingdings" panose="05000000000000000000" pitchFamily="2" charset="2"/>
              <a:buChar char="§"/>
            </a:pPr>
            <a:r>
              <a:rPr lang="en-US" sz="1600" dirty="0"/>
              <a:t>The online application, ePMF, will be available </a:t>
            </a:r>
            <a:r>
              <a:rPr lang="en-US" sz="1600" dirty="0" smtClean="0"/>
              <a:t>at: </a:t>
            </a:r>
            <a:r>
              <a:rPr lang="en-US" sz="1600" dirty="0" smtClean="0">
                <a:hlinkClick r:id="rId2"/>
              </a:rPr>
              <a:t>https</a:t>
            </a:r>
            <a:r>
              <a:rPr lang="en-US" sz="1600" dirty="0">
                <a:hlinkClick r:id="rId2"/>
              </a:rPr>
              <a:t>://eservices.nysed.gov/taa/</a:t>
            </a:r>
            <a:r>
              <a:rPr lang="en-US" sz="1600" dirty="0"/>
              <a:t> </a:t>
            </a:r>
          </a:p>
          <a:p>
            <a:pPr lvl="1">
              <a:spcBef>
                <a:spcPts val="0"/>
              </a:spcBef>
              <a:buFont typeface="Wingdings" panose="05000000000000000000" pitchFamily="2" charset="2"/>
              <a:buChar char="§"/>
            </a:pPr>
            <a:r>
              <a:rPr lang="en-US" sz="1600" dirty="0"/>
              <a:t>This will be available to teachers with Staff Snapshot records loaded to L2 and </a:t>
            </a:r>
            <a:r>
              <a:rPr lang="en-US" sz="1600" dirty="0" smtClean="0"/>
              <a:t>who have active </a:t>
            </a:r>
            <a:r>
              <a:rPr lang="en-US" sz="1600" dirty="0"/>
              <a:t>TAA accounts on October 1, 2014. </a:t>
            </a:r>
          </a:p>
          <a:p>
            <a:pPr>
              <a:spcBef>
                <a:spcPts val="0"/>
              </a:spcBef>
              <a:buFont typeface="Wingdings" panose="05000000000000000000" pitchFamily="2" charset="2"/>
              <a:buChar char="v"/>
            </a:pPr>
            <a:endParaRPr lang="en-US" sz="1600" dirty="0"/>
          </a:p>
          <a:p>
            <a:pPr>
              <a:spcBef>
                <a:spcPts val="0"/>
              </a:spcBef>
              <a:buFont typeface="Wingdings" panose="05000000000000000000" pitchFamily="2" charset="2"/>
              <a:buChar char="v"/>
            </a:pPr>
            <a:r>
              <a:rPr lang="en-US" sz="1600" dirty="0"/>
              <a:t>January 2015</a:t>
            </a:r>
          </a:p>
          <a:p>
            <a:pPr lvl="1">
              <a:spcBef>
                <a:spcPts val="0"/>
              </a:spcBef>
              <a:buFont typeface="Wingdings" panose="05000000000000000000" pitchFamily="2" charset="2"/>
              <a:buChar char="§"/>
            </a:pPr>
            <a:r>
              <a:rPr lang="en-US" sz="1600" dirty="0"/>
              <a:t>NYSED will leave the ePMF application open to teachers until January 15, 2015. </a:t>
            </a:r>
            <a:r>
              <a:rPr lang="en-US" sz="1600" dirty="0" smtClean="0"/>
              <a:t>School district and Charter school </a:t>
            </a:r>
            <a:r>
              <a:rPr lang="en-US" sz="1600" dirty="0"/>
              <a:t>leaders  may </a:t>
            </a:r>
            <a:r>
              <a:rPr lang="en-US" sz="1600" dirty="0" smtClean="0"/>
              <a:t>impose a local submission deadline, requiring teachers </a:t>
            </a:r>
            <a:r>
              <a:rPr lang="en-US" sz="1600" dirty="0"/>
              <a:t>to </a:t>
            </a:r>
            <a:r>
              <a:rPr lang="en-US" sz="1600" dirty="0" smtClean="0"/>
              <a:t>submit data sooner</a:t>
            </a:r>
            <a:r>
              <a:rPr lang="en-US" sz="1600" dirty="0"/>
              <a:t>. </a:t>
            </a:r>
            <a:endParaRPr lang="en-US" sz="1600" dirty="0" smtClean="0"/>
          </a:p>
          <a:p>
            <a:pPr lvl="1">
              <a:spcBef>
                <a:spcPts val="0"/>
              </a:spcBef>
              <a:buFont typeface="Wingdings" panose="05000000000000000000" pitchFamily="2" charset="2"/>
              <a:buChar char="§"/>
            </a:pPr>
            <a:r>
              <a:rPr lang="en-US" sz="1600" b="1" dirty="0" smtClean="0"/>
              <a:t>District/school administration (and delegates) may continue the correction process after their locally imposed or state imposed (January 15) </a:t>
            </a:r>
            <a:r>
              <a:rPr lang="en-US" sz="1600" b="1" dirty="0"/>
              <a:t>teacher submission deadline</a:t>
            </a:r>
            <a:r>
              <a:rPr lang="en-US" sz="1600" dirty="0"/>
              <a:t>. </a:t>
            </a:r>
            <a:endParaRPr lang="en-US" sz="1600" dirty="0" smtClean="0"/>
          </a:p>
          <a:p>
            <a:pPr lvl="1">
              <a:spcBef>
                <a:spcPts val="0"/>
              </a:spcBef>
              <a:buFont typeface="Wingdings" panose="05000000000000000000" pitchFamily="2" charset="2"/>
              <a:buChar char="§"/>
            </a:pPr>
            <a:r>
              <a:rPr lang="en-US" sz="1600" dirty="0" smtClean="0"/>
              <a:t>District/school leaders must submit </a:t>
            </a:r>
            <a:r>
              <a:rPr lang="en-US" sz="1600" dirty="0"/>
              <a:t>and certify </a:t>
            </a:r>
            <a:r>
              <a:rPr lang="en-US" sz="1600" dirty="0" smtClean="0"/>
              <a:t>all teacher </a:t>
            </a:r>
            <a:r>
              <a:rPr lang="en-US" sz="1600" dirty="0"/>
              <a:t>data </a:t>
            </a:r>
            <a:r>
              <a:rPr lang="en-US" sz="1600" dirty="0" smtClean="0"/>
              <a:t>by January </a:t>
            </a:r>
            <a:r>
              <a:rPr lang="en-US" sz="1600" dirty="0"/>
              <a:t>31, </a:t>
            </a:r>
            <a:r>
              <a:rPr lang="en-US" sz="1600" dirty="0" smtClean="0"/>
              <a:t>2015.</a:t>
            </a:r>
            <a:br>
              <a:rPr lang="en-US" sz="1600" dirty="0" smtClean="0"/>
            </a:br>
            <a:endParaRPr lang="en-US" sz="1600" dirty="0" smtClean="0"/>
          </a:p>
        </p:txBody>
      </p:sp>
      <p:sp>
        <p:nvSpPr>
          <p:cNvPr id="11" name="Title 1"/>
          <p:cNvSpPr>
            <a:spLocks noGrp="1"/>
          </p:cNvSpPr>
          <p:nvPr>
            <p:ph type="title"/>
          </p:nvPr>
        </p:nvSpPr>
        <p:spPr>
          <a:xfrm>
            <a:off x="0" y="381000"/>
            <a:ext cx="9144000" cy="609600"/>
          </a:xfrm>
        </p:spPr>
        <p:txBody>
          <a:bodyPr vert="horz" anchor="b" anchorCtr="0">
            <a:normAutofit/>
          </a:bodyPr>
          <a:lstStyle/>
          <a:p>
            <a:pPr algn="ctr"/>
            <a:r>
              <a:rPr lang="en-US" b="1" dirty="0" smtClean="0"/>
              <a:t>Timeline</a:t>
            </a:r>
            <a:endParaRPr lang="en-US" sz="2200" b="1" dirty="0">
              <a:effectLst>
                <a:outerShdw blurRad="38100" dist="38100" dir="2700000" algn="tl">
                  <a:srgbClr val="000000">
                    <a:alpha val="43137"/>
                  </a:srgbClr>
                </a:outerShdw>
              </a:effectLst>
              <a:latin typeface="+mn-lt"/>
            </a:endParaRPr>
          </a:p>
        </p:txBody>
      </p:sp>
      <p:sp>
        <p:nvSpPr>
          <p:cNvPr id="6"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t>New York State Education Department | Office of Information and Reporting Services | 2014</a:t>
            </a:r>
            <a:endParaRPr lang="en-US" sz="12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662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066800"/>
          </a:xfrm>
        </p:spPr>
        <p:txBody>
          <a:bodyPr>
            <a:noAutofit/>
          </a:bodyPr>
          <a:lstStyle/>
          <a:p>
            <a:r>
              <a:rPr lang="en-US" sz="4800" b="1" dirty="0"/>
              <a:t>Teacher Process </a:t>
            </a:r>
          </a:p>
        </p:txBody>
      </p:sp>
      <p:sp>
        <p:nvSpPr>
          <p:cNvPr id="3" name="Slide Number Placeholder 2"/>
          <p:cNvSpPr>
            <a:spLocks noGrp="1"/>
          </p:cNvSpPr>
          <p:nvPr>
            <p:ph type="sldNum" sz="quarter" idx="12"/>
          </p:nvPr>
        </p:nvSpPr>
        <p:spPr/>
        <p:txBody>
          <a:bodyPr/>
          <a:lstStyle/>
          <a:p>
            <a:fld id="{6AC0FB7D-E524-4E7D-AF96-2750561D9E6F}" type="slidenum">
              <a:rPr lang="en-US" smtClean="0"/>
              <a:t>6</a:t>
            </a:fld>
            <a:endParaRPr lang="en-US" dirty="0"/>
          </a:p>
        </p:txBody>
      </p:sp>
    </p:spTree>
    <p:extLst>
      <p:ext uri="{BB962C8B-B14F-4D97-AF65-F5344CB8AC3E}">
        <p14:creationId xmlns:p14="http://schemas.microsoft.com/office/powerpoint/2010/main" val="370597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7</a:t>
            </a:fld>
            <a:endParaRPr lang="en-US" dirty="0">
              <a:solidFill>
                <a:srgbClr val="464653"/>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1447801"/>
            <a:ext cx="8305800" cy="454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sp>
        <p:nvSpPr>
          <p:cNvPr id="10" name="Title 1"/>
          <p:cNvSpPr>
            <a:spLocks noGrp="1"/>
          </p:cNvSpPr>
          <p:nvPr>
            <p:ph type="title"/>
          </p:nvPr>
        </p:nvSpPr>
        <p:spPr>
          <a:xfrm>
            <a:off x="0" y="381000"/>
            <a:ext cx="9144000" cy="609600"/>
          </a:xfrm>
        </p:spPr>
        <p:txBody>
          <a:bodyPr vert="horz" anchor="b" anchorCtr="0">
            <a:normAutofit/>
          </a:bodyPr>
          <a:lstStyle/>
          <a:p>
            <a:pPr algn="ctr"/>
            <a:r>
              <a:rPr lang="en-US" b="1" dirty="0" smtClean="0"/>
              <a:t>The Login Page</a:t>
            </a:r>
            <a:endParaRPr lang="en-US" sz="2200" b="1" dirty="0">
              <a:effectLst>
                <a:outerShdw blurRad="38100" dist="38100" dir="2700000" algn="tl">
                  <a:srgbClr val="000000">
                    <a:alpha val="43137"/>
                  </a:srgbClr>
                </a:outerShdw>
              </a:effectLst>
              <a:latin typeface="+mn-lt"/>
            </a:endParaRPr>
          </a:p>
        </p:txBody>
      </p:sp>
      <p:sp>
        <p:nvSpPr>
          <p:cNvPr id="4" name="TextBox 3"/>
          <p:cNvSpPr txBox="1"/>
          <p:nvPr/>
        </p:nvSpPr>
        <p:spPr>
          <a:xfrm>
            <a:off x="1" y="1140023"/>
            <a:ext cx="9144000" cy="307777"/>
          </a:xfrm>
          <a:prstGeom prst="rect">
            <a:avLst/>
          </a:prstGeom>
          <a:noFill/>
        </p:spPr>
        <p:txBody>
          <a:bodyPr wrap="square" rtlCol="0">
            <a:spAutoFit/>
          </a:bodyPr>
          <a:lstStyle/>
          <a:p>
            <a:pPr algn="ctr"/>
            <a:r>
              <a:rPr lang="en-US" sz="1400" b="1" dirty="0">
                <a:solidFill>
                  <a:schemeClr val="tx2">
                    <a:lumMod val="60000"/>
                    <a:lumOff val="40000"/>
                  </a:schemeClr>
                </a:solidFill>
              </a:rPr>
              <a:t>https://eservices.nysed.gov/taa</a:t>
            </a:r>
            <a:r>
              <a:rPr lang="en-US" sz="1400" b="1" dirty="0" smtClean="0">
                <a:solidFill>
                  <a:schemeClr val="tx2">
                    <a:lumMod val="60000"/>
                    <a:lumOff val="40000"/>
                  </a:schemeClr>
                </a:solidFill>
              </a:rPr>
              <a:t>/</a:t>
            </a:r>
            <a:endParaRPr lang="en-US" sz="1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489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19200" y="1885342"/>
            <a:ext cx="6934200" cy="4332832"/>
          </a:xfrm>
          <a:prstGeom prst="rect">
            <a:avLst/>
          </a:prstGeom>
        </p:spPr>
      </p:pic>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8</a:t>
            </a:fld>
            <a:endParaRPr lang="en-US" dirty="0">
              <a:solidFill>
                <a:srgbClr val="464653"/>
              </a:solidFill>
            </a:endParaRPr>
          </a:p>
        </p:txBody>
      </p:sp>
      <p:sp>
        <p:nvSpPr>
          <p:cNvPr id="3" name="Subtitle 2"/>
          <p:cNvSpPr>
            <a:spLocks noGrp="1"/>
          </p:cNvSpPr>
          <p:nvPr>
            <p:ph sz="quarter" idx="1"/>
          </p:nvPr>
        </p:nvSpPr>
        <p:spPr>
          <a:xfrm>
            <a:off x="304800" y="1143000"/>
            <a:ext cx="8229600" cy="742341"/>
          </a:xfrm>
        </p:spPr>
        <p:txBody>
          <a:bodyPr>
            <a:normAutofit/>
          </a:bodyPr>
          <a:lstStyle/>
          <a:p>
            <a:pPr algn="l">
              <a:buFont typeface="Wingdings" panose="05000000000000000000" pitchFamily="2" charset="2"/>
              <a:buChar char="v"/>
            </a:pPr>
            <a:r>
              <a:rPr lang="en-US" sz="2000" dirty="0">
                <a:solidFill>
                  <a:schemeClr val="tx1"/>
                </a:solidFill>
              </a:rPr>
              <a:t>Once logged in to TAA, the landing page affords teachers the ability to view their </a:t>
            </a:r>
            <a:r>
              <a:rPr lang="en-US" sz="2000" dirty="0" smtClean="0">
                <a:solidFill>
                  <a:schemeClr val="tx1"/>
                </a:solidFill>
              </a:rPr>
              <a:t>TSRV </a:t>
            </a:r>
            <a:r>
              <a:rPr lang="en-US" sz="2000" dirty="0">
                <a:solidFill>
                  <a:schemeClr val="tx1"/>
                </a:solidFill>
              </a:rPr>
              <a:t>reports and complete and review their PMF data. </a:t>
            </a:r>
            <a:endParaRPr lang="en-US" sz="2000" dirty="0" smtClean="0">
              <a:solidFill>
                <a:schemeClr val="tx1"/>
              </a:solidFill>
            </a:endParaRPr>
          </a:p>
          <a:p>
            <a:pPr algn="l"/>
            <a:endParaRPr lang="en-US" sz="2400" dirty="0" smtClean="0"/>
          </a:p>
          <a:p>
            <a:pPr algn="l"/>
            <a:endParaRPr lang="en-US" sz="2400" dirty="0"/>
          </a:p>
        </p:txBody>
      </p:sp>
      <p:sp>
        <p:nvSpPr>
          <p:cNvPr id="9"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smtClean="0">
                <a:solidFill>
                  <a:prstClr val="black"/>
                </a:solidFill>
              </a:rPr>
              <a:t>New York State Education Department | Office of Information and Reporting Services. | 2014</a:t>
            </a:r>
            <a:endParaRPr lang="en-US" sz="1200" dirty="0">
              <a:solidFill>
                <a:prstClr val="black"/>
              </a:solidFill>
            </a:endParaRPr>
          </a:p>
        </p:txBody>
      </p:sp>
      <p:sp>
        <p:nvSpPr>
          <p:cNvPr id="8" name="Title 1"/>
          <p:cNvSpPr>
            <a:spLocks noGrp="1"/>
          </p:cNvSpPr>
          <p:nvPr>
            <p:ph type="title"/>
          </p:nvPr>
        </p:nvSpPr>
        <p:spPr>
          <a:xfrm>
            <a:off x="0" y="381000"/>
            <a:ext cx="9144000" cy="609600"/>
          </a:xfrm>
        </p:spPr>
        <p:txBody>
          <a:bodyPr vert="horz" anchor="b" anchorCtr="0">
            <a:normAutofit/>
          </a:bodyPr>
          <a:lstStyle/>
          <a:p>
            <a:pPr algn="ctr"/>
            <a:r>
              <a:rPr lang="en-US" b="1" dirty="0" smtClean="0"/>
              <a:t>The TAA Landing Page</a:t>
            </a:r>
            <a:endParaRPr lang="en-US" sz="2200" b="1" dirty="0">
              <a:effectLst>
                <a:outerShdw blurRad="38100" dist="38100" dir="2700000" algn="tl">
                  <a:srgbClr val="000000">
                    <a:alpha val="43137"/>
                  </a:srgbClr>
                </a:outerShdw>
              </a:effectLst>
              <a:latin typeface="+mn-lt"/>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96512" y="4891444"/>
            <a:ext cx="493776" cy="107722"/>
          </a:xfrm>
          <a:prstGeom prst="rect">
            <a:avLst/>
          </a:prstGeom>
          <a:solidFill>
            <a:schemeClr val="bg1"/>
          </a:solidFill>
        </p:spPr>
        <p:txBody>
          <a:bodyPr wrap="square" lIns="0" tIns="0" rIns="0" bIns="0" rtlCol="0">
            <a:spAutoFit/>
          </a:bodyPr>
          <a:lstStyle/>
          <a:p>
            <a:r>
              <a:rPr lang="en-US" sz="700" dirty="0" smtClean="0">
                <a:solidFill>
                  <a:schemeClr val="tx1">
                    <a:lumMod val="50000"/>
                    <a:lumOff val="50000"/>
                  </a:schemeClr>
                </a:solidFill>
              </a:rPr>
              <a:t>January 15</a:t>
            </a:r>
            <a:endParaRPr lang="en-US" sz="700" dirty="0">
              <a:solidFill>
                <a:schemeClr val="tx1">
                  <a:lumMod val="50000"/>
                  <a:lumOff val="50000"/>
                </a:schemeClr>
              </a:solidFill>
            </a:endParaRPr>
          </a:p>
        </p:txBody>
      </p:sp>
    </p:spTree>
    <p:extLst>
      <p:ext uri="{BB962C8B-B14F-4D97-AF65-F5344CB8AC3E}">
        <p14:creationId xmlns:p14="http://schemas.microsoft.com/office/powerpoint/2010/main" val="94144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AC0FB7D-E524-4E7D-AF96-2750561D9E6F}" type="slidenum">
              <a:rPr lang="en-US" smtClean="0">
                <a:solidFill>
                  <a:srgbClr val="464653"/>
                </a:solidFill>
              </a:rPr>
              <a:pPr/>
              <a:t>9</a:t>
            </a:fld>
            <a:endParaRPr lang="en-US" dirty="0">
              <a:solidFill>
                <a:srgbClr val="46465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4400" y="1219200"/>
            <a:ext cx="7255985" cy="4937760"/>
          </a:xfrm>
          <a:prstGeom prst="rect">
            <a:avLst/>
          </a:prstGeom>
        </p:spPr>
      </p:pic>
      <p:sp>
        <p:nvSpPr>
          <p:cNvPr id="9" name="Footer Placeholder 3"/>
          <p:cNvSpPr txBox="1">
            <a:spLocks/>
          </p:cNvSpPr>
          <p:nvPr/>
        </p:nvSpPr>
        <p:spPr>
          <a:xfrm>
            <a:off x="0" y="6356350"/>
            <a:ext cx="914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prstClr val="black"/>
                </a:solidFill>
              </a:rPr>
              <a:t>New York State Education Department | Office of Information and Reporting Services. | 2014</a:t>
            </a:r>
            <a:endParaRPr lang="en-US" sz="1200" dirty="0">
              <a:solidFill>
                <a:prstClr val="black"/>
              </a:solidFill>
            </a:endParaRPr>
          </a:p>
        </p:txBody>
      </p:sp>
      <p:sp>
        <p:nvSpPr>
          <p:cNvPr id="8" name="Title 1"/>
          <p:cNvSpPr>
            <a:spLocks noGrp="1"/>
          </p:cNvSpPr>
          <p:nvPr>
            <p:ph type="title"/>
          </p:nvPr>
        </p:nvSpPr>
        <p:spPr>
          <a:xfrm>
            <a:off x="0" y="381000"/>
            <a:ext cx="9144000" cy="609600"/>
          </a:xfrm>
        </p:spPr>
        <p:txBody>
          <a:bodyPr vert="horz" anchor="b" anchorCtr="0">
            <a:normAutofit/>
          </a:bodyPr>
          <a:lstStyle/>
          <a:p>
            <a:pPr algn="ctr"/>
            <a:r>
              <a:rPr lang="en-US" b="1" dirty="0" smtClean="0"/>
              <a:t>Teacher View of ePMF Screen</a:t>
            </a:r>
            <a:endParaRPr lang="en-US" sz="2200" b="1" dirty="0">
              <a:effectLst>
                <a:outerShdw blurRad="38100" dist="38100" dir="2700000" algn="tl">
                  <a:srgbClr val="000000">
                    <a:alpha val="43137"/>
                  </a:srgbClr>
                </a:outerShdw>
              </a:effectLst>
              <a:latin typeface="+mn-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156960"/>
            <a:ext cx="610371"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3873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1039</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Origin</vt:lpstr>
      <vt:lpstr>2014-15 Electronic Personnel Master File (ePMF)</vt:lpstr>
      <vt:lpstr> Background &amp; Preparation</vt:lpstr>
      <vt:lpstr>Background &amp; Preparation</vt:lpstr>
      <vt:lpstr>Important Dependencies</vt:lpstr>
      <vt:lpstr>Timeline</vt:lpstr>
      <vt:lpstr>Teacher Process </vt:lpstr>
      <vt:lpstr>The Login Page</vt:lpstr>
      <vt:lpstr>The TAA Landing Page</vt:lpstr>
      <vt:lpstr>Teacher View of ePMF Screen</vt:lpstr>
      <vt:lpstr>Adding Assignments</vt:lpstr>
      <vt:lpstr>Choosing Assignments</vt:lpstr>
      <vt:lpstr>Saving and Submitting the ePMF Form</vt:lpstr>
      <vt:lpstr>PowerPoint Presentation</vt:lpstr>
      <vt:lpstr>Administrator Review</vt:lpstr>
      <vt:lpstr> Administrator Review</vt:lpstr>
      <vt:lpstr> </vt:lpstr>
      <vt:lpstr>Administrator Review </vt:lpstr>
      <vt:lpstr>Administrator Review </vt:lpstr>
      <vt:lpstr>Tips and Reminders </vt:lpstr>
      <vt:lpstr>Tips and Reminders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2014-09-25T11:25:58Z</dcterms:created>
  <dcterms:modified xsi:type="dcterms:W3CDTF">2014-09-30T18:55:14Z</dcterms:modified>
</cp:coreProperties>
</file>