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47"/>
  </p:notesMasterIdLst>
  <p:sldIdLst>
    <p:sldId id="269" r:id="rId2"/>
    <p:sldId id="315" r:id="rId3"/>
    <p:sldId id="256" r:id="rId4"/>
    <p:sldId id="257" r:id="rId5"/>
    <p:sldId id="258" r:id="rId6"/>
    <p:sldId id="259" r:id="rId7"/>
    <p:sldId id="260" r:id="rId8"/>
    <p:sldId id="262" r:id="rId9"/>
    <p:sldId id="264" r:id="rId10"/>
    <p:sldId id="261" r:id="rId11"/>
    <p:sldId id="263" r:id="rId12"/>
    <p:sldId id="265" r:id="rId13"/>
    <p:sldId id="266" r:id="rId14"/>
    <p:sldId id="267" r:id="rId15"/>
    <p:sldId id="312" r:id="rId16"/>
    <p:sldId id="299" r:id="rId17"/>
    <p:sldId id="309" r:id="rId18"/>
    <p:sldId id="310" r:id="rId19"/>
    <p:sldId id="275" r:id="rId20"/>
    <p:sldId id="280" r:id="rId21"/>
    <p:sldId id="281" r:id="rId22"/>
    <p:sldId id="283" r:id="rId23"/>
    <p:sldId id="307" r:id="rId24"/>
    <p:sldId id="311" r:id="rId25"/>
    <p:sldId id="276" r:id="rId26"/>
    <p:sldId id="277" r:id="rId27"/>
    <p:sldId id="278" r:id="rId28"/>
    <p:sldId id="282" r:id="rId29"/>
    <p:sldId id="279" r:id="rId30"/>
    <p:sldId id="287" r:id="rId31"/>
    <p:sldId id="288" r:id="rId32"/>
    <p:sldId id="289" r:id="rId33"/>
    <p:sldId id="306" r:id="rId34"/>
    <p:sldId id="313" r:id="rId35"/>
    <p:sldId id="296" r:id="rId36"/>
    <p:sldId id="297" r:id="rId37"/>
    <p:sldId id="298" r:id="rId38"/>
    <p:sldId id="301" r:id="rId39"/>
    <p:sldId id="321" r:id="rId40"/>
    <p:sldId id="318" r:id="rId41"/>
    <p:sldId id="319" r:id="rId42"/>
    <p:sldId id="322" r:id="rId43"/>
    <p:sldId id="320" r:id="rId44"/>
    <p:sldId id="272" r:id="rId45"/>
    <p:sldId id="273" r:id="rId4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txPr>
              <a:bodyPr wrap="square" lIns="38100" tIns="19050" rIns="38100" bIns="19050" anchor="ctr">
                <a:spAutoFit/>
              </a:bodyPr>
              <a:lstStyle/>
              <a:p>
                <a:pPr>
                  <a:defRPr sz="20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Student Management Data</c:v>
                </c:pt>
                <c:pt idx="1">
                  <c:v>HR/Staff Data</c:v>
                </c:pt>
                <c:pt idx="2">
                  <c:v>Food Service/FRPL Data</c:v>
                </c:pt>
                <c:pt idx="3">
                  <c:v>Special Education Data</c:v>
                </c:pt>
                <c:pt idx="4">
                  <c:v>Staff Evaluation Data</c:v>
                </c:pt>
              </c:strCache>
            </c:strRef>
          </c:cat>
          <c:val>
            <c:numRef>
              <c:f>Sheet1!$B$2:$B$6</c:f>
              <c:numCache>
                <c:formatCode>0.0%</c:formatCode>
                <c:ptCount val="5"/>
                <c:pt idx="0">
                  <c:v>0.64290000000000003</c:v>
                </c:pt>
                <c:pt idx="1">
                  <c:v>0.28570000000000001</c:v>
                </c:pt>
                <c:pt idx="2">
                  <c:v>0.21429999999999999</c:v>
                </c:pt>
                <c:pt idx="3">
                  <c:v>0.35709999999999997</c:v>
                </c:pt>
                <c:pt idx="4">
                  <c:v>0.28570000000000001</c:v>
                </c:pt>
              </c:numCache>
            </c:numRef>
          </c:val>
          <c:extLst>
            <c:ext xmlns:c16="http://schemas.microsoft.com/office/drawing/2014/chart" uri="{C3380CC4-5D6E-409C-BE32-E72D297353CC}">
              <c16:uniqueId val="{00000000-06D8-456C-B3E0-BFC0D06D48FE}"/>
            </c:ext>
          </c:extLst>
        </c:ser>
        <c:dLbls>
          <c:showLegendKey val="0"/>
          <c:showVal val="0"/>
          <c:showCatName val="0"/>
          <c:showSerName val="0"/>
          <c:showPercent val="0"/>
          <c:showBubbleSize val="0"/>
        </c:dLbls>
        <c:gapWidth val="300"/>
        <c:axId val="81801216"/>
        <c:axId val="81803136"/>
      </c:barChart>
      <c:catAx>
        <c:axId val="81801216"/>
        <c:scaling>
          <c:orientation val="minMax"/>
        </c:scaling>
        <c:delete val="0"/>
        <c:axPos val="b"/>
        <c:title>
          <c:tx>
            <c:rich>
              <a:bodyPr/>
              <a:lstStyle/>
              <a:p>
                <a:pPr>
                  <a:defRPr/>
                </a:pPr>
                <a:r>
                  <a:rPr lang="en-US" dirty="0"/>
                  <a:t>Vendor</a:t>
                </a:r>
                <a:r>
                  <a:rPr lang="en-US" baseline="0" dirty="0"/>
                  <a:t> Categories</a:t>
                </a:r>
                <a:endParaRPr lang="en-US" dirty="0"/>
              </a:p>
            </c:rich>
          </c:tx>
          <c:overlay val="0"/>
        </c:title>
        <c:numFmt formatCode="General" sourceLinked="0"/>
        <c:majorTickMark val="none"/>
        <c:minorTickMark val="none"/>
        <c:tickLblPos val="nextTo"/>
        <c:crossAx val="81803136"/>
        <c:crosses val="autoZero"/>
        <c:auto val="1"/>
        <c:lblAlgn val="ctr"/>
        <c:lblOffset val="100"/>
        <c:noMultiLvlLbl val="0"/>
      </c:catAx>
      <c:valAx>
        <c:axId val="81803136"/>
        <c:scaling>
          <c:orientation val="minMax"/>
        </c:scaling>
        <c:delete val="1"/>
        <c:axPos val="l"/>
        <c:numFmt formatCode="0.0%" sourceLinked="1"/>
        <c:majorTickMark val="out"/>
        <c:minorTickMark val="none"/>
        <c:tickLblPos val="nextTo"/>
        <c:crossAx val="818012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Method</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Other</c:v>
                </c:pt>
                <c:pt idx="1">
                  <c:v>SMS Certification Center</c:v>
                </c:pt>
                <c:pt idx="2">
                  <c:v>SIRS Manual</c:v>
                </c:pt>
                <c:pt idx="3">
                  <c:v>datasupport@nysed.gov</c:v>
                </c:pt>
                <c:pt idx="4">
                  <c:v>Vendor Conference Calls</c:v>
                </c:pt>
                <c:pt idx="5">
                  <c:v>NYSED Vendor Website</c:v>
                </c:pt>
              </c:strCache>
            </c:strRef>
          </c:cat>
          <c:val>
            <c:numRef>
              <c:f>Sheet1!$B$2:$B$7</c:f>
              <c:numCache>
                <c:formatCode>0.0%</c:formatCode>
                <c:ptCount val="6"/>
                <c:pt idx="0">
                  <c:v>7.1400000000000005E-2</c:v>
                </c:pt>
                <c:pt idx="1">
                  <c:v>7.1400000000000005E-2</c:v>
                </c:pt>
                <c:pt idx="2">
                  <c:v>7.1400000000000005E-2</c:v>
                </c:pt>
                <c:pt idx="3">
                  <c:v>7.1400000000000005E-2</c:v>
                </c:pt>
                <c:pt idx="4">
                  <c:v>0.21429999999999999</c:v>
                </c:pt>
                <c:pt idx="5">
                  <c:v>0.5</c:v>
                </c:pt>
              </c:numCache>
            </c:numRef>
          </c:val>
          <c:extLst>
            <c:ext xmlns:c16="http://schemas.microsoft.com/office/drawing/2014/chart" uri="{C3380CC4-5D6E-409C-BE32-E72D297353CC}">
              <c16:uniqueId val="{00000000-76FF-480A-BEED-58F5D0BFEF9D}"/>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Usefulness in Percentages</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Very Helpful</c:v>
                </c:pt>
                <c:pt idx="1">
                  <c:v>Somewhat Helpful</c:v>
                </c:pt>
              </c:strCache>
            </c:strRef>
          </c:cat>
          <c:val>
            <c:numRef>
              <c:f>Sheet1!$B$2:$B$3</c:f>
              <c:numCache>
                <c:formatCode>0.0%</c:formatCode>
                <c:ptCount val="2"/>
                <c:pt idx="0">
                  <c:v>0.28570000000000001</c:v>
                </c:pt>
                <c:pt idx="1">
                  <c:v>0.71430000000000005</c:v>
                </c:pt>
              </c:numCache>
            </c:numRef>
          </c:val>
          <c:extLst>
            <c:ext xmlns:c16="http://schemas.microsoft.com/office/drawing/2014/chart" uri="{C3380CC4-5D6E-409C-BE32-E72D297353CC}">
              <c16:uniqueId val="{00000000-EDFA-4A8C-871C-715C7C5A3EF6}"/>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Separate Meetings in Percentages</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0.71430000000000005</c:v>
                </c:pt>
                <c:pt idx="1">
                  <c:v>0.28570000000000001</c:v>
                </c:pt>
              </c:numCache>
            </c:numRef>
          </c:val>
          <c:extLst>
            <c:ext xmlns:c16="http://schemas.microsoft.com/office/drawing/2014/chart" uri="{C3380CC4-5D6E-409C-BE32-E72D297353CC}">
              <c16:uniqueId val="{00000000-9BCA-465B-91C3-904BD946F06C}"/>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7510189902732751"/>
          <c:y val="0.13494794400699908"/>
          <c:w val="0.19385234933868561"/>
          <c:h val="0.2995485564304462"/>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Individual Calls in Percentages</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Yes</c:v>
                </c:pt>
                <c:pt idx="1">
                  <c:v>No</c:v>
                </c:pt>
                <c:pt idx="2">
                  <c:v>Maybe</c:v>
                </c:pt>
              </c:strCache>
            </c:strRef>
          </c:cat>
          <c:val>
            <c:numRef>
              <c:f>Sheet1!$B$2:$B$4</c:f>
              <c:numCache>
                <c:formatCode>0.0%</c:formatCode>
                <c:ptCount val="3"/>
                <c:pt idx="0">
                  <c:v>0.35709999999999997</c:v>
                </c:pt>
                <c:pt idx="1">
                  <c:v>0.21429999999999999</c:v>
                </c:pt>
                <c:pt idx="2">
                  <c:v>0.42859999999999998</c:v>
                </c:pt>
              </c:numCache>
            </c:numRef>
          </c:val>
          <c:extLst>
            <c:ext xmlns:c16="http://schemas.microsoft.com/office/drawing/2014/chart" uri="{C3380CC4-5D6E-409C-BE32-E72D297353CC}">
              <c16:uniqueId val="{00000000-79A2-451B-AA4D-7B243E1477A8}"/>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3547771602079137"/>
          <c:y val="0.13436636045494316"/>
          <c:w val="0.23347653234522159"/>
          <c:h val="0.41460061242344709"/>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Often</c:v>
                </c:pt>
                <c:pt idx="1">
                  <c:v>Never</c:v>
                </c:pt>
                <c:pt idx="2">
                  <c:v>Not Very Often</c:v>
                </c:pt>
              </c:strCache>
            </c:strRef>
          </c:cat>
          <c:val>
            <c:numRef>
              <c:f>Sheet1!$B$2:$B$4</c:f>
              <c:numCache>
                <c:formatCode>0.0%</c:formatCode>
                <c:ptCount val="3"/>
                <c:pt idx="0">
                  <c:v>0.64290000000000003</c:v>
                </c:pt>
                <c:pt idx="1">
                  <c:v>0.21429999999999999</c:v>
                </c:pt>
                <c:pt idx="2">
                  <c:v>0.1429</c:v>
                </c:pt>
              </c:numCache>
            </c:numRef>
          </c:val>
          <c:extLst>
            <c:ext xmlns:c16="http://schemas.microsoft.com/office/drawing/2014/chart" uri="{C3380CC4-5D6E-409C-BE32-E72D297353CC}">
              <c16:uniqueId val="{00000000-BB6B-41C1-A441-EF2356A6BA6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6753602490865116"/>
          <c:y val="0.10103302712160983"/>
          <c:w val="0.2916143018887345"/>
          <c:h val="0.31460061242344706"/>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Utilization in Percentages</c:v>
                </c:pt>
              </c:strCache>
            </c:strRef>
          </c:tx>
          <c:dLbls>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Often</c:v>
                </c:pt>
                <c:pt idx="1">
                  <c:v>Never</c:v>
                </c:pt>
                <c:pt idx="2">
                  <c:v>Not Very Often</c:v>
                </c:pt>
              </c:strCache>
            </c:strRef>
          </c:cat>
          <c:val>
            <c:numRef>
              <c:f>Sheet1!$B$2:$B$4</c:f>
              <c:numCache>
                <c:formatCode>0.0%</c:formatCode>
                <c:ptCount val="3"/>
                <c:pt idx="0">
                  <c:v>0.57140000000000002</c:v>
                </c:pt>
                <c:pt idx="1">
                  <c:v>0.21429999999999999</c:v>
                </c:pt>
                <c:pt idx="2">
                  <c:v>0.21429999999999999</c:v>
                </c:pt>
              </c:numCache>
            </c:numRef>
          </c:val>
          <c:extLst>
            <c:ext xmlns:c16="http://schemas.microsoft.com/office/drawing/2014/chart" uri="{C3380CC4-5D6E-409C-BE32-E72D297353CC}">
              <c16:uniqueId val="{00000000-536B-4F7A-8C39-41B41CD126FD}"/>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8550988111780142"/>
          <c:y val="0.18436636045494315"/>
          <c:w val="0.27364044567958418"/>
          <c:h val="0.38126727909011371"/>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045F138-39A9-4FB4-A9F1-918D2F9760C9}" type="datetimeFigureOut">
              <a:rPr lang="en-US" smtClean="0"/>
              <a:t>1/24/2017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5CD0F65-96FD-4DE1-8082-C82970DE80DA}" type="slidenum">
              <a:rPr lang="en-US" smtClean="0"/>
              <a:t>‹#›</a:t>
            </a:fld>
            <a:endParaRPr lang="en-US"/>
          </a:p>
        </p:txBody>
      </p:sp>
    </p:spTree>
    <p:extLst>
      <p:ext uri="{BB962C8B-B14F-4D97-AF65-F5344CB8AC3E}">
        <p14:creationId xmlns:p14="http://schemas.microsoft.com/office/powerpoint/2010/main" val="249032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14092C-3C3E-44A1-8B41-2BC094818BF8}" type="slidenum">
              <a:rPr lang="en-US" smtClean="0"/>
              <a:pPr/>
              <a:t>30</a:t>
            </a:fld>
            <a:endParaRPr lang="en-US" dirty="0"/>
          </a:p>
        </p:txBody>
      </p:sp>
    </p:spTree>
    <p:extLst>
      <p:ext uri="{BB962C8B-B14F-4D97-AF65-F5344CB8AC3E}">
        <p14:creationId xmlns:p14="http://schemas.microsoft.com/office/powerpoint/2010/main" val="3468707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D0F65-96FD-4DE1-8082-C82970DE80DA}" type="slidenum">
              <a:rPr lang="en-US" smtClean="0"/>
              <a:t>32</a:t>
            </a:fld>
            <a:endParaRPr lang="en-US"/>
          </a:p>
        </p:txBody>
      </p:sp>
    </p:spTree>
    <p:extLst>
      <p:ext uri="{BB962C8B-B14F-4D97-AF65-F5344CB8AC3E}">
        <p14:creationId xmlns:p14="http://schemas.microsoft.com/office/powerpoint/2010/main" val="2826939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817200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675440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62BEA6F-51A6-4FD3-83C8-74A43ACAEF20}" type="datetime1">
              <a:rPr lang="en-US" smtClean="0"/>
              <a:t>1/24/2017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D5DD034-8D96-4F80-89B5-502F4A5ABBA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DDA51E-57FC-4CA6-8D36-E97D76803F4F}" type="datetime1">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DD034-8D96-4F80-89B5-502F4A5ABB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5EF163-134B-48F0-9CBD-574FE332C6AC}" type="datetime1">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DD034-8D96-4F80-89B5-502F4A5ABB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93443DE-C376-4380-9CD6-5BD9E5873033}" type="datetime1">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DD034-8D96-4F80-89B5-502F4A5ABBA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F463505-01D2-4366-A26A-4649FABD9439}" type="datetime1">
              <a:rPr lang="en-US" smtClean="0"/>
              <a:t>1/24/2017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D5DD034-8D96-4F80-89B5-502F4A5ABB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5473D87-4B86-4F81-803B-7CAC90642245}" type="datetime1">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DD034-8D96-4F80-89B5-502F4A5ABBA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49F9593-C447-428E-A027-023A7A063638}" type="datetime1">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DD034-8D96-4F80-89B5-502F4A5ABBA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16BE5C3-3B02-4C97-8C92-9146F931C1CC}" type="datetime1">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DD034-8D96-4F80-89B5-502F4A5ABB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71703-A855-4128-B04E-40FE170B3A85}" type="datetime1">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DD034-8D96-4F80-89B5-502F4A5ABB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C3684A3-8340-4C23-B685-FB78899BDE45}" type="datetime1">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DD034-8D96-4F80-89B5-502F4A5ABBA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D7CF3E5-0D7A-4258-80C8-4746E14D918C}" type="datetime1">
              <a:rPr lang="en-US" smtClean="0"/>
              <a:t>1/24/2017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D5DD034-8D96-4F80-89B5-502F4A5ABBA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0027372-DEDF-4D35-9295-306F12E0CA14}" type="datetime1">
              <a:rPr lang="en-US" smtClean="0"/>
              <a:t>1/24/2017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D5DD034-8D96-4F80-89B5-502F4A5ABB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oric.webex.com/join/SIRS-D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atasupport@nysed.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12.nysed.gov/irs/sirs/home.html" TargetMode="External"/><Relationship Id="rId2" Type="http://schemas.openxmlformats.org/officeDocument/2006/relationships/hyperlink" Target="http://www.p12.nysed.gov/irs/vendors/home.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12.nysed.gov/irs/sirs/home.html" TargetMode="External"/><Relationship Id="rId2" Type="http://schemas.openxmlformats.org/officeDocument/2006/relationships/hyperlink" Target="http://www.p12.nysed.gov/irs/vendors/hom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12.nysed.gov/irs/vendors/home.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www.engageny.org/tle-library" TargetMode="External"/><Relationship Id="rId3" Type="http://schemas.openxmlformats.org/officeDocument/2006/relationships/hyperlink" Target="http://www.p12.nysed.gov/irs/vendors/home.html" TargetMode="External"/><Relationship Id="rId7" Type="http://schemas.openxmlformats.org/officeDocument/2006/relationships/hyperlink" Target="http://www.p12.nysed.gov/irs/memo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p12.nysed.gov/irs/news.html" TargetMode="External"/><Relationship Id="rId5" Type="http://schemas.openxmlformats.org/officeDocument/2006/relationships/hyperlink" Target="http://www.p12.nysed.gov/irs/calendar-irs.html" TargetMode="External"/><Relationship Id="rId10" Type="http://schemas.openxmlformats.org/officeDocument/2006/relationships/hyperlink" Target="http://sms-certcntr.lhric.org/index.php" TargetMode="External"/><Relationship Id="rId4" Type="http://schemas.openxmlformats.org/officeDocument/2006/relationships/hyperlink" Target="http://www.p12.nysed.gov/irs/sirs/" TargetMode="External"/><Relationship Id="rId9" Type="http://schemas.openxmlformats.org/officeDocument/2006/relationships/hyperlink" Target="http://www.p12.nysed.gov/irs/courseCatalog/home.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mailto:dataquest@mail.nysed.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p12.nysed.gov/irs/vendors/home.html" TargetMode="External"/><Relationship Id="rId4" Type="http://schemas.openxmlformats.org/officeDocument/2006/relationships/hyperlink" Target="mailto:educatoreval@nysed.gov" TargetMode="Externa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457200" y="1295400"/>
            <a:ext cx="8228013" cy="1905000"/>
          </a:xfrm>
        </p:spPr>
        <p:txBody>
          <a:bodyPr/>
          <a:lstStyle/>
          <a:p>
            <a:pPr algn="ctr" eaLnBrk="1" fontAlgn="auto" hangingPunct="1">
              <a:spcAft>
                <a:spcPts val="0"/>
              </a:spcAft>
              <a:defRPr/>
            </a:pPr>
            <a:r>
              <a:rPr lang="en-US" dirty="0">
                <a:solidFill>
                  <a:schemeClr val="tx1"/>
                </a:solidFill>
                <a:cs typeface="Calibri" pitchFamily="34" charset="0"/>
              </a:rPr>
              <a:t>NYS Education Department</a:t>
            </a:r>
            <a:br>
              <a:rPr lang="en-US" dirty="0">
                <a:solidFill>
                  <a:schemeClr val="tx1"/>
                </a:solidFill>
                <a:cs typeface="Calibri" pitchFamily="34" charset="0"/>
              </a:rPr>
            </a:br>
            <a:r>
              <a:rPr lang="en-US" dirty="0">
                <a:solidFill>
                  <a:schemeClr val="tx1"/>
                </a:solidFill>
                <a:cs typeface="Calibri" pitchFamily="34" charset="0"/>
              </a:rPr>
              <a:t>Vendor Meeting</a:t>
            </a:r>
            <a:br>
              <a:rPr lang="en-US" dirty="0">
                <a:latin typeface="Calibri" pitchFamily="34" charset="0"/>
                <a:cs typeface="Calibri" pitchFamily="34" charset="0"/>
              </a:rPr>
            </a:br>
            <a:endParaRPr lang="en-US" sz="2000" dirty="0">
              <a:latin typeface="Calibri" pitchFamily="34" charset="0"/>
              <a:cs typeface="Calibri" pitchFamily="34" charset="0"/>
            </a:endParaRPr>
          </a:p>
        </p:txBody>
      </p:sp>
      <p:sp>
        <p:nvSpPr>
          <p:cNvPr id="9219" name="Subtitle 2"/>
          <p:cNvSpPr>
            <a:spLocks noGrp="1"/>
          </p:cNvSpPr>
          <p:nvPr>
            <p:ph type="subTitle" idx="1"/>
          </p:nvPr>
        </p:nvSpPr>
        <p:spPr>
          <a:xfrm>
            <a:off x="838200" y="3505200"/>
            <a:ext cx="7772400" cy="2362200"/>
          </a:xfrm>
        </p:spPr>
        <p:txBody>
          <a:bodyPr>
            <a:noAutofit/>
          </a:bodyPr>
          <a:lstStyle/>
          <a:p>
            <a:pPr marR="0" algn="just" eaLnBrk="1" hangingPunct="1"/>
            <a:r>
              <a:rPr lang="en-US" altLang="en-US" sz="2000" b="1" dirty="0">
                <a:solidFill>
                  <a:schemeClr val="tx1"/>
                </a:solidFill>
              </a:rPr>
              <a:t>Date:		January 18, 2017</a:t>
            </a:r>
          </a:p>
          <a:p>
            <a:pPr marR="0" algn="just" eaLnBrk="1" hangingPunct="1"/>
            <a:r>
              <a:rPr lang="en-US" altLang="en-US" sz="2000" b="1" dirty="0">
                <a:solidFill>
                  <a:schemeClr val="tx1"/>
                </a:solidFill>
              </a:rPr>
              <a:t>Time:		2:00 PM – 3:30 PM EST</a:t>
            </a:r>
          </a:p>
          <a:p>
            <a:pPr algn="just"/>
            <a:r>
              <a:rPr lang="en-US" altLang="en-US" sz="2000" b="1" dirty="0">
                <a:solidFill>
                  <a:schemeClr val="tx1"/>
                </a:solidFill>
              </a:rPr>
              <a:t>Phone:		</a:t>
            </a:r>
            <a:r>
              <a:rPr lang="en-US" sz="2000" b="1" dirty="0">
                <a:solidFill>
                  <a:schemeClr val="tx1"/>
                </a:solidFill>
              </a:rPr>
              <a:t>1-866-394-2346</a:t>
            </a:r>
            <a:endParaRPr lang="en-US" altLang="en-US" sz="2000" b="1" dirty="0">
              <a:solidFill>
                <a:schemeClr val="tx1"/>
              </a:solidFill>
            </a:endParaRPr>
          </a:p>
          <a:p>
            <a:pPr algn="just"/>
            <a:r>
              <a:rPr lang="en-US" altLang="en-US" sz="2000" b="1" dirty="0">
                <a:solidFill>
                  <a:schemeClr val="tx1"/>
                </a:solidFill>
              </a:rPr>
              <a:t>Pass code:	</a:t>
            </a:r>
            <a:r>
              <a:rPr lang="en-US" sz="2000" b="1" dirty="0">
                <a:solidFill>
                  <a:schemeClr val="tx1"/>
                </a:solidFill>
              </a:rPr>
              <a:t>425-758-6404#</a:t>
            </a:r>
            <a:r>
              <a:rPr lang="en-US" altLang="en-US" sz="2000" b="1" dirty="0">
                <a:solidFill>
                  <a:schemeClr val="tx1"/>
                </a:solidFill>
              </a:rPr>
              <a:t>	</a:t>
            </a:r>
          </a:p>
          <a:p>
            <a:pPr algn="just"/>
            <a:r>
              <a:rPr lang="en-US" altLang="en-US" sz="2000" b="1" dirty="0">
                <a:solidFill>
                  <a:schemeClr val="tx1"/>
                </a:solidFill>
              </a:rPr>
              <a:t>Webinar:	</a:t>
            </a:r>
            <a:r>
              <a:rPr lang="en-US" sz="2000" b="1" u="sng" dirty="0">
                <a:solidFill>
                  <a:schemeClr val="tx1"/>
                </a:solidFill>
                <a:hlinkClick r:id="rId3"/>
              </a:rPr>
              <a:t>https://moric.webex.com/join/SIRS-DW</a:t>
            </a:r>
            <a:endParaRPr lang="en-US" altLang="en-US" sz="2000" b="1" dirty="0">
              <a:solidFill>
                <a:schemeClr val="tx1"/>
              </a:solidFill>
            </a:endParaRPr>
          </a:p>
        </p:txBody>
      </p:sp>
    </p:spTree>
    <p:extLst>
      <p:ext uri="{BB962C8B-B14F-4D97-AF65-F5344CB8AC3E}">
        <p14:creationId xmlns:p14="http://schemas.microsoft.com/office/powerpoint/2010/main" val="339480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60438"/>
          </a:xfrm>
        </p:spPr>
        <p:txBody>
          <a:bodyPr/>
          <a:lstStyle/>
          <a:p>
            <a:r>
              <a:rPr lang="en-US" dirty="0">
                <a:solidFill>
                  <a:schemeClr val="tx1"/>
                </a:solidFill>
              </a:rPr>
              <a:t>Additional Vendor Listserv Results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03402142"/>
              </p:ext>
            </p:extLst>
          </p:nvPr>
        </p:nvGraphicFramePr>
        <p:xfrm>
          <a:off x="533400" y="1295400"/>
          <a:ext cx="8077200" cy="4952998"/>
        </p:xfrm>
        <a:graphic>
          <a:graphicData uri="http://schemas.openxmlformats.org/drawingml/2006/table">
            <a:tbl>
              <a:tblPr firstRow="1" bandRow="1">
                <a:tableStyleId>{5C22544A-7EE6-4342-B048-85BDC9FD1C3A}</a:tableStyleId>
              </a:tblPr>
              <a:tblGrid>
                <a:gridCol w="5384799">
                  <a:extLst>
                    <a:ext uri="{9D8B030D-6E8A-4147-A177-3AD203B41FA5}">
                      <a16:colId xmlns:a16="http://schemas.microsoft.com/office/drawing/2014/main" val="20000"/>
                    </a:ext>
                  </a:extLst>
                </a:gridCol>
                <a:gridCol w="1538514">
                  <a:extLst>
                    <a:ext uri="{9D8B030D-6E8A-4147-A177-3AD203B41FA5}">
                      <a16:colId xmlns:a16="http://schemas.microsoft.com/office/drawing/2014/main" val="20001"/>
                    </a:ext>
                  </a:extLst>
                </a:gridCol>
                <a:gridCol w="1153887">
                  <a:extLst>
                    <a:ext uri="{9D8B030D-6E8A-4147-A177-3AD203B41FA5}">
                      <a16:colId xmlns:a16="http://schemas.microsoft.com/office/drawing/2014/main" val="20002"/>
                    </a:ext>
                  </a:extLst>
                </a:gridCol>
              </a:tblGrid>
              <a:tr h="514323">
                <a:tc>
                  <a:txBody>
                    <a:bodyPr/>
                    <a:lstStyle/>
                    <a:p>
                      <a:r>
                        <a:rPr lang="en-US" sz="2400" dirty="0">
                          <a:solidFill>
                            <a:schemeClr val="tx1"/>
                          </a:solidFill>
                        </a:rPr>
                        <a:t>Question</a:t>
                      </a:r>
                    </a:p>
                  </a:txBody>
                  <a:tcPr/>
                </a:tc>
                <a:tc>
                  <a:txBody>
                    <a:bodyPr/>
                    <a:lstStyle/>
                    <a:p>
                      <a:r>
                        <a:rPr lang="en-US" sz="2400" dirty="0">
                          <a:solidFill>
                            <a:schemeClr val="tx1"/>
                          </a:solidFill>
                        </a:rPr>
                        <a:t>Yes</a:t>
                      </a:r>
                    </a:p>
                  </a:txBody>
                  <a:tcPr/>
                </a:tc>
                <a:tc>
                  <a:txBody>
                    <a:bodyPr/>
                    <a:lstStyle/>
                    <a:p>
                      <a:r>
                        <a:rPr lang="en-US" sz="2400" dirty="0">
                          <a:solidFill>
                            <a:schemeClr val="tx1"/>
                          </a:solidFill>
                        </a:rPr>
                        <a:t>No</a:t>
                      </a:r>
                    </a:p>
                  </a:txBody>
                  <a:tcPr/>
                </a:tc>
                <a:extLst>
                  <a:ext uri="{0D108BD9-81ED-4DB2-BD59-A6C34878D82A}">
                    <a16:rowId xmlns:a16="http://schemas.microsoft.com/office/drawing/2014/main" val="10000"/>
                  </a:ext>
                </a:extLst>
              </a:tr>
              <a:tr h="887735">
                <a:tc>
                  <a:txBody>
                    <a:bodyPr/>
                    <a:lstStyle/>
                    <a:p>
                      <a:r>
                        <a:rPr lang="en-US" sz="2400" dirty="0"/>
                        <a:t>Are you aware of the</a:t>
                      </a:r>
                      <a:r>
                        <a:rPr lang="en-US" sz="2400" baseline="0" dirty="0"/>
                        <a:t> NYSED Vendor Listserv?</a:t>
                      </a:r>
                      <a:endParaRPr lang="en-US" sz="2400" dirty="0"/>
                    </a:p>
                  </a:txBody>
                  <a:tcPr/>
                </a:tc>
                <a:tc>
                  <a:txBody>
                    <a:bodyPr/>
                    <a:lstStyle/>
                    <a:p>
                      <a:r>
                        <a:rPr lang="en-US" sz="2400" dirty="0"/>
                        <a:t>100%</a:t>
                      </a:r>
                    </a:p>
                  </a:txBody>
                  <a:tcPr/>
                </a:tc>
                <a:tc>
                  <a:txBody>
                    <a:bodyPr/>
                    <a:lstStyle/>
                    <a:p>
                      <a:r>
                        <a:rPr lang="en-US" sz="2400" dirty="0"/>
                        <a:t>0%</a:t>
                      </a:r>
                    </a:p>
                  </a:txBody>
                  <a:tcPr/>
                </a:tc>
                <a:extLst>
                  <a:ext uri="{0D108BD9-81ED-4DB2-BD59-A6C34878D82A}">
                    <a16:rowId xmlns:a16="http://schemas.microsoft.com/office/drawing/2014/main" val="10001"/>
                  </a:ext>
                </a:extLst>
              </a:tr>
              <a:tr h="887735">
                <a:tc>
                  <a:txBody>
                    <a:bodyPr/>
                    <a:lstStyle/>
                    <a:p>
                      <a:r>
                        <a:rPr lang="en-US" sz="2400" dirty="0"/>
                        <a:t>Are you on the NYSED Vendor</a:t>
                      </a:r>
                      <a:r>
                        <a:rPr lang="en-US" sz="2400" baseline="0" dirty="0"/>
                        <a:t> Listserv to receive information? </a:t>
                      </a:r>
                      <a:endParaRPr lang="en-US" sz="2400" dirty="0"/>
                    </a:p>
                  </a:txBody>
                  <a:tcPr/>
                </a:tc>
                <a:tc>
                  <a:txBody>
                    <a:bodyPr/>
                    <a:lstStyle/>
                    <a:p>
                      <a:r>
                        <a:rPr lang="en-US" sz="2400" dirty="0"/>
                        <a:t>100%</a:t>
                      </a:r>
                    </a:p>
                  </a:txBody>
                  <a:tcPr/>
                </a:tc>
                <a:tc>
                  <a:txBody>
                    <a:bodyPr/>
                    <a:lstStyle/>
                    <a:p>
                      <a:r>
                        <a:rPr lang="en-US" sz="2400" dirty="0"/>
                        <a:t>0%</a:t>
                      </a:r>
                    </a:p>
                  </a:txBody>
                  <a:tcPr/>
                </a:tc>
                <a:extLst>
                  <a:ext uri="{0D108BD9-81ED-4DB2-BD59-A6C34878D82A}">
                    <a16:rowId xmlns:a16="http://schemas.microsoft.com/office/drawing/2014/main" val="10002"/>
                  </a:ext>
                </a:extLst>
              </a:tr>
              <a:tr h="887735">
                <a:tc>
                  <a:txBody>
                    <a:bodyPr/>
                    <a:lstStyle/>
                    <a:p>
                      <a:r>
                        <a:rPr lang="en-US" sz="2400" dirty="0"/>
                        <a:t>Have you used</a:t>
                      </a:r>
                      <a:r>
                        <a:rPr lang="en-US" sz="2400" baseline="0" dirty="0"/>
                        <a:t> the NYSED Vendor Listserv?</a:t>
                      </a:r>
                      <a:endParaRPr lang="en-US" sz="2400" dirty="0"/>
                    </a:p>
                  </a:txBody>
                  <a:tcPr/>
                </a:tc>
                <a:tc>
                  <a:txBody>
                    <a:bodyPr/>
                    <a:lstStyle/>
                    <a:p>
                      <a:r>
                        <a:rPr lang="en-US" sz="2400" dirty="0"/>
                        <a:t>71.4%</a:t>
                      </a:r>
                    </a:p>
                  </a:txBody>
                  <a:tcPr/>
                </a:tc>
                <a:tc>
                  <a:txBody>
                    <a:bodyPr/>
                    <a:lstStyle/>
                    <a:p>
                      <a:r>
                        <a:rPr lang="en-US" sz="2400" dirty="0"/>
                        <a:t>28.6%</a:t>
                      </a:r>
                    </a:p>
                  </a:txBody>
                  <a:tcPr/>
                </a:tc>
                <a:extLst>
                  <a:ext uri="{0D108BD9-81ED-4DB2-BD59-A6C34878D82A}">
                    <a16:rowId xmlns:a16="http://schemas.microsoft.com/office/drawing/2014/main" val="10003"/>
                  </a:ext>
                </a:extLst>
              </a:tr>
              <a:tr h="887735">
                <a:tc>
                  <a:txBody>
                    <a:bodyPr/>
                    <a:lstStyle/>
                    <a:p>
                      <a:r>
                        <a:rPr lang="en-US" sz="2400" dirty="0"/>
                        <a:t>If you are on the Listserv,</a:t>
                      </a:r>
                      <a:r>
                        <a:rPr lang="en-US" sz="2400" baseline="0" dirty="0"/>
                        <a:t> do you find it valuable as a source for information?</a:t>
                      </a:r>
                      <a:endParaRPr lang="en-US" sz="2400" dirty="0"/>
                    </a:p>
                  </a:txBody>
                  <a:tcPr/>
                </a:tc>
                <a:tc>
                  <a:txBody>
                    <a:bodyPr/>
                    <a:lstStyle/>
                    <a:p>
                      <a:r>
                        <a:rPr lang="en-US" sz="2400" dirty="0"/>
                        <a:t>85.7%</a:t>
                      </a:r>
                    </a:p>
                  </a:txBody>
                  <a:tcPr/>
                </a:tc>
                <a:tc>
                  <a:txBody>
                    <a:bodyPr/>
                    <a:lstStyle/>
                    <a:p>
                      <a:r>
                        <a:rPr lang="en-US" sz="2400" dirty="0"/>
                        <a:t>14.3%</a:t>
                      </a:r>
                    </a:p>
                  </a:txBody>
                  <a:tcPr/>
                </a:tc>
                <a:extLst>
                  <a:ext uri="{0D108BD9-81ED-4DB2-BD59-A6C34878D82A}">
                    <a16:rowId xmlns:a16="http://schemas.microsoft.com/office/drawing/2014/main" val="10004"/>
                  </a:ext>
                </a:extLst>
              </a:tr>
              <a:tr h="887735">
                <a:tc>
                  <a:txBody>
                    <a:bodyPr/>
                    <a:lstStyle/>
                    <a:p>
                      <a:r>
                        <a:rPr lang="en-US" sz="2400" dirty="0"/>
                        <a:t>Would you prefer that NYSED use</a:t>
                      </a:r>
                      <a:r>
                        <a:rPr lang="en-US" sz="2400" baseline="0" dirty="0"/>
                        <a:t> the Listserv more often?</a:t>
                      </a:r>
                      <a:endParaRPr lang="en-US" sz="2400" dirty="0"/>
                    </a:p>
                  </a:txBody>
                  <a:tcPr/>
                </a:tc>
                <a:tc>
                  <a:txBody>
                    <a:bodyPr/>
                    <a:lstStyle/>
                    <a:p>
                      <a:r>
                        <a:rPr lang="en-US" sz="2400" dirty="0"/>
                        <a:t>78.5%</a:t>
                      </a:r>
                    </a:p>
                  </a:txBody>
                  <a:tcPr/>
                </a:tc>
                <a:tc>
                  <a:txBody>
                    <a:bodyPr/>
                    <a:lstStyle/>
                    <a:p>
                      <a:r>
                        <a:rPr lang="en-US" sz="2400" dirty="0"/>
                        <a:t>21.4%</a:t>
                      </a: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10</a:t>
            </a:fld>
            <a:endParaRPr lang="en-US"/>
          </a:p>
        </p:txBody>
      </p:sp>
    </p:spTree>
    <p:extLst>
      <p:ext uri="{BB962C8B-B14F-4D97-AF65-F5344CB8AC3E}">
        <p14:creationId xmlns:p14="http://schemas.microsoft.com/office/powerpoint/2010/main" val="371935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Utilization of SMS Certification Center for NYSED Reporting Information</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50356436"/>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11</a:t>
            </a:fld>
            <a:endParaRPr lang="en-US"/>
          </a:p>
        </p:txBody>
      </p:sp>
    </p:spTree>
    <p:extLst>
      <p:ext uri="{BB962C8B-B14F-4D97-AF65-F5344CB8AC3E}">
        <p14:creationId xmlns:p14="http://schemas.microsoft.com/office/powerpoint/2010/main" val="391596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38200"/>
          </a:xfrm>
        </p:spPr>
        <p:txBody>
          <a:bodyPr/>
          <a:lstStyle/>
          <a:p>
            <a:pPr algn="ctr"/>
            <a:r>
              <a:rPr lang="en-US" dirty="0">
                <a:solidFill>
                  <a:schemeClr val="tx1"/>
                </a:solidFill>
              </a:rPr>
              <a:t>Additional Feedback</a:t>
            </a:r>
          </a:p>
        </p:txBody>
      </p:sp>
      <p:sp>
        <p:nvSpPr>
          <p:cNvPr id="3" name="Content Placeholder 2"/>
          <p:cNvSpPr>
            <a:spLocks noGrp="1"/>
          </p:cNvSpPr>
          <p:nvPr>
            <p:ph sz="quarter" idx="1"/>
          </p:nvPr>
        </p:nvSpPr>
        <p:spPr>
          <a:xfrm>
            <a:off x="381000" y="1295400"/>
            <a:ext cx="8305800" cy="5257800"/>
          </a:xfrm>
        </p:spPr>
        <p:txBody>
          <a:bodyPr>
            <a:normAutofit/>
          </a:bodyPr>
          <a:lstStyle/>
          <a:p>
            <a:pPr marL="0" indent="0">
              <a:buNone/>
            </a:pPr>
            <a:r>
              <a:rPr lang="en-US" sz="3000" b="1" u="sng" dirty="0"/>
              <a:t>Areas for Improvement:</a:t>
            </a:r>
          </a:p>
          <a:p>
            <a:pPr lvl="1"/>
            <a:r>
              <a:rPr lang="en-US" sz="2800" dirty="0">
                <a:cs typeface="Arial" panose="020B0604020202020204" pitchFamily="34" charset="0"/>
              </a:rPr>
              <a:t>Vendor Template Excel worksheet – track changes. </a:t>
            </a:r>
          </a:p>
          <a:p>
            <a:pPr lvl="1"/>
            <a:r>
              <a:rPr lang="en-US" sz="2800" dirty="0">
                <a:cs typeface="Arial" panose="020B0604020202020204" pitchFamily="34" charset="0"/>
              </a:rPr>
              <a:t>NYSED should plan changes ahead of time and have fewer changes.</a:t>
            </a:r>
          </a:p>
          <a:p>
            <a:pPr lvl="1"/>
            <a:r>
              <a:rPr lang="en-US" sz="2800" dirty="0">
                <a:cs typeface="Arial" panose="020B0604020202020204" pitchFamily="34" charset="0"/>
              </a:rPr>
              <a:t>Provide materials sooner for review prior to the meetings.</a:t>
            </a:r>
          </a:p>
          <a:p>
            <a:pPr lvl="1"/>
            <a:r>
              <a:rPr lang="en-US" sz="2800" dirty="0">
                <a:cs typeface="Arial" panose="020B0604020202020204" pitchFamily="34" charset="0"/>
              </a:rPr>
              <a:t>Split meetings (HR &amp; Student).</a:t>
            </a:r>
          </a:p>
          <a:p>
            <a:pPr lvl="1"/>
            <a:r>
              <a:rPr lang="en-US" sz="2800" dirty="0">
                <a:cs typeface="Arial" panose="020B0604020202020204" pitchFamily="34" charset="0"/>
              </a:rPr>
              <a:t>More timely delivery of SIRS Manual with complete definitions of upcoming changes. </a:t>
            </a:r>
          </a:p>
          <a:p>
            <a:pPr lvl="1"/>
            <a:r>
              <a:rPr lang="en-US" sz="2800" dirty="0"/>
              <a:t>Make all vendor documents searchable on the nysed.gov site. </a:t>
            </a:r>
          </a:p>
          <a:p>
            <a:pPr lvl="1"/>
            <a:endParaRPr lang="en-US" sz="2800"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4D5DD034-8D96-4F80-89B5-502F4A5ABBA0}" type="slidenum">
              <a:rPr lang="en-US" smtClean="0"/>
              <a:t>12</a:t>
            </a:fld>
            <a:endParaRPr lang="en-US"/>
          </a:p>
        </p:txBody>
      </p:sp>
    </p:spTree>
    <p:extLst>
      <p:ext uri="{BB962C8B-B14F-4D97-AF65-F5344CB8AC3E}">
        <p14:creationId xmlns:p14="http://schemas.microsoft.com/office/powerpoint/2010/main" val="312308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762000"/>
          </a:xfrm>
        </p:spPr>
        <p:txBody>
          <a:bodyPr/>
          <a:lstStyle/>
          <a:p>
            <a:pPr algn="ctr"/>
            <a:r>
              <a:rPr lang="en-US" dirty="0">
                <a:solidFill>
                  <a:schemeClr val="tx1"/>
                </a:solidFill>
              </a:rPr>
              <a:t>Additional Feedback</a:t>
            </a:r>
          </a:p>
        </p:txBody>
      </p:sp>
      <p:sp>
        <p:nvSpPr>
          <p:cNvPr id="3" name="Content Placeholder 2"/>
          <p:cNvSpPr>
            <a:spLocks noGrp="1"/>
          </p:cNvSpPr>
          <p:nvPr>
            <p:ph sz="quarter" idx="1"/>
          </p:nvPr>
        </p:nvSpPr>
        <p:spPr>
          <a:xfrm>
            <a:off x="457200" y="1143000"/>
            <a:ext cx="8229600" cy="5334000"/>
          </a:xfrm>
        </p:spPr>
        <p:txBody>
          <a:bodyPr>
            <a:normAutofit lnSpcReduction="10000"/>
          </a:bodyPr>
          <a:lstStyle/>
          <a:p>
            <a:pPr marL="0" indent="0">
              <a:buNone/>
            </a:pPr>
            <a:r>
              <a:rPr lang="en-US" sz="3200" b="1" u="sng" dirty="0"/>
              <a:t>Areas for Improvement:</a:t>
            </a:r>
          </a:p>
          <a:p>
            <a:pPr lvl="1"/>
            <a:r>
              <a:rPr lang="en-US" sz="3000" dirty="0"/>
              <a:t>Individual calls would be helpful so that each vendor is able to describe how their software handles the specifics of State reporting, including the new requirements. </a:t>
            </a:r>
          </a:p>
          <a:p>
            <a:pPr lvl="1"/>
            <a:r>
              <a:rPr lang="en-US" sz="3000" dirty="0"/>
              <a:t>More emails would be very helpful specific to the type of vendors with reminders of things such as new fields, when files are due etc. </a:t>
            </a:r>
          </a:p>
          <a:p>
            <a:pPr lvl="1"/>
            <a:r>
              <a:rPr lang="en-US" sz="3000" dirty="0"/>
              <a:t>Provide more guidance about when the changes must be in place. </a:t>
            </a:r>
          </a:p>
          <a:p>
            <a:pPr lvl="1"/>
            <a:r>
              <a:rPr lang="en-US" sz="3000" dirty="0"/>
              <a:t>Consolidate updates to minimize the number of change events. </a:t>
            </a:r>
          </a:p>
        </p:txBody>
      </p:sp>
      <p:sp>
        <p:nvSpPr>
          <p:cNvPr id="4" name="Slide Number Placeholder 3"/>
          <p:cNvSpPr>
            <a:spLocks noGrp="1"/>
          </p:cNvSpPr>
          <p:nvPr>
            <p:ph type="sldNum" sz="quarter" idx="12"/>
          </p:nvPr>
        </p:nvSpPr>
        <p:spPr/>
        <p:txBody>
          <a:bodyPr/>
          <a:lstStyle/>
          <a:p>
            <a:fld id="{4D5DD034-8D96-4F80-89B5-502F4A5ABBA0}" type="slidenum">
              <a:rPr lang="en-US" smtClean="0"/>
              <a:t>13</a:t>
            </a:fld>
            <a:endParaRPr lang="en-US"/>
          </a:p>
        </p:txBody>
      </p:sp>
    </p:spTree>
    <p:extLst>
      <p:ext uri="{BB962C8B-B14F-4D97-AF65-F5344CB8AC3E}">
        <p14:creationId xmlns:p14="http://schemas.microsoft.com/office/powerpoint/2010/main" val="385096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a:solidFill>
                  <a:schemeClr val="tx1"/>
                </a:solidFill>
              </a:rPr>
              <a:t>What NYSED has done in response</a:t>
            </a:r>
          </a:p>
        </p:txBody>
      </p:sp>
      <p:sp>
        <p:nvSpPr>
          <p:cNvPr id="3" name="Content Placeholder 2"/>
          <p:cNvSpPr>
            <a:spLocks noGrp="1"/>
          </p:cNvSpPr>
          <p:nvPr>
            <p:ph sz="quarter" idx="1"/>
          </p:nvPr>
        </p:nvSpPr>
        <p:spPr>
          <a:xfrm>
            <a:off x="457200" y="1143000"/>
            <a:ext cx="8229600" cy="4876800"/>
          </a:xfrm>
        </p:spPr>
        <p:txBody>
          <a:bodyPr>
            <a:normAutofit/>
          </a:bodyPr>
          <a:lstStyle/>
          <a:p>
            <a:r>
              <a:rPr lang="en-US" sz="2800" dirty="0"/>
              <a:t>Revamped the Vendor Webpage (consolidated pages).</a:t>
            </a:r>
          </a:p>
          <a:p>
            <a:r>
              <a:rPr lang="en-US" sz="2800" dirty="0"/>
              <a:t>Scheduled one-on-one phone calls with vendors that requested them. </a:t>
            </a:r>
          </a:p>
          <a:p>
            <a:r>
              <a:rPr lang="en-US" sz="2800" dirty="0"/>
              <a:t>Vendor Template Excel now has “Change History” tab. </a:t>
            </a:r>
          </a:p>
          <a:p>
            <a:r>
              <a:rPr lang="en-US" sz="2800" dirty="0"/>
              <a:t>Updates are sent out via SISVENDS Listserv. </a:t>
            </a:r>
          </a:p>
          <a:p>
            <a:r>
              <a:rPr lang="en-US" sz="2800" dirty="0"/>
              <a:t>SIRS manual updated more frequently as needed-communication via Listserv.</a:t>
            </a:r>
          </a:p>
          <a:p>
            <a:r>
              <a:rPr lang="en-US" sz="2800" dirty="0"/>
              <a:t>Questions can be answered if sent into </a:t>
            </a:r>
            <a:r>
              <a:rPr lang="en-US" sz="2800" dirty="0">
                <a:hlinkClick r:id="rId2"/>
              </a:rPr>
              <a:t>datasupport@nysed.gov</a:t>
            </a:r>
            <a:r>
              <a:rPr lang="en-US" sz="2800" dirty="0"/>
              <a:t> . </a:t>
            </a:r>
          </a:p>
        </p:txBody>
      </p:sp>
      <p:sp>
        <p:nvSpPr>
          <p:cNvPr id="4" name="Slide Number Placeholder 3"/>
          <p:cNvSpPr>
            <a:spLocks noGrp="1"/>
          </p:cNvSpPr>
          <p:nvPr>
            <p:ph type="sldNum" sz="quarter" idx="12"/>
          </p:nvPr>
        </p:nvSpPr>
        <p:spPr/>
        <p:txBody>
          <a:bodyPr/>
          <a:lstStyle/>
          <a:p>
            <a:fld id="{4D5DD034-8D96-4F80-89B5-502F4A5ABBA0}" type="slidenum">
              <a:rPr lang="en-US" smtClean="0"/>
              <a:t>14</a:t>
            </a:fld>
            <a:endParaRPr lang="en-US"/>
          </a:p>
        </p:txBody>
      </p:sp>
    </p:spTree>
    <p:extLst>
      <p:ext uri="{BB962C8B-B14F-4D97-AF65-F5344CB8AC3E}">
        <p14:creationId xmlns:p14="http://schemas.microsoft.com/office/powerpoint/2010/main" val="76341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5DD034-8D96-4F80-89B5-502F4A5ABBA0}" type="slidenum">
              <a:rPr lang="en-US" smtClean="0"/>
              <a:t>15</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101741"/>
            <a:ext cx="7467600" cy="6591514"/>
          </a:xfrm>
        </p:spPr>
      </p:pic>
      <p:sp>
        <p:nvSpPr>
          <p:cNvPr id="6" name="Rectangle 5"/>
          <p:cNvSpPr/>
          <p:nvPr/>
        </p:nvSpPr>
        <p:spPr>
          <a:xfrm>
            <a:off x="2286000" y="103600"/>
            <a:ext cx="5867400" cy="369332"/>
          </a:xfrm>
          <a:prstGeom prst="rect">
            <a:avLst/>
          </a:prstGeom>
        </p:spPr>
        <p:txBody>
          <a:bodyPr wrap="square">
            <a:spAutoFit/>
          </a:bodyPr>
          <a:lstStyle/>
          <a:p>
            <a:r>
              <a:rPr lang="en-US" b="1" dirty="0"/>
              <a:t>http://www.p12.nysed.gov/irs/vendors/home.html</a:t>
            </a:r>
          </a:p>
        </p:txBody>
      </p:sp>
    </p:spTree>
    <p:extLst>
      <p:ext uri="{BB962C8B-B14F-4D97-AF65-F5344CB8AC3E}">
        <p14:creationId xmlns:p14="http://schemas.microsoft.com/office/powerpoint/2010/main" val="1300628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SMS</a:t>
            </a:r>
          </a:p>
        </p:txBody>
      </p:sp>
      <p:sp>
        <p:nvSpPr>
          <p:cNvPr id="5" name="Text Placeholder 4"/>
          <p:cNvSpPr>
            <a:spLocks noGrp="1"/>
          </p:cNvSpPr>
          <p:nvPr>
            <p:ph type="body" idx="1"/>
          </p:nvPr>
        </p:nvSpPr>
        <p:spPr/>
        <p:txBody>
          <a:bodyPr>
            <a:normAutofit/>
          </a:bodyPr>
          <a:lstStyle/>
          <a:p>
            <a:r>
              <a:rPr lang="en-US" sz="3200" dirty="0">
                <a:solidFill>
                  <a:schemeClr val="tx1"/>
                </a:solidFill>
              </a:rPr>
              <a:t>Reminders and Updates for 2016-2017</a:t>
            </a:r>
          </a:p>
        </p:txBody>
      </p:sp>
      <p:sp>
        <p:nvSpPr>
          <p:cNvPr id="6" name="Slide Number Placeholder 5"/>
          <p:cNvSpPr>
            <a:spLocks noGrp="1"/>
          </p:cNvSpPr>
          <p:nvPr>
            <p:ph type="sldNum" sz="quarter" idx="12"/>
          </p:nvPr>
        </p:nvSpPr>
        <p:spPr/>
        <p:txBody>
          <a:bodyPr/>
          <a:lstStyle/>
          <a:p>
            <a:fld id="{4D5DD034-8D96-4F80-89B5-502F4A5ABBA0}" type="slidenum">
              <a:rPr lang="en-US" smtClean="0"/>
              <a:t>16</a:t>
            </a:fld>
            <a:endParaRPr lang="en-US"/>
          </a:p>
        </p:txBody>
      </p:sp>
    </p:spTree>
    <p:extLst>
      <p:ext uri="{BB962C8B-B14F-4D97-AF65-F5344CB8AC3E}">
        <p14:creationId xmlns:p14="http://schemas.microsoft.com/office/powerpoint/2010/main" val="16486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Autofit/>
          </a:bodyPr>
          <a:lstStyle/>
          <a:p>
            <a:r>
              <a:rPr lang="en-US" dirty="0">
                <a:solidFill>
                  <a:schemeClr val="tx1"/>
                </a:solidFill>
              </a:rPr>
              <a:t>SMS- P-Tech Programs</a:t>
            </a:r>
          </a:p>
        </p:txBody>
      </p:sp>
      <p:sp>
        <p:nvSpPr>
          <p:cNvPr id="3" name="Slide Number Placeholder 2"/>
          <p:cNvSpPr>
            <a:spLocks noGrp="1"/>
          </p:cNvSpPr>
          <p:nvPr>
            <p:ph type="sldNum" sz="quarter" idx="12"/>
          </p:nvPr>
        </p:nvSpPr>
        <p:spPr/>
        <p:txBody>
          <a:bodyPr/>
          <a:lstStyle/>
          <a:p>
            <a:fld id="{4D5DD034-8D96-4F80-89B5-502F4A5ABBA0}" type="slidenum">
              <a:rPr lang="en-US" smtClean="0"/>
              <a:t>17</a:t>
            </a:fld>
            <a:endParaRPr lang="en-US"/>
          </a:p>
        </p:txBody>
      </p:sp>
      <p:sp>
        <p:nvSpPr>
          <p:cNvPr id="4" name="Content Placeholder 3"/>
          <p:cNvSpPr>
            <a:spLocks noGrp="1"/>
          </p:cNvSpPr>
          <p:nvPr>
            <p:ph sz="quarter" idx="1"/>
          </p:nvPr>
        </p:nvSpPr>
        <p:spPr>
          <a:xfrm>
            <a:off x="914400" y="990600"/>
            <a:ext cx="7772400" cy="5029200"/>
          </a:xfrm>
        </p:spPr>
        <p:txBody>
          <a:bodyPr>
            <a:normAutofit lnSpcReduction="10000"/>
          </a:bodyPr>
          <a:lstStyle/>
          <a:p>
            <a:r>
              <a:rPr lang="en-US" sz="2800" dirty="0"/>
              <a:t>P-Tech Programs are programs in which students earn a Regents diploma, get workplace experience, and receive an Associate’s degree or credits towards one over six years of high school. Students in these programs qualify for ELL, disability, and FRPL services throughout the entire six years of the program. </a:t>
            </a:r>
          </a:p>
          <a:p>
            <a:pPr marL="0" indent="0">
              <a:buNone/>
            </a:pPr>
            <a:endParaRPr lang="en-US" sz="2800" dirty="0"/>
          </a:p>
          <a:p>
            <a:r>
              <a:rPr lang="en-US" sz="2800" dirty="0"/>
              <a:t>Students enrolled in a NYS P-Tech Program must be reported with Program Service Code 4026. </a:t>
            </a:r>
          </a:p>
          <a:p>
            <a:r>
              <a:rPr lang="en-US" sz="2800" dirty="0"/>
              <a:t>Students enrolled in a NYC P-Tech Grades 9-14 Early College and Career High School program must be reported with Program Service Code 4027. </a:t>
            </a:r>
          </a:p>
          <a:p>
            <a:endParaRPr lang="en-US" sz="2400" dirty="0"/>
          </a:p>
          <a:p>
            <a:pPr marL="0" indent="0">
              <a:buNone/>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725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a:solidFill>
                  <a:schemeClr val="tx1"/>
                </a:solidFill>
              </a:rPr>
              <a:t>SMS- P-Tech Programs</a:t>
            </a:r>
          </a:p>
        </p:txBody>
      </p:sp>
      <p:sp>
        <p:nvSpPr>
          <p:cNvPr id="3" name="Slide Number Placeholder 2"/>
          <p:cNvSpPr>
            <a:spLocks noGrp="1"/>
          </p:cNvSpPr>
          <p:nvPr>
            <p:ph type="sldNum" sz="quarter" idx="12"/>
          </p:nvPr>
        </p:nvSpPr>
        <p:spPr/>
        <p:txBody>
          <a:bodyPr/>
          <a:lstStyle/>
          <a:p>
            <a:fld id="{4D5DD034-8D96-4F80-89B5-502F4A5ABBA0}" type="slidenum">
              <a:rPr lang="en-US" smtClean="0"/>
              <a:t>18</a:t>
            </a:fld>
            <a:endParaRPr lang="en-US"/>
          </a:p>
        </p:txBody>
      </p:sp>
      <p:sp>
        <p:nvSpPr>
          <p:cNvPr id="4" name="Content Placeholder 3"/>
          <p:cNvSpPr>
            <a:spLocks noGrp="1"/>
          </p:cNvSpPr>
          <p:nvPr>
            <p:ph sz="quarter" idx="1"/>
          </p:nvPr>
        </p:nvSpPr>
        <p:spPr>
          <a:xfrm>
            <a:off x="914400" y="1219200"/>
            <a:ext cx="7772400" cy="4800600"/>
          </a:xfrm>
        </p:spPr>
        <p:txBody>
          <a:bodyPr>
            <a:normAutofit lnSpcReduction="10000"/>
          </a:bodyPr>
          <a:lstStyle/>
          <a:p>
            <a:r>
              <a:rPr lang="en-US" sz="2800" dirty="0"/>
              <a:t>Report program beginning date and end dates.</a:t>
            </a:r>
          </a:p>
          <a:p>
            <a:endParaRPr lang="en-US" sz="2800" dirty="0"/>
          </a:p>
          <a:p>
            <a:r>
              <a:rPr lang="en-US" sz="2800" dirty="0"/>
              <a:t>Report the current year in the program in the Program Duration in Program Facts (1-6). </a:t>
            </a:r>
          </a:p>
          <a:p>
            <a:endParaRPr lang="en-US" sz="2800" dirty="0"/>
          </a:p>
          <a:p>
            <a:r>
              <a:rPr lang="en-US" sz="2800" dirty="0"/>
              <a:t>Students reported as Grade 12 in the 4</a:t>
            </a:r>
            <a:r>
              <a:rPr lang="en-US" sz="2800" baseline="30000" dirty="0"/>
              <a:t>th</a:t>
            </a:r>
            <a:r>
              <a:rPr lang="en-US" sz="2800" dirty="0"/>
              <a:t>, 5</a:t>
            </a:r>
            <a:r>
              <a:rPr lang="en-US" sz="2800" baseline="30000" dirty="0"/>
              <a:t>th</a:t>
            </a:r>
            <a:r>
              <a:rPr lang="en-US" sz="2800" dirty="0"/>
              <a:t>, 6</a:t>
            </a:r>
            <a:r>
              <a:rPr lang="en-US" sz="2800" baseline="30000" dirty="0"/>
              <a:t>th</a:t>
            </a:r>
            <a:r>
              <a:rPr lang="en-US" sz="2800" dirty="0"/>
              <a:t> year of the program.</a:t>
            </a:r>
          </a:p>
          <a:p>
            <a:endParaRPr lang="en-US" sz="2800" dirty="0"/>
          </a:p>
          <a:p>
            <a:r>
              <a:rPr lang="en-US" sz="2800" dirty="0"/>
              <a:t>See SIRS manual for information related to P-Tech Reason for Ending Enrollment Codes.  </a:t>
            </a:r>
          </a:p>
          <a:p>
            <a:pPr marL="0" indent="0">
              <a:buNone/>
            </a:pPr>
            <a:endParaRPr lang="en-US" dirty="0"/>
          </a:p>
        </p:txBody>
      </p:sp>
    </p:spTree>
    <p:extLst>
      <p:ext uri="{BB962C8B-B14F-4D97-AF65-F5344CB8AC3E}">
        <p14:creationId xmlns:p14="http://schemas.microsoft.com/office/powerpoint/2010/main" val="3105579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1"/>
          <p:cNvSpPr>
            <a:spLocks noGrp="1"/>
          </p:cNvSpPr>
          <p:nvPr>
            <p:ph type="sldNum" sz="quarter" idx="12"/>
          </p:nvPr>
        </p:nvSpPr>
        <p:spPr bwMode="auto">
          <a:xfrm>
            <a:off x="8561388" y="6408738"/>
            <a:ext cx="4524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62500" lnSpcReduction="20000"/>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defTabSz="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748B186-8642-4B77-A4BA-1FC943E6A0BE}" type="slidenum">
              <a:rPr lang="en-US" altLang="en-US" sz="1400" smtClean="0">
                <a:latin typeface="Arial" charset="0"/>
              </a:rPr>
              <a:pPr eaLnBrk="1" hangingPunct="1">
                <a:spcBef>
                  <a:spcPct val="0"/>
                </a:spcBef>
                <a:buClrTx/>
                <a:buSzTx/>
                <a:buFontTx/>
                <a:buNone/>
              </a:pPr>
              <a:t>19</a:t>
            </a:fld>
            <a:endParaRPr lang="en-US" altLang="en-US" sz="1400" dirty="0">
              <a:latin typeface="Arial" charset="0"/>
            </a:endParaRPr>
          </a:p>
        </p:txBody>
      </p:sp>
      <p:sp>
        <p:nvSpPr>
          <p:cNvPr id="3" name="Title 2"/>
          <p:cNvSpPr>
            <a:spLocks noGrp="1"/>
          </p:cNvSpPr>
          <p:nvPr>
            <p:ph type="title"/>
          </p:nvPr>
        </p:nvSpPr>
        <p:spPr>
          <a:xfrm>
            <a:off x="343948" y="2702"/>
            <a:ext cx="8498910" cy="764604"/>
          </a:xfrm>
        </p:spPr>
        <p:txBody>
          <a:bodyPr/>
          <a:lstStyle/>
          <a:p>
            <a:pPr>
              <a:defRPr/>
            </a:pPr>
            <a:r>
              <a:rPr lang="en-US" altLang="en-US" dirty="0">
                <a:solidFill>
                  <a:schemeClr val="tx1"/>
                </a:solidFill>
              </a:rPr>
              <a:t>SMS- 2016-17 Career Path Codes</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264337616"/>
              </p:ext>
            </p:extLst>
          </p:nvPr>
        </p:nvGraphicFramePr>
        <p:xfrm>
          <a:off x="343948" y="741096"/>
          <a:ext cx="8598716" cy="5544332"/>
        </p:xfrm>
        <a:graphic>
          <a:graphicData uri="http://schemas.openxmlformats.org/drawingml/2006/table">
            <a:tbl>
              <a:tblPr>
                <a:tableStyleId>{5C22544A-7EE6-4342-B048-85BDC9FD1C3A}</a:tableStyleId>
              </a:tblPr>
              <a:tblGrid>
                <a:gridCol w="1389982">
                  <a:extLst>
                    <a:ext uri="{9D8B030D-6E8A-4147-A177-3AD203B41FA5}">
                      <a16:colId xmlns:a16="http://schemas.microsoft.com/office/drawing/2014/main" val="20000"/>
                    </a:ext>
                  </a:extLst>
                </a:gridCol>
                <a:gridCol w="2397793">
                  <a:extLst>
                    <a:ext uri="{9D8B030D-6E8A-4147-A177-3AD203B41FA5}">
                      <a16:colId xmlns:a16="http://schemas.microsoft.com/office/drawing/2014/main" val="20001"/>
                    </a:ext>
                  </a:extLst>
                </a:gridCol>
                <a:gridCol w="4810941">
                  <a:extLst>
                    <a:ext uri="{9D8B030D-6E8A-4147-A177-3AD203B41FA5}">
                      <a16:colId xmlns:a16="http://schemas.microsoft.com/office/drawing/2014/main" val="20002"/>
                    </a:ext>
                  </a:extLst>
                </a:gridCol>
              </a:tblGrid>
              <a:tr h="950531">
                <a:tc>
                  <a:txBody>
                    <a:bodyPr/>
                    <a:lstStyle/>
                    <a:p>
                      <a:pPr marL="0" marR="0" algn="ctr">
                        <a:lnSpc>
                          <a:spcPct val="115000"/>
                        </a:lnSpc>
                        <a:spcBef>
                          <a:spcPts val="0"/>
                        </a:spcBef>
                        <a:spcAft>
                          <a:spcPts val="1000"/>
                        </a:spcAft>
                      </a:pPr>
                      <a:r>
                        <a:rPr lang="en-US" sz="1300" b="1" dirty="0">
                          <a:effectLst/>
                          <a:latin typeface="Lucida Sans" panose="020B0602040502020204" pitchFamily="34" charset="0"/>
                        </a:rPr>
                        <a:t>Code </a:t>
                      </a:r>
                      <a:endParaRPr lang="en-US" sz="1300" b="1" dirty="0">
                        <a:effectLst/>
                        <a:latin typeface="Lucida Sans" panose="020B0602040502020204" pitchFamily="34" charset="0"/>
                        <a:ea typeface="Calibri"/>
                      </a:endParaRPr>
                    </a:p>
                  </a:txBody>
                  <a:tcPr marL="68580" marR="68580" marT="0" marB="0"/>
                </a:tc>
                <a:tc>
                  <a:txBody>
                    <a:bodyPr/>
                    <a:lstStyle/>
                    <a:p>
                      <a:pPr marL="0" marR="0" algn="ctr">
                        <a:lnSpc>
                          <a:spcPct val="115000"/>
                        </a:lnSpc>
                        <a:spcBef>
                          <a:spcPts val="0"/>
                        </a:spcBef>
                        <a:spcAft>
                          <a:spcPts val="1000"/>
                        </a:spcAft>
                      </a:pPr>
                      <a:r>
                        <a:rPr lang="en-US" sz="1300" b="1" dirty="0">
                          <a:effectLst/>
                          <a:latin typeface="Lucida Sans" panose="020B0602040502020204" pitchFamily="34" charset="0"/>
                        </a:rPr>
                        <a:t>Description</a:t>
                      </a:r>
                      <a:endParaRPr lang="en-US" sz="1300" b="1" dirty="0">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b="1" dirty="0">
                          <a:effectLst/>
                          <a:latin typeface="Lucida Sans" panose="020B0602040502020204" pitchFamily="34" charset="0"/>
                        </a:rPr>
                        <a:t>Definition: </a:t>
                      </a:r>
                      <a:r>
                        <a:rPr lang="en-US" sz="1300" dirty="0">
                          <a:effectLst/>
                          <a:latin typeface="Lucida Sans" panose="020B0602040502020204" pitchFamily="34" charset="0"/>
                        </a:rPr>
                        <a:t>Student passes one Regents exam or an examination from the list of Department-approved alternatives in each of the following: English, Math, Science, and Social Studies PLUS:</a:t>
                      </a:r>
                      <a:endParaRPr lang="en-US" sz="1300" dirty="0">
                        <a:effectLst/>
                        <a:latin typeface="Lucida Sans" panose="020B0602040502020204" pitchFamily="34" charset="0"/>
                        <a:ea typeface="Calibri"/>
                      </a:endParaRPr>
                    </a:p>
                  </a:txBody>
                  <a:tcPr marL="68580" marR="68580" marT="0" marB="0"/>
                </a:tc>
                <a:extLst>
                  <a:ext uri="{0D108BD9-81ED-4DB2-BD59-A6C34878D82A}">
                    <a16:rowId xmlns:a16="http://schemas.microsoft.com/office/drawing/2014/main" val="10000"/>
                  </a:ext>
                </a:extLst>
              </a:tr>
              <a:tr h="475266">
                <a:tc>
                  <a:txBody>
                    <a:bodyPr/>
                    <a:lstStyle/>
                    <a:p>
                      <a:pPr marL="0" marR="0" algn="ctr">
                        <a:lnSpc>
                          <a:spcPct val="115000"/>
                        </a:lnSpc>
                        <a:spcBef>
                          <a:spcPts val="0"/>
                        </a:spcBef>
                        <a:spcAft>
                          <a:spcPts val="1000"/>
                        </a:spcAft>
                      </a:pPr>
                      <a:r>
                        <a:rPr lang="en-US" sz="1300" dirty="0">
                          <a:solidFill>
                            <a:srgbClr val="000000"/>
                          </a:solidFill>
                          <a:effectLst/>
                          <a:latin typeface="Lucida Sans" panose="020B0602040502020204" pitchFamily="34" charset="0"/>
                          <a:ea typeface="Calibri"/>
                          <a:cs typeface="Arial"/>
                        </a:rPr>
                        <a:t>ARTS</a:t>
                      </a:r>
                      <a:endParaRPr lang="en-US" sz="1300" dirty="0">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dirty="0">
                          <a:effectLst/>
                          <a:latin typeface="Lucida Sans" panose="020B0602040502020204" pitchFamily="34" charset="0"/>
                          <a:ea typeface="Calibri"/>
                        </a:rPr>
                        <a:t>Arts</a:t>
                      </a:r>
                    </a:p>
                  </a:txBody>
                  <a:tcPr marL="68580" marR="68580" marT="0" marB="0"/>
                </a:tc>
                <a:tc>
                  <a:txBody>
                    <a:bodyPr/>
                    <a:lstStyle/>
                    <a:p>
                      <a:pPr marL="342900" marR="0" lvl="0" indent="-342900">
                        <a:lnSpc>
                          <a:spcPct val="115000"/>
                        </a:lnSpc>
                        <a:spcBef>
                          <a:spcPts val="0"/>
                        </a:spcBef>
                        <a:spcAft>
                          <a:spcPts val="0"/>
                        </a:spcAft>
                        <a:buFont typeface="Symbol"/>
                        <a:buChar char=""/>
                      </a:pPr>
                      <a:r>
                        <a:rPr lang="en-US" sz="1300" dirty="0">
                          <a:solidFill>
                            <a:srgbClr val="000000"/>
                          </a:solidFill>
                          <a:effectLst/>
                          <a:latin typeface="Lucida Sans" panose="020B0602040502020204" pitchFamily="34" charset="0"/>
                          <a:ea typeface="Calibri"/>
                        </a:rPr>
                        <a:t>passes one Department-approved pathway assessment in the Arts</a:t>
                      </a:r>
                      <a:endParaRPr lang="en-US" sz="1300" dirty="0">
                        <a:effectLst/>
                        <a:latin typeface="Lucida Sans" panose="020B0602040502020204" pitchFamily="34" charset="0"/>
                        <a:ea typeface="Calibri"/>
                      </a:endParaRPr>
                    </a:p>
                  </a:txBody>
                  <a:tcPr marL="68580" marR="68580" marT="0" marB="0"/>
                </a:tc>
                <a:extLst>
                  <a:ext uri="{0D108BD9-81ED-4DB2-BD59-A6C34878D82A}">
                    <a16:rowId xmlns:a16="http://schemas.microsoft.com/office/drawing/2014/main" val="10001"/>
                  </a:ext>
                </a:extLst>
              </a:tr>
              <a:tr h="475266">
                <a:tc>
                  <a:txBody>
                    <a:bodyPr/>
                    <a:lstStyle/>
                    <a:p>
                      <a:pPr marL="0" marR="0" algn="ctr">
                        <a:lnSpc>
                          <a:spcPct val="115000"/>
                        </a:lnSpc>
                        <a:spcBef>
                          <a:spcPts val="0"/>
                        </a:spcBef>
                        <a:spcAft>
                          <a:spcPts val="1000"/>
                        </a:spcAft>
                      </a:pPr>
                      <a:r>
                        <a:rPr lang="en-US" sz="1300">
                          <a:solidFill>
                            <a:srgbClr val="000000"/>
                          </a:solidFill>
                          <a:effectLst/>
                          <a:latin typeface="Lucida Sans" panose="020B0602040502020204" pitchFamily="34" charset="0"/>
                          <a:ea typeface="Calibri"/>
                          <a:cs typeface="Arial"/>
                        </a:rPr>
                        <a:t>CTE</a:t>
                      </a:r>
                      <a:endParaRPr lang="en-US" sz="1300">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a:solidFill>
                            <a:srgbClr val="000000"/>
                          </a:solidFill>
                          <a:effectLst/>
                          <a:latin typeface="Lucida Sans" panose="020B0602040502020204" pitchFamily="34" charset="0"/>
                          <a:ea typeface="Calibri"/>
                          <a:cs typeface="Arial"/>
                        </a:rPr>
                        <a:t>Career and Technical Education</a:t>
                      </a:r>
                      <a:endParaRPr lang="en-US" sz="1300">
                        <a:effectLst/>
                        <a:latin typeface="Lucida Sans" panose="020B0602040502020204" pitchFamily="34" charset="0"/>
                        <a:ea typeface="Calibri"/>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300" dirty="0">
                          <a:solidFill>
                            <a:srgbClr val="000000"/>
                          </a:solidFill>
                          <a:effectLst/>
                          <a:latin typeface="Lucida Sans" panose="020B0602040502020204" pitchFamily="34" charset="0"/>
                          <a:ea typeface="Calibri"/>
                        </a:rPr>
                        <a:t>passes one Department-approved Technical pathway assessment</a:t>
                      </a:r>
                      <a:endParaRPr lang="en-US" sz="1300" dirty="0">
                        <a:effectLst/>
                        <a:latin typeface="Lucida Sans" panose="020B0602040502020204" pitchFamily="34" charset="0"/>
                        <a:ea typeface="Calibri"/>
                      </a:endParaRPr>
                    </a:p>
                  </a:txBody>
                  <a:tcPr marL="68580" marR="68580" marT="0" marB="0"/>
                </a:tc>
                <a:extLst>
                  <a:ext uri="{0D108BD9-81ED-4DB2-BD59-A6C34878D82A}">
                    <a16:rowId xmlns:a16="http://schemas.microsoft.com/office/drawing/2014/main" val="10002"/>
                  </a:ext>
                </a:extLst>
              </a:tr>
              <a:tr h="554040">
                <a:tc>
                  <a:txBody>
                    <a:bodyPr/>
                    <a:lstStyle/>
                    <a:p>
                      <a:pPr marL="0" marR="0" algn="ctr">
                        <a:lnSpc>
                          <a:spcPct val="115000"/>
                        </a:lnSpc>
                        <a:spcBef>
                          <a:spcPts val="0"/>
                        </a:spcBef>
                        <a:spcAft>
                          <a:spcPts val="1000"/>
                        </a:spcAft>
                      </a:pPr>
                      <a:r>
                        <a:rPr lang="en-US" sz="1300" dirty="0">
                          <a:solidFill>
                            <a:schemeClr val="accent1"/>
                          </a:solidFill>
                          <a:effectLst/>
                          <a:latin typeface="Lucida Sans" panose="020B0602040502020204" pitchFamily="34" charset="0"/>
                          <a:ea typeface="Calibri"/>
                          <a:cs typeface="Arial"/>
                        </a:rPr>
                        <a:t>HUM</a:t>
                      </a:r>
                      <a:endParaRPr lang="en-US" sz="1300" dirty="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dirty="0">
                          <a:solidFill>
                            <a:schemeClr val="accent1"/>
                          </a:solidFill>
                          <a:effectLst/>
                          <a:latin typeface="Lucida Sans" panose="020B0602040502020204" pitchFamily="34" charset="0"/>
                          <a:ea typeface="Calibri"/>
                        </a:rPr>
                        <a:t>Humanities</a:t>
                      </a:r>
                    </a:p>
                  </a:txBody>
                  <a:tcPr marL="68580" marR="68580" marT="0" marB="0"/>
                </a:tc>
                <a:tc>
                  <a:txBody>
                    <a:bodyPr/>
                    <a:lstStyle/>
                    <a:p>
                      <a:pPr marL="342900" marR="0" lvl="0" indent="-342900">
                        <a:lnSpc>
                          <a:spcPct val="115000"/>
                        </a:lnSpc>
                        <a:spcBef>
                          <a:spcPts val="0"/>
                        </a:spcBef>
                        <a:spcAft>
                          <a:spcPts val="0"/>
                        </a:spcAft>
                        <a:buFont typeface="Symbol"/>
                        <a:buChar char=""/>
                      </a:pPr>
                      <a:r>
                        <a:rPr lang="en-US" sz="1300" dirty="0">
                          <a:solidFill>
                            <a:schemeClr val="accent1"/>
                          </a:solidFill>
                          <a:effectLst/>
                          <a:latin typeface="Lucida Sans" panose="020B0602040502020204" pitchFamily="34" charset="0"/>
                          <a:ea typeface="Calibri"/>
                        </a:rPr>
                        <a:t>passes one additional Regents examination in Social Studies</a:t>
                      </a:r>
                    </a:p>
                  </a:txBody>
                  <a:tcPr marL="68580" marR="68580" marT="0" marB="0"/>
                </a:tc>
                <a:extLst>
                  <a:ext uri="{0D108BD9-81ED-4DB2-BD59-A6C34878D82A}">
                    <a16:rowId xmlns:a16="http://schemas.microsoft.com/office/drawing/2014/main" val="10003"/>
                  </a:ext>
                </a:extLst>
              </a:tr>
              <a:tr h="712899">
                <a:tc>
                  <a:txBody>
                    <a:bodyPr/>
                    <a:lstStyle/>
                    <a:p>
                      <a:pPr marL="0" marR="0" algn="ctr">
                        <a:lnSpc>
                          <a:spcPct val="115000"/>
                        </a:lnSpc>
                        <a:spcBef>
                          <a:spcPts val="0"/>
                        </a:spcBef>
                        <a:spcAft>
                          <a:spcPts val="1000"/>
                        </a:spcAft>
                      </a:pPr>
                      <a:r>
                        <a:rPr lang="en-US" sz="1300" dirty="0">
                          <a:solidFill>
                            <a:schemeClr val="accent1"/>
                          </a:solidFill>
                          <a:effectLst/>
                          <a:latin typeface="Lucida Sans" panose="020B0602040502020204" pitchFamily="34" charset="0"/>
                          <a:ea typeface="Calibri"/>
                          <a:cs typeface="Arial"/>
                        </a:rPr>
                        <a:t>HUMALT</a:t>
                      </a:r>
                      <a:endParaRPr lang="en-US" sz="1300" dirty="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dirty="0">
                          <a:solidFill>
                            <a:schemeClr val="accent1"/>
                          </a:solidFill>
                          <a:effectLst/>
                          <a:latin typeface="Lucida Sans" panose="020B0602040502020204" pitchFamily="34" charset="0"/>
                          <a:ea typeface="Calibri"/>
                        </a:rPr>
                        <a:t>Humanities</a:t>
                      </a:r>
                      <a:r>
                        <a:rPr lang="en-US" sz="1300" baseline="0" dirty="0">
                          <a:solidFill>
                            <a:schemeClr val="accent1"/>
                          </a:solidFill>
                          <a:effectLst/>
                          <a:latin typeface="Lucida Sans" panose="020B0602040502020204" pitchFamily="34" charset="0"/>
                          <a:ea typeface="Calibri"/>
                        </a:rPr>
                        <a:t> Alternative</a:t>
                      </a:r>
                      <a:endParaRPr lang="en-US" sz="1300" dirty="0">
                        <a:solidFill>
                          <a:schemeClr val="accent1"/>
                        </a:solidFill>
                        <a:effectLst/>
                        <a:latin typeface="Lucida Sans" panose="020B0602040502020204" pitchFamily="34" charset="0"/>
                        <a:ea typeface="Calibri"/>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300" dirty="0">
                          <a:solidFill>
                            <a:schemeClr val="accent1"/>
                          </a:solidFill>
                          <a:effectLst/>
                          <a:latin typeface="Lucida Sans" panose="020B0602040502020204" pitchFamily="34" charset="0"/>
                          <a:ea typeface="Calibri"/>
                        </a:rPr>
                        <a:t>passes an examination from the list of Department-approved alternative exams in English or Social Studies</a:t>
                      </a:r>
                    </a:p>
                  </a:txBody>
                  <a:tcPr marL="68580" marR="68580" marT="0" marB="0"/>
                </a:tc>
                <a:extLst>
                  <a:ext uri="{0D108BD9-81ED-4DB2-BD59-A6C34878D82A}">
                    <a16:rowId xmlns:a16="http://schemas.microsoft.com/office/drawing/2014/main" val="10004"/>
                  </a:ext>
                </a:extLst>
              </a:tr>
              <a:tr h="475266">
                <a:tc>
                  <a:txBody>
                    <a:bodyPr/>
                    <a:lstStyle/>
                    <a:p>
                      <a:pPr marL="0" marR="0" algn="ctr">
                        <a:lnSpc>
                          <a:spcPct val="115000"/>
                        </a:lnSpc>
                        <a:spcBef>
                          <a:spcPts val="0"/>
                        </a:spcBef>
                        <a:spcAft>
                          <a:spcPts val="1000"/>
                        </a:spcAft>
                      </a:pPr>
                      <a:r>
                        <a:rPr lang="en-US" sz="1300" dirty="0">
                          <a:solidFill>
                            <a:srgbClr val="000000"/>
                          </a:solidFill>
                          <a:effectLst/>
                          <a:latin typeface="Lucida Sans" panose="020B0602040502020204" pitchFamily="34" charset="0"/>
                          <a:ea typeface="Calibri"/>
                          <a:cs typeface="Arial"/>
                        </a:rPr>
                        <a:t>LOTE</a:t>
                      </a:r>
                      <a:endParaRPr lang="en-US" sz="1300" dirty="0">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a:effectLst/>
                          <a:latin typeface="Lucida Sans" panose="020B0602040502020204" pitchFamily="34" charset="0"/>
                          <a:ea typeface="Calibri"/>
                        </a:rPr>
                        <a:t>Languages Other Than English</a:t>
                      </a:r>
                    </a:p>
                  </a:txBody>
                  <a:tcPr marL="68580" marR="68580" marT="0" marB="0"/>
                </a:tc>
                <a:tc>
                  <a:txBody>
                    <a:bodyPr/>
                    <a:lstStyle/>
                    <a:p>
                      <a:pPr marL="342900" marR="0" lvl="0" indent="-342900">
                        <a:lnSpc>
                          <a:spcPct val="115000"/>
                        </a:lnSpc>
                        <a:spcBef>
                          <a:spcPts val="0"/>
                        </a:spcBef>
                        <a:spcAft>
                          <a:spcPts val="0"/>
                        </a:spcAft>
                        <a:buFont typeface="Symbol"/>
                        <a:buChar char=""/>
                      </a:pPr>
                      <a:r>
                        <a:rPr lang="en-US" sz="1300" dirty="0">
                          <a:solidFill>
                            <a:srgbClr val="000000"/>
                          </a:solidFill>
                          <a:effectLst/>
                          <a:latin typeface="Lucida Sans" panose="020B0602040502020204" pitchFamily="34" charset="0"/>
                          <a:ea typeface="Calibri"/>
                        </a:rPr>
                        <a:t>passes one Department-approved pathway assessment in </a:t>
                      </a:r>
                      <a:r>
                        <a:rPr lang="en-US" sz="1300" dirty="0" err="1">
                          <a:solidFill>
                            <a:srgbClr val="000000"/>
                          </a:solidFill>
                          <a:effectLst/>
                          <a:latin typeface="Lucida Sans" panose="020B0602040502020204" pitchFamily="34" charset="0"/>
                          <a:ea typeface="Calibri"/>
                        </a:rPr>
                        <a:t>Biliteracy</a:t>
                      </a:r>
                      <a:endParaRPr lang="en-US" sz="1300" dirty="0">
                        <a:effectLst/>
                        <a:latin typeface="Lucida Sans" panose="020B0602040502020204" pitchFamily="34" charset="0"/>
                        <a:ea typeface="Calibri"/>
                      </a:endParaRPr>
                    </a:p>
                  </a:txBody>
                  <a:tcPr marL="68580" marR="68580" marT="0" marB="0"/>
                </a:tc>
                <a:extLst>
                  <a:ext uri="{0D108BD9-81ED-4DB2-BD59-A6C34878D82A}">
                    <a16:rowId xmlns:a16="http://schemas.microsoft.com/office/drawing/2014/main" val="10005"/>
                  </a:ext>
                </a:extLst>
              </a:tr>
              <a:tr h="475266">
                <a:tc>
                  <a:txBody>
                    <a:bodyPr/>
                    <a:lstStyle/>
                    <a:p>
                      <a:pPr marL="0" marR="0" algn="ctr">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cs typeface="Arial"/>
                        </a:rPr>
                        <a:t>STEMMATH</a:t>
                      </a:r>
                      <a:endParaRPr lang="en-US" sz="1300" b="0" dirty="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b="0">
                          <a:solidFill>
                            <a:schemeClr val="accent1"/>
                          </a:solidFill>
                          <a:effectLst/>
                          <a:latin typeface="Lucida Sans" panose="020B0602040502020204" pitchFamily="34" charset="0"/>
                          <a:ea typeface="Calibri"/>
                          <a:cs typeface="Arial"/>
                        </a:rPr>
                        <a:t>Math</a:t>
                      </a:r>
                      <a:endParaRPr lang="en-US" sz="1300" b="0">
                        <a:solidFill>
                          <a:schemeClr val="accent1"/>
                        </a:solidFill>
                        <a:effectLst/>
                        <a:latin typeface="Lucida Sans" panose="020B0602040502020204" pitchFamily="34" charset="0"/>
                        <a:ea typeface="Calibri"/>
                      </a:endParaRPr>
                    </a:p>
                  </a:txBody>
                  <a:tcPr marL="68580" marR="68580" marT="0" marB="0"/>
                </a:tc>
                <a:tc>
                  <a:txBody>
                    <a:bodyPr/>
                    <a:lstStyle/>
                    <a:p>
                      <a:pPr marL="342900" marR="0" lvl="0" indent="-342900">
                        <a:lnSpc>
                          <a:spcPct val="115000"/>
                        </a:lnSpc>
                        <a:spcBef>
                          <a:spcPts val="0"/>
                        </a:spcBef>
                        <a:spcAft>
                          <a:spcPts val="1000"/>
                        </a:spcAft>
                        <a:buFont typeface="Symbol"/>
                        <a:buChar char=""/>
                      </a:pPr>
                      <a:r>
                        <a:rPr lang="en-US" sz="1300" b="0" dirty="0">
                          <a:solidFill>
                            <a:schemeClr val="accent1"/>
                          </a:solidFill>
                          <a:effectLst/>
                          <a:latin typeface="Lucida Sans" panose="020B0602040502020204" pitchFamily="34" charset="0"/>
                          <a:ea typeface="Calibri"/>
                        </a:rPr>
                        <a:t>passes one additional Regents exam or Department-approved alternative in Math</a:t>
                      </a:r>
                    </a:p>
                  </a:txBody>
                  <a:tcPr marL="68580" marR="68580" marT="0" marB="0"/>
                </a:tc>
                <a:extLst>
                  <a:ext uri="{0D108BD9-81ED-4DB2-BD59-A6C34878D82A}">
                    <a16:rowId xmlns:a16="http://schemas.microsoft.com/office/drawing/2014/main" val="10006"/>
                  </a:ext>
                </a:extLst>
              </a:tr>
              <a:tr h="475266">
                <a:tc>
                  <a:txBody>
                    <a:bodyPr/>
                    <a:lstStyle/>
                    <a:p>
                      <a:pPr marL="0" marR="0" algn="ctr">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cs typeface="Arial"/>
                        </a:rPr>
                        <a:t>STEMSCIENCE</a:t>
                      </a:r>
                      <a:endParaRPr lang="en-US" sz="1300" b="0" dirty="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rPr>
                        <a:t>Science</a:t>
                      </a:r>
                    </a:p>
                  </a:txBody>
                  <a:tcPr marL="68580" marR="68580" marT="0" marB="0"/>
                </a:tc>
                <a:tc>
                  <a:txBody>
                    <a:bodyPr/>
                    <a:lstStyle/>
                    <a:p>
                      <a:pPr marL="342900" marR="0" lvl="0" indent="-342900">
                        <a:lnSpc>
                          <a:spcPct val="115000"/>
                        </a:lnSpc>
                        <a:spcBef>
                          <a:spcPts val="0"/>
                        </a:spcBef>
                        <a:spcAft>
                          <a:spcPts val="1000"/>
                        </a:spcAft>
                        <a:buFont typeface="Symbol"/>
                        <a:buChar char=""/>
                      </a:pPr>
                      <a:r>
                        <a:rPr lang="en-US" sz="1300" b="0" dirty="0">
                          <a:solidFill>
                            <a:schemeClr val="accent1"/>
                          </a:solidFill>
                          <a:effectLst/>
                          <a:latin typeface="Lucida Sans" panose="020B0602040502020204" pitchFamily="34" charset="0"/>
                          <a:ea typeface="Calibri"/>
                        </a:rPr>
                        <a:t>passes one additional Regents exam or Department-approved alternative in Science</a:t>
                      </a:r>
                    </a:p>
                  </a:txBody>
                  <a:tcPr marL="68580" marR="68580" marT="0" marB="0"/>
                </a:tc>
                <a:extLst>
                  <a:ext uri="{0D108BD9-81ED-4DB2-BD59-A6C34878D82A}">
                    <a16:rowId xmlns:a16="http://schemas.microsoft.com/office/drawing/2014/main" val="10007"/>
                  </a:ext>
                </a:extLst>
              </a:tr>
              <a:tr h="475266">
                <a:tc>
                  <a:txBody>
                    <a:bodyPr/>
                    <a:lstStyle/>
                    <a:p>
                      <a:pPr marL="0" marR="0" algn="ctr">
                        <a:lnSpc>
                          <a:spcPct val="115000"/>
                        </a:lnSpc>
                        <a:spcBef>
                          <a:spcPts val="0"/>
                        </a:spcBef>
                        <a:spcAft>
                          <a:spcPts val="1000"/>
                        </a:spcAft>
                      </a:pPr>
                      <a:r>
                        <a:rPr lang="en-US" sz="1300" b="0">
                          <a:solidFill>
                            <a:schemeClr val="accent1"/>
                          </a:solidFill>
                          <a:effectLst/>
                          <a:latin typeface="Lucida Sans" panose="020B0602040502020204" pitchFamily="34" charset="0"/>
                          <a:ea typeface="Calibri"/>
                          <a:cs typeface="Arial"/>
                        </a:rPr>
                        <a:t>CDOS</a:t>
                      </a:r>
                      <a:endParaRPr lang="en-US" sz="1300" b="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rPr>
                        <a:t>Career Development and Occupational Studies</a:t>
                      </a:r>
                    </a:p>
                  </a:txBody>
                  <a:tcPr marL="68580" marR="68580" marT="0" marB="0"/>
                </a:tc>
                <a:tc>
                  <a:txBody>
                    <a:bodyPr/>
                    <a:lstStyle/>
                    <a:p>
                      <a:pPr marL="342900" marR="0" lvl="0" indent="-342900">
                        <a:lnSpc>
                          <a:spcPct val="115000"/>
                        </a:lnSpc>
                        <a:spcBef>
                          <a:spcPts val="0"/>
                        </a:spcBef>
                        <a:spcAft>
                          <a:spcPts val="1000"/>
                        </a:spcAft>
                        <a:buFont typeface="Symbol"/>
                        <a:buChar char=""/>
                      </a:pPr>
                      <a:r>
                        <a:rPr lang="en-US" sz="1300" b="0" dirty="0">
                          <a:solidFill>
                            <a:schemeClr val="accent1"/>
                          </a:solidFill>
                          <a:effectLst/>
                          <a:latin typeface="Lucida Sans" panose="020B0602040502020204" pitchFamily="34" charset="0"/>
                          <a:ea typeface="Calibri"/>
                        </a:rPr>
                        <a:t>meets the requirements of the CDOS Commencement Credential</a:t>
                      </a:r>
                    </a:p>
                  </a:txBody>
                  <a:tcPr marL="68580" marR="68580" marT="0" marB="0"/>
                </a:tc>
                <a:extLst>
                  <a:ext uri="{0D108BD9-81ED-4DB2-BD59-A6C34878D82A}">
                    <a16:rowId xmlns:a16="http://schemas.microsoft.com/office/drawing/2014/main" val="10008"/>
                  </a:ext>
                </a:extLst>
              </a:tr>
              <a:tr h="475266">
                <a:tc>
                  <a:txBody>
                    <a:bodyPr/>
                    <a:lstStyle/>
                    <a:p>
                      <a:pPr marL="0" marR="0" algn="ctr">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cs typeface="Arial"/>
                        </a:rPr>
                        <a:t>NONE</a:t>
                      </a:r>
                      <a:endParaRPr lang="en-US" sz="1300" b="0" dirty="0">
                        <a:solidFill>
                          <a:schemeClr val="accent1"/>
                        </a:solidFill>
                        <a:effectLst/>
                        <a:latin typeface="Lucida Sans" panose="020B0602040502020204" pitchFamily="34" charset="0"/>
                        <a:ea typeface="Calibri"/>
                      </a:endParaRPr>
                    </a:p>
                  </a:txBody>
                  <a:tcPr marL="68580" marR="68580" marT="0" marB="0"/>
                </a:tc>
                <a:tc>
                  <a:txBody>
                    <a:bodyPr/>
                    <a:lstStyle/>
                    <a:p>
                      <a:pPr marL="0" marR="0">
                        <a:lnSpc>
                          <a:spcPct val="115000"/>
                        </a:lnSpc>
                        <a:spcBef>
                          <a:spcPts val="0"/>
                        </a:spcBef>
                        <a:spcAft>
                          <a:spcPts val="1000"/>
                        </a:spcAft>
                      </a:pPr>
                      <a:r>
                        <a:rPr lang="en-US" sz="1300" b="0" dirty="0">
                          <a:solidFill>
                            <a:schemeClr val="accent1"/>
                          </a:solidFill>
                          <a:effectLst/>
                          <a:latin typeface="Lucida Sans" panose="020B0602040502020204" pitchFamily="34" charset="0"/>
                          <a:ea typeface="Calibri"/>
                        </a:rPr>
                        <a:t>No Pathway</a:t>
                      </a:r>
                    </a:p>
                  </a:txBody>
                  <a:tcPr marL="68580" marR="68580" marT="0" marB="0"/>
                </a:tc>
                <a:tc>
                  <a:txBody>
                    <a:bodyPr/>
                    <a:lstStyle/>
                    <a:p>
                      <a:pPr marL="0" marR="0" lvl="0" indent="0">
                        <a:lnSpc>
                          <a:spcPct val="115000"/>
                        </a:lnSpc>
                        <a:spcBef>
                          <a:spcPts val="0"/>
                        </a:spcBef>
                        <a:spcAft>
                          <a:spcPts val="1000"/>
                        </a:spcAft>
                        <a:buFont typeface="Symbol"/>
                        <a:buNone/>
                      </a:pPr>
                      <a:r>
                        <a:rPr kumimoji="0" lang="en-US" sz="1300" b="0" kern="1200" dirty="0">
                          <a:solidFill>
                            <a:schemeClr val="accent1"/>
                          </a:solidFill>
                          <a:effectLst/>
                          <a:latin typeface="Lucida Sans" panose="020B0602040502020204" pitchFamily="34" charset="0"/>
                          <a:ea typeface="+mn-ea"/>
                          <a:cs typeface="+mn-cs"/>
                        </a:rPr>
                        <a:t>Student ends enrollment with a credential but does not fulfill the requirement of the other pathways</a:t>
                      </a:r>
                      <a:endParaRPr lang="en-US" sz="1300" b="0" dirty="0">
                        <a:solidFill>
                          <a:schemeClr val="accent1"/>
                        </a:solidFill>
                        <a:effectLst/>
                        <a:latin typeface="Lucida Sans" panose="020B0602040502020204" pitchFamily="34" charset="0"/>
                        <a:ea typeface="Calibri"/>
                      </a:endParaRPr>
                    </a:p>
                  </a:txBody>
                  <a:tcPr marL="68580" marR="68580" marT="0" marB="0"/>
                </a:tc>
                <a:extLst>
                  <a:ext uri="{0D108BD9-81ED-4DB2-BD59-A6C34878D82A}">
                    <a16:rowId xmlns:a16="http://schemas.microsoft.com/office/drawing/2014/main" val="10009"/>
                  </a:ext>
                </a:extLst>
              </a:tr>
            </a:tbl>
          </a:graphicData>
        </a:graphic>
      </p:graphicFrame>
      <p:sp>
        <p:nvSpPr>
          <p:cNvPr id="6" name="TextBox 5"/>
          <p:cNvSpPr txBox="1"/>
          <p:nvPr/>
        </p:nvSpPr>
        <p:spPr>
          <a:xfrm>
            <a:off x="209454" y="6326531"/>
            <a:ext cx="8867703" cy="307777"/>
          </a:xfrm>
          <a:prstGeom prst="rect">
            <a:avLst/>
          </a:prstGeom>
          <a:noFill/>
        </p:spPr>
        <p:txBody>
          <a:bodyPr wrap="square" rtlCol="0">
            <a:spAutoFit/>
          </a:bodyPr>
          <a:lstStyle/>
          <a:p>
            <a:r>
              <a:rPr lang="en-US" sz="1400" b="1" dirty="0">
                <a:latin typeface="+mn-lt"/>
              </a:rPr>
              <a:t>NOTE: If a student used more than one pathway, report the pathway with which the student associates most closely.</a:t>
            </a:r>
          </a:p>
        </p:txBody>
      </p:sp>
    </p:spTree>
    <p:extLst>
      <p:ext uri="{BB962C8B-B14F-4D97-AF65-F5344CB8AC3E}">
        <p14:creationId xmlns:p14="http://schemas.microsoft.com/office/powerpoint/2010/main" val="237553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61925"/>
            <a:ext cx="5829300" cy="628650"/>
          </a:xfrm>
        </p:spPr>
        <p:txBody>
          <a:bodyPr>
            <a:noAutofit/>
          </a:bodyPr>
          <a:lstStyle/>
          <a:p>
            <a:pPr algn="ctr"/>
            <a:r>
              <a:rPr lang="en-US" dirty="0">
                <a:solidFill>
                  <a:schemeClr val="tx1"/>
                </a:solidFill>
              </a:rPr>
              <a:t>Agenda</a:t>
            </a:r>
            <a:endParaRPr lang="en-US" dirty="0">
              <a:solidFill>
                <a:srgbClr val="FF0000"/>
              </a:solidFill>
            </a:endParaRPr>
          </a:p>
        </p:txBody>
      </p:sp>
      <p:sp>
        <p:nvSpPr>
          <p:cNvPr id="4" name="Content Placeholder 3"/>
          <p:cNvSpPr>
            <a:spLocks noGrp="1"/>
          </p:cNvSpPr>
          <p:nvPr>
            <p:ph sz="quarter" idx="1"/>
          </p:nvPr>
        </p:nvSpPr>
        <p:spPr>
          <a:xfrm>
            <a:off x="395348" y="790575"/>
            <a:ext cx="4239959" cy="5534025"/>
          </a:xfrm>
        </p:spPr>
        <p:txBody>
          <a:bodyPr>
            <a:normAutofit fontScale="70000" lnSpcReduction="20000"/>
          </a:bodyPr>
          <a:lstStyle/>
          <a:p>
            <a:pPr marL="0" indent="0">
              <a:buNone/>
            </a:pPr>
            <a:r>
              <a:rPr lang="en-US" b="1" dirty="0">
                <a:latin typeface="Calibri" panose="020F0502020204030204" pitchFamily="34" charset="0"/>
              </a:rPr>
              <a:t>Welcome and Introductions</a:t>
            </a:r>
          </a:p>
          <a:p>
            <a:pPr marL="0" indent="0">
              <a:buNone/>
            </a:pPr>
            <a:endParaRPr lang="en-US" b="1" dirty="0">
              <a:latin typeface="Calibri" panose="020F0502020204030204" pitchFamily="34" charset="0"/>
            </a:endParaRPr>
          </a:p>
          <a:p>
            <a:pPr marL="0" indent="0">
              <a:buNone/>
            </a:pPr>
            <a:r>
              <a:rPr lang="en-US" b="1" dirty="0">
                <a:latin typeface="Calibri" panose="020F0502020204030204" pitchFamily="34" charset="0"/>
              </a:rPr>
              <a:t>Vendor Feedback</a:t>
            </a:r>
          </a:p>
          <a:p>
            <a:endParaRPr lang="en-US" dirty="0">
              <a:latin typeface="Calibri" panose="020F0502020204030204" pitchFamily="34" charset="0"/>
            </a:endParaRPr>
          </a:p>
          <a:p>
            <a:pPr marL="0" indent="0">
              <a:buNone/>
            </a:pPr>
            <a:r>
              <a:rPr lang="en-US" b="1" dirty="0">
                <a:latin typeface="Calibri" panose="020F0502020204030204" pitchFamily="34" charset="0"/>
              </a:rPr>
              <a:t>SMS Updates/Reminders  2016-17</a:t>
            </a:r>
          </a:p>
          <a:p>
            <a:pPr marL="531019" lvl="1" indent="-257175">
              <a:buClr>
                <a:schemeClr val="accent1">
                  <a:lumMod val="75000"/>
                </a:schemeClr>
              </a:buClr>
              <a:defRPr/>
            </a:pPr>
            <a:r>
              <a:rPr lang="en-US" altLang="en-US" dirty="0">
                <a:latin typeface="Calibri" pitchFamily="34" charset="0"/>
              </a:rPr>
              <a:t>P-Tech </a:t>
            </a:r>
          </a:p>
          <a:p>
            <a:pPr marL="531019" lvl="1" indent="-257175">
              <a:buClr>
                <a:schemeClr val="accent1">
                  <a:lumMod val="75000"/>
                </a:schemeClr>
              </a:buClr>
              <a:defRPr/>
            </a:pPr>
            <a:r>
              <a:rPr lang="en-US" altLang="en-US" dirty="0">
                <a:latin typeface="Calibri" pitchFamily="34" charset="0"/>
              </a:rPr>
              <a:t>Career Path Codes </a:t>
            </a:r>
          </a:p>
          <a:p>
            <a:pPr marL="531019" lvl="1" indent="-257175">
              <a:buClr>
                <a:schemeClr val="accent1">
                  <a:lumMod val="75000"/>
                </a:schemeClr>
              </a:buClr>
              <a:defRPr/>
            </a:pPr>
            <a:r>
              <a:rPr lang="en-US" altLang="en-US" dirty="0">
                <a:latin typeface="Calibri" pitchFamily="34" charset="0"/>
              </a:rPr>
              <a:t>CDOS</a:t>
            </a:r>
          </a:p>
          <a:p>
            <a:pPr marL="531019" lvl="1" indent="-257175">
              <a:buClr>
                <a:schemeClr val="accent1">
                  <a:lumMod val="75000"/>
                </a:schemeClr>
              </a:buClr>
              <a:defRPr/>
            </a:pPr>
            <a:r>
              <a:rPr lang="en-US" altLang="en-US" dirty="0">
                <a:latin typeface="Calibri" pitchFamily="34" charset="0"/>
              </a:rPr>
              <a:t>Seal of Biliteracy</a:t>
            </a:r>
          </a:p>
          <a:p>
            <a:pPr marL="531019" lvl="1" indent="-257175">
              <a:buClr>
                <a:schemeClr val="accent1">
                  <a:lumMod val="75000"/>
                </a:schemeClr>
              </a:buClr>
              <a:defRPr/>
            </a:pPr>
            <a:r>
              <a:rPr lang="en-US" altLang="en-US" dirty="0">
                <a:latin typeface="Calibri" pitchFamily="34" charset="0"/>
              </a:rPr>
              <a:t>Student Attendance/BOCES</a:t>
            </a:r>
          </a:p>
          <a:p>
            <a:pPr marL="531019" lvl="1" indent="-257175">
              <a:buClr>
                <a:schemeClr val="accent1">
                  <a:lumMod val="75000"/>
                </a:schemeClr>
              </a:buClr>
              <a:defRPr/>
            </a:pPr>
            <a:r>
              <a:rPr lang="en-US" altLang="en-US" dirty="0">
                <a:latin typeface="Calibri" pitchFamily="34" charset="0"/>
              </a:rPr>
              <a:t>Homeless Students</a:t>
            </a:r>
          </a:p>
          <a:p>
            <a:pPr marL="531019" lvl="1" indent="-257175">
              <a:buClr>
                <a:schemeClr val="accent1">
                  <a:lumMod val="75000"/>
                </a:schemeClr>
              </a:buClr>
              <a:defRPr/>
            </a:pPr>
            <a:r>
              <a:rPr lang="en-US" altLang="en-US" dirty="0">
                <a:latin typeface="Calibri" pitchFamily="34" charset="0"/>
              </a:rPr>
              <a:t>Immigrant Update</a:t>
            </a:r>
          </a:p>
          <a:p>
            <a:pPr marL="531019" lvl="1" indent="-257175">
              <a:buClr>
                <a:schemeClr val="accent1">
                  <a:lumMod val="75000"/>
                </a:schemeClr>
              </a:buClr>
              <a:defRPr/>
            </a:pPr>
            <a:r>
              <a:rPr lang="en-US" altLang="en-US" dirty="0">
                <a:latin typeface="Calibri" pitchFamily="34" charset="0"/>
              </a:rPr>
              <a:t>Assessment Measure Codes Changes</a:t>
            </a:r>
          </a:p>
          <a:p>
            <a:pPr marL="531019" lvl="1" indent="-257175">
              <a:buClr>
                <a:schemeClr val="accent1">
                  <a:lumMod val="75000"/>
                </a:schemeClr>
              </a:buClr>
              <a:defRPr/>
            </a:pPr>
            <a:r>
              <a:rPr lang="en-US" altLang="en-US" dirty="0">
                <a:latin typeface="Calibri" pitchFamily="34" charset="0"/>
              </a:rPr>
              <a:t>Students in Foster Care and Students with a Parent in the Armed Forces Program Service Codes</a:t>
            </a:r>
          </a:p>
          <a:p>
            <a:pPr marL="531019" lvl="1" indent="-257175">
              <a:buClr>
                <a:schemeClr val="accent1">
                  <a:lumMod val="75000"/>
                </a:schemeClr>
              </a:buClr>
              <a:defRPr/>
            </a:pPr>
            <a:r>
              <a:rPr lang="en-US" altLang="en-US" dirty="0">
                <a:latin typeface="Calibri" pitchFamily="34" charset="0"/>
              </a:rPr>
              <a:t>LEP/ELL Update</a:t>
            </a:r>
          </a:p>
          <a:p>
            <a:pPr marL="531019" lvl="1" indent="-257175">
              <a:buClr>
                <a:schemeClr val="accent1">
                  <a:lumMod val="75000"/>
                </a:schemeClr>
              </a:buClr>
              <a:defRPr/>
            </a:pPr>
            <a:r>
              <a:rPr lang="en-US" altLang="en-US" dirty="0">
                <a:latin typeface="Calibri" pitchFamily="34" charset="0"/>
              </a:rPr>
              <a:t>Staff Student Course</a:t>
            </a:r>
          </a:p>
          <a:p>
            <a:pPr marL="531019" lvl="1" indent="-257175">
              <a:buClr>
                <a:schemeClr val="accent1">
                  <a:lumMod val="75000"/>
                </a:schemeClr>
              </a:buClr>
              <a:defRPr/>
            </a:pPr>
            <a:r>
              <a:rPr lang="en-US" altLang="en-US" dirty="0">
                <a:latin typeface="Calibri" pitchFamily="34" charset="0"/>
              </a:rPr>
              <a:t>Course Instructor Assignment</a:t>
            </a:r>
          </a:p>
          <a:p>
            <a:pPr marL="531019" lvl="1" indent="-257175">
              <a:buClr>
                <a:schemeClr val="accent1">
                  <a:lumMod val="75000"/>
                </a:schemeClr>
              </a:buClr>
              <a:defRPr/>
            </a:pPr>
            <a:r>
              <a:rPr lang="en-US" altLang="en-US" dirty="0">
                <a:latin typeface="Calibri" pitchFamily="34" charset="0"/>
              </a:rPr>
              <a:t>Student Class Entry Exit</a:t>
            </a:r>
          </a:p>
          <a:p>
            <a:pPr lvl="1"/>
            <a:endParaRPr lang="en-US" dirty="0"/>
          </a:p>
        </p:txBody>
      </p:sp>
      <p:sp>
        <p:nvSpPr>
          <p:cNvPr id="5" name="Content Placeholder 4"/>
          <p:cNvSpPr>
            <a:spLocks noGrp="1"/>
          </p:cNvSpPr>
          <p:nvPr>
            <p:ph sz="quarter" idx="2"/>
          </p:nvPr>
        </p:nvSpPr>
        <p:spPr>
          <a:xfrm>
            <a:off x="4843462" y="790575"/>
            <a:ext cx="3919538" cy="5534025"/>
          </a:xfrm>
        </p:spPr>
        <p:txBody>
          <a:bodyPr>
            <a:normAutofit fontScale="70000" lnSpcReduction="20000"/>
          </a:bodyPr>
          <a:lstStyle/>
          <a:p>
            <a:pPr marL="0" indent="0">
              <a:buNone/>
            </a:pPr>
            <a:r>
              <a:rPr lang="en-US" b="1" dirty="0">
                <a:latin typeface="Calibri" panose="020F0502020204030204" pitchFamily="34" charset="0"/>
              </a:rPr>
              <a:t>HR Financial/Staff Vendors</a:t>
            </a:r>
          </a:p>
          <a:p>
            <a:pPr marL="659606" lvl="1" indent="-385763">
              <a:buClr>
                <a:schemeClr val="accent1">
                  <a:lumMod val="75000"/>
                </a:schemeClr>
              </a:buClr>
              <a:defRPr/>
            </a:pPr>
            <a:r>
              <a:rPr lang="en-US" altLang="en-US" dirty="0">
                <a:latin typeface="Calibri" pitchFamily="34" charset="0"/>
              </a:rPr>
              <a:t>Staff Evaluation</a:t>
            </a:r>
          </a:p>
          <a:p>
            <a:pPr marL="659606" lvl="1" indent="-385763">
              <a:buClr>
                <a:schemeClr val="accent1">
                  <a:lumMod val="75000"/>
                </a:schemeClr>
              </a:buClr>
              <a:defRPr/>
            </a:pPr>
            <a:r>
              <a:rPr lang="en-US" altLang="en-US" dirty="0">
                <a:latin typeface="Calibri" pitchFamily="34" charset="0"/>
              </a:rPr>
              <a:t>Staff Attendance</a:t>
            </a:r>
          </a:p>
          <a:p>
            <a:pPr marL="659606" lvl="1" indent="-385763">
              <a:buClr>
                <a:schemeClr val="accent1">
                  <a:lumMod val="75000"/>
                </a:schemeClr>
              </a:buClr>
              <a:defRPr/>
            </a:pPr>
            <a:r>
              <a:rPr lang="en-US" altLang="en-US" dirty="0">
                <a:latin typeface="Calibri" pitchFamily="34" charset="0"/>
              </a:rPr>
              <a:t>2016-17 Staff Snapshot</a:t>
            </a:r>
          </a:p>
          <a:p>
            <a:pPr marL="659606" lvl="1" indent="-385763">
              <a:buClr>
                <a:schemeClr val="accent1">
                  <a:lumMod val="75000"/>
                </a:schemeClr>
              </a:buClr>
              <a:defRPr/>
            </a:pPr>
            <a:r>
              <a:rPr lang="en-US" altLang="en-US" dirty="0">
                <a:latin typeface="Calibri" pitchFamily="34" charset="0"/>
              </a:rPr>
              <a:t>Staff Tenure</a:t>
            </a:r>
          </a:p>
          <a:p>
            <a:pPr marL="659606" lvl="1" indent="-385763">
              <a:buClr>
                <a:schemeClr val="accent1">
                  <a:lumMod val="75000"/>
                </a:schemeClr>
              </a:buClr>
              <a:defRPr/>
            </a:pPr>
            <a:endParaRPr lang="en-US" altLang="en-US" b="1" dirty="0">
              <a:latin typeface="Calibri" pitchFamily="34" charset="0"/>
            </a:endParaRPr>
          </a:p>
          <a:p>
            <a:pPr marL="0" lvl="1" indent="0">
              <a:buClr>
                <a:schemeClr val="accent1">
                  <a:lumMod val="75000"/>
                </a:schemeClr>
              </a:buClr>
              <a:buNone/>
              <a:defRPr/>
            </a:pPr>
            <a:r>
              <a:rPr lang="en-US" altLang="en-US" sz="2600" b="1" dirty="0">
                <a:latin typeface="Calibri" pitchFamily="34" charset="0"/>
              </a:rPr>
              <a:t>Food Service</a:t>
            </a:r>
          </a:p>
          <a:p>
            <a:pPr marL="630238" indent="-346075"/>
            <a:r>
              <a:rPr lang="en-US" altLang="en-US" sz="2400" dirty="0">
                <a:latin typeface="Calibri" pitchFamily="34" charset="0"/>
              </a:rPr>
              <a:t>Free and Reduced Price Lunch eligibility Type in 2017-18</a:t>
            </a:r>
          </a:p>
          <a:p>
            <a:pPr marL="630238" indent="-346075"/>
            <a:endParaRPr lang="en-US" sz="2400" b="1" dirty="0">
              <a:latin typeface="Calibri" pitchFamily="34" charset="0"/>
            </a:endParaRPr>
          </a:p>
          <a:p>
            <a:pPr marL="284163" indent="-284163">
              <a:buNone/>
            </a:pPr>
            <a:r>
              <a:rPr lang="en-US" b="1" dirty="0">
                <a:latin typeface="Calibri" panose="020F0502020204030204" pitchFamily="34" charset="0"/>
              </a:rPr>
              <a:t>Additional Resources</a:t>
            </a:r>
          </a:p>
          <a:p>
            <a:pPr marL="0" indent="0">
              <a:buNone/>
            </a:pPr>
            <a:endParaRPr lang="en-US" b="1" dirty="0">
              <a:latin typeface="Calibri" panose="020F0502020204030204" pitchFamily="34" charset="0"/>
            </a:endParaRPr>
          </a:p>
          <a:p>
            <a:pPr marL="0" indent="0">
              <a:buNone/>
            </a:pPr>
            <a:r>
              <a:rPr lang="en-US" b="1" dirty="0">
                <a:latin typeface="Calibri" panose="020F0502020204030204" pitchFamily="34" charset="0"/>
              </a:rPr>
              <a:t>Questions</a:t>
            </a:r>
          </a:p>
        </p:txBody>
      </p:sp>
      <p:sp>
        <p:nvSpPr>
          <p:cNvPr id="3" name="Slide Number Placeholder 2"/>
          <p:cNvSpPr>
            <a:spLocks noGrp="1"/>
          </p:cNvSpPr>
          <p:nvPr>
            <p:ph type="sldNum" sz="quarter" idx="12"/>
          </p:nvPr>
        </p:nvSpPr>
        <p:spPr/>
        <p:txBody>
          <a:bodyPr/>
          <a:lstStyle/>
          <a:p>
            <a:fld id="{4D5DD034-8D96-4F80-89B5-502F4A5ABBA0}" type="slidenum">
              <a:rPr lang="en-US" smtClean="0"/>
              <a:t>2</a:t>
            </a:fld>
            <a:endParaRPr lang="en-US"/>
          </a:p>
        </p:txBody>
      </p:sp>
    </p:spTree>
    <p:extLst>
      <p:ext uri="{BB962C8B-B14F-4D97-AF65-F5344CB8AC3E}">
        <p14:creationId xmlns:p14="http://schemas.microsoft.com/office/powerpoint/2010/main" val="3106755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99" y="958057"/>
            <a:ext cx="8341681" cy="5063898"/>
          </a:xfrm>
        </p:spPr>
        <p:txBody>
          <a:bodyPr>
            <a:normAutofit fontScale="25000" lnSpcReduction="20000"/>
          </a:bodyPr>
          <a:lstStyle/>
          <a:p>
            <a:pPr lvl="0"/>
            <a:r>
              <a:rPr lang="en-US" sz="11200" b="1" dirty="0"/>
              <a:t>CDOS Stand Alone: </a:t>
            </a:r>
            <a:r>
              <a:rPr lang="en-US" sz="11200" dirty="0"/>
              <a:t>Beginning in 2015-16, general-education students may be reported with a Career Development and Occupational Studies (CDOS) commencement credential as a stand-alone credential. Previously, only students with disabilities were allowed to do so.</a:t>
            </a:r>
          </a:p>
          <a:p>
            <a:pPr marL="0" lvl="0" indent="0">
              <a:buNone/>
            </a:pPr>
            <a:endParaRPr lang="en-US" sz="11200" dirty="0"/>
          </a:p>
          <a:p>
            <a:r>
              <a:rPr lang="en-US" sz="11200" b="1" dirty="0"/>
              <a:t>CDOS 4+1: </a:t>
            </a:r>
            <a:r>
              <a:rPr lang="en-US" sz="11200" dirty="0"/>
              <a:t>Beginning in 2015-16, general-education students and students with disabilities may use CDOS as a Career Pathway. To do so, they must pass one Regents exam or an examination from the list of Department-approved alternatives in each of the following: English, Math, Science, and Social Studies AND meet the requirements of the CDOS commencement credential. </a:t>
            </a:r>
            <a:endParaRPr lang="en-US" sz="6400" dirty="0">
              <a:solidFill>
                <a:srgbClr val="00B050"/>
              </a:solidFill>
            </a:endParaRPr>
          </a:p>
          <a:p>
            <a:endParaRPr lang="en-US" dirty="0"/>
          </a:p>
        </p:txBody>
      </p:sp>
      <p:sp>
        <p:nvSpPr>
          <p:cNvPr id="3" name="Title 2"/>
          <p:cNvSpPr>
            <a:spLocks noGrp="1"/>
          </p:cNvSpPr>
          <p:nvPr>
            <p:ph type="title"/>
          </p:nvPr>
        </p:nvSpPr>
        <p:spPr>
          <a:xfrm>
            <a:off x="288524" y="0"/>
            <a:ext cx="8229600" cy="769712"/>
          </a:xfrm>
        </p:spPr>
        <p:txBody>
          <a:bodyPr/>
          <a:lstStyle/>
          <a:p>
            <a:r>
              <a:rPr lang="en-US" altLang="en-US" dirty="0">
                <a:solidFill>
                  <a:schemeClr val="tx1"/>
                </a:solidFill>
              </a:rPr>
              <a:t>SMS- CDOS 2016-17</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20</a:t>
            </a:fld>
            <a:endParaRPr lang="en-US"/>
          </a:p>
        </p:txBody>
      </p:sp>
    </p:spTree>
    <p:extLst>
      <p:ext uri="{BB962C8B-B14F-4D97-AF65-F5344CB8AC3E}">
        <p14:creationId xmlns:p14="http://schemas.microsoft.com/office/powerpoint/2010/main" val="161179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99" y="958056"/>
            <a:ext cx="8341681" cy="5899943"/>
          </a:xfrm>
        </p:spPr>
        <p:txBody>
          <a:bodyPr>
            <a:normAutofit fontScale="40000" lnSpcReduction="20000"/>
          </a:bodyPr>
          <a:lstStyle/>
          <a:p>
            <a:r>
              <a:rPr lang="en-US" sz="7000" b="1" dirty="0">
                <a:ea typeface="Calibri"/>
              </a:rPr>
              <a:t>CDOS Program Service Code: </a:t>
            </a:r>
            <a:r>
              <a:rPr lang="en-US" sz="7000" dirty="0">
                <a:ea typeface="Calibri"/>
              </a:rPr>
              <a:t>Beginning in 2016-17, a new Program Service Code, </a:t>
            </a:r>
            <a:r>
              <a:rPr lang="en-US" sz="7000" b="1" dirty="0">
                <a:solidFill>
                  <a:schemeClr val="accent1"/>
                </a:solidFill>
                <a:ea typeface="Calibri"/>
              </a:rPr>
              <a:t>8271 (Student Working Toward a CDOS Credential)</a:t>
            </a:r>
            <a:r>
              <a:rPr lang="en-US" sz="7000" dirty="0">
                <a:ea typeface="Calibri"/>
              </a:rPr>
              <a:t>,</a:t>
            </a:r>
            <a:r>
              <a:rPr lang="en-US" sz="7000" b="1" dirty="0">
                <a:solidFill>
                  <a:schemeClr val="accent1"/>
                </a:solidFill>
                <a:ea typeface="Calibri"/>
              </a:rPr>
              <a:t> </a:t>
            </a:r>
            <a:r>
              <a:rPr lang="en-US" sz="7000" dirty="0">
                <a:ea typeface="Calibri"/>
              </a:rPr>
              <a:t>was added to identify general-education students and students with disabilities who are working toward earning a CDOS. This code was introduced to track students who earn a CDOS credential and an additional diploma or credential (as they will be reporting the additional diploma or credential as their Credential Type). </a:t>
            </a:r>
          </a:p>
          <a:p>
            <a:r>
              <a:rPr lang="en-US" sz="7000" dirty="0">
                <a:ea typeface="Calibri"/>
              </a:rPr>
              <a:t>Students who receive a CDOS credential will end the 8271 program service with new ending Program Service Code </a:t>
            </a:r>
            <a:r>
              <a:rPr lang="en-US" sz="7000" b="1" dirty="0">
                <a:solidFill>
                  <a:schemeClr val="accent1"/>
                </a:solidFill>
                <a:ea typeface="Calibri"/>
              </a:rPr>
              <a:t>700 (Received a CDOS credential)</a:t>
            </a:r>
            <a:r>
              <a:rPr lang="en-US" sz="7000" dirty="0">
                <a:ea typeface="Calibri"/>
              </a:rPr>
              <a:t>; students who are no longer working toward a CDOS and have not received the credential will end the 8271 program service with new ending Program Service Code </a:t>
            </a:r>
            <a:r>
              <a:rPr lang="en-US" sz="7000" b="1" dirty="0">
                <a:solidFill>
                  <a:schemeClr val="accent1"/>
                </a:solidFill>
                <a:ea typeface="Calibri"/>
              </a:rPr>
              <a:t>701 (Left program without receiving CDOS)</a:t>
            </a:r>
            <a:r>
              <a:rPr lang="en-US" sz="7000" dirty="0">
                <a:ea typeface="Calibri"/>
              </a:rPr>
              <a:t>.</a:t>
            </a:r>
          </a:p>
          <a:p>
            <a:pPr lvl="0"/>
            <a:endParaRPr lang="en-US" sz="5400" dirty="0">
              <a:solidFill>
                <a:srgbClr val="00B050"/>
              </a:solidFill>
              <a:latin typeface="Calibri" panose="020F0502020204030204" pitchFamily="34" charset="0"/>
            </a:endParaRPr>
          </a:p>
          <a:p>
            <a:pPr marL="109728" indent="0">
              <a:buNone/>
            </a:pPr>
            <a:endParaRPr lang="en-US" dirty="0"/>
          </a:p>
        </p:txBody>
      </p:sp>
      <p:sp>
        <p:nvSpPr>
          <p:cNvPr id="3" name="Title 2"/>
          <p:cNvSpPr>
            <a:spLocks noGrp="1"/>
          </p:cNvSpPr>
          <p:nvPr>
            <p:ph type="title"/>
          </p:nvPr>
        </p:nvSpPr>
        <p:spPr>
          <a:xfrm>
            <a:off x="166502" y="538956"/>
            <a:ext cx="8229600" cy="838200"/>
          </a:xfrm>
        </p:spPr>
        <p:txBody>
          <a:bodyPr>
            <a:normAutofit fontScale="90000"/>
          </a:bodyPr>
          <a:lstStyle/>
          <a:p>
            <a:r>
              <a:rPr lang="en-US" altLang="en-US" sz="4400" dirty="0">
                <a:solidFill>
                  <a:schemeClr val="tx1"/>
                </a:solidFill>
              </a:rPr>
              <a:t>SMS- 2016-17 CDOS Update (cont.):</a:t>
            </a:r>
            <a:br>
              <a:rPr lang="en-US" altLang="en-US" sz="9600" b="1" dirty="0">
                <a:latin typeface="Calibri" panose="020F0502020204030204" pitchFamily="34" charset="0"/>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21</a:t>
            </a:fld>
            <a:endParaRPr lang="en-US"/>
          </a:p>
        </p:txBody>
      </p:sp>
    </p:spTree>
    <p:extLst>
      <p:ext uri="{BB962C8B-B14F-4D97-AF65-F5344CB8AC3E}">
        <p14:creationId xmlns:p14="http://schemas.microsoft.com/office/powerpoint/2010/main" val="23871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1195388"/>
            <a:ext cx="8229600" cy="4824412"/>
          </a:xfrm>
        </p:spPr>
        <p:txBody>
          <a:bodyPr>
            <a:noAutofit/>
          </a:bodyPr>
          <a:lstStyle/>
          <a:p>
            <a:r>
              <a:rPr lang="en-US" sz="2800" dirty="0"/>
              <a:t>New Program Service Code </a:t>
            </a:r>
            <a:r>
              <a:rPr lang="en-US" sz="2800" b="1" dirty="0">
                <a:solidFill>
                  <a:schemeClr val="accent1"/>
                </a:solidFill>
              </a:rPr>
              <a:t>8312 (Received Seal of Biliteracy) </a:t>
            </a:r>
            <a:r>
              <a:rPr lang="en-US" sz="2800" dirty="0"/>
              <a:t>is collected to identify students who have received a New York State Seal of Biliteracy (NYSSB), which is an award given by a school or district in recognition of students who have studied and attained proficiency in foreign language courses. </a:t>
            </a:r>
          </a:p>
          <a:p>
            <a:endParaRPr lang="en-US" sz="2800" dirty="0"/>
          </a:p>
          <a:p>
            <a:r>
              <a:rPr lang="en-US" sz="2800" dirty="0"/>
              <a:t>This code can only be reported once the student has completed all requirements for a Regents diploma, even if the criteria for receiving the NYSSB were met in a prior year.</a:t>
            </a:r>
          </a:p>
        </p:txBody>
      </p:sp>
      <p:sp>
        <p:nvSpPr>
          <p:cNvPr id="3" name="Title 2"/>
          <p:cNvSpPr>
            <a:spLocks noGrp="1"/>
          </p:cNvSpPr>
          <p:nvPr>
            <p:ph type="title"/>
          </p:nvPr>
        </p:nvSpPr>
        <p:spPr>
          <a:xfrm>
            <a:off x="457200" y="183198"/>
            <a:ext cx="8229600" cy="731202"/>
          </a:xfrm>
        </p:spPr>
        <p:txBody>
          <a:bodyPr>
            <a:noAutofit/>
          </a:bodyPr>
          <a:lstStyle/>
          <a:p>
            <a:r>
              <a:rPr lang="en-US" altLang="en-US" dirty="0">
                <a:solidFill>
                  <a:schemeClr val="tx1"/>
                </a:solidFill>
              </a:rPr>
              <a:t>SMS - Seal of Biliteracy</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22</a:t>
            </a:fld>
            <a:endParaRPr lang="en-US"/>
          </a:p>
        </p:txBody>
      </p:sp>
    </p:spTree>
    <p:extLst>
      <p:ext uri="{BB962C8B-B14F-4D97-AF65-F5344CB8AC3E}">
        <p14:creationId xmlns:p14="http://schemas.microsoft.com/office/powerpoint/2010/main" val="3577045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20767"/>
            <a:ext cx="7772400" cy="792162"/>
          </a:xfrm>
        </p:spPr>
        <p:txBody>
          <a:bodyPr>
            <a:normAutofit/>
          </a:bodyPr>
          <a:lstStyle/>
          <a:p>
            <a:pPr algn="ctr"/>
            <a:r>
              <a:rPr lang="en-US" sz="3600" dirty="0">
                <a:solidFill>
                  <a:schemeClr val="tx1"/>
                </a:solidFill>
              </a:rPr>
              <a:t>SMS- Student Attendance/BOCES </a:t>
            </a:r>
          </a:p>
        </p:txBody>
      </p:sp>
      <p:sp>
        <p:nvSpPr>
          <p:cNvPr id="4" name="Slide Number Placeholder 3"/>
          <p:cNvSpPr>
            <a:spLocks noGrp="1"/>
          </p:cNvSpPr>
          <p:nvPr>
            <p:ph type="sldNum" sz="quarter" idx="12"/>
          </p:nvPr>
        </p:nvSpPr>
        <p:spPr/>
        <p:txBody>
          <a:bodyPr/>
          <a:lstStyle/>
          <a:p>
            <a:fld id="{4D5DD034-8D96-4F80-89B5-502F4A5ABBA0}" type="slidenum">
              <a:rPr lang="en-US" smtClean="0"/>
              <a:t>23</a:t>
            </a:fld>
            <a:endParaRPr lang="en-US"/>
          </a:p>
        </p:txBody>
      </p:sp>
      <p:sp>
        <p:nvSpPr>
          <p:cNvPr id="5" name="Subtitle 2"/>
          <p:cNvSpPr txBox="1">
            <a:spLocks/>
          </p:cNvSpPr>
          <p:nvPr/>
        </p:nvSpPr>
        <p:spPr>
          <a:xfrm>
            <a:off x="457200" y="1143000"/>
            <a:ext cx="7620000" cy="52578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endParaRPr lang="en-US" sz="2800" dirty="0"/>
          </a:p>
        </p:txBody>
      </p:sp>
      <p:sp>
        <p:nvSpPr>
          <p:cNvPr id="6" name="Subtitle 2"/>
          <p:cNvSpPr txBox="1">
            <a:spLocks/>
          </p:cNvSpPr>
          <p:nvPr/>
        </p:nvSpPr>
        <p:spPr>
          <a:xfrm>
            <a:off x="457200" y="914400"/>
            <a:ext cx="8382000" cy="5486400"/>
          </a:xfrm>
          <a:prstGeom prst="rect">
            <a:avLst/>
          </a:prstGeom>
        </p:spPr>
        <p:txBody>
          <a:bodyPr vert="horz">
            <a:normAutofit fontScale="9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457200" indent="-457200">
              <a:buFont typeface="Arial" panose="020B0604020202020204" pitchFamily="34" charset="0"/>
              <a:buChar char="•"/>
            </a:pPr>
            <a:r>
              <a:rPr lang="en-US" dirty="0"/>
              <a:t>Report Student Attendance by BOCES program-</a:t>
            </a:r>
          </a:p>
          <a:p>
            <a:pPr marL="914400" lvl="1" indent="-457200">
              <a:buFont typeface="Arial" panose="020B0604020202020204" pitchFamily="34" charset="0"/>
              <a:buChar char="•"/>
            </a:pPr>
            <a:r>
              <a:rPr lang="en-US" dirty="0"/>
              <a:t>CTE</a:t>
            </a:r>
          </a:p>
          <a:p>
            <a:pPr marL="914400" lvl="1" indent="-457200">
              <a:buFont typeface="Arial" panose="020B0604020202020204" pitchFamily="34" charset="0"/>
              <a:buChar char="•"/>
            </a:pPr>
            <a:r>
              <a:rPr lang="en-US" dirty="0"/>
              <a:t>Alternative Education</a:t>
            </a:r>
          </a:p>
          <a:p>
            <a:pPr marL="914400" lvl="1" indent="-457200">
              <a:buFont typeface="Arial" panose="020B0604020202020204" pitchFamily="34" charset="0"/>
              <a:buChar char="•"/>
            </a:pPr>
            <a:r>
              <a:rPr lang="en-US" dirty="0"/>
              <a:t>Special Education</a:t>
            </a:r>
          </a:p>
          <a:p>
            <a:pPr marL="457200" indent="-457200">
              <a:buFont typeface="Arial" panose="020B0604020202020204" pitchFamily="34" charset="0"/>
              <a:buChar char="•"/>
            </a:pPr>
            <a:r>
              <a:rPr lang="en-US" dirty="0"/>
              <a:t>Report each program type as a unique BOCES program location (BOVL). </a:t>
            </a:r>
          </a:p>
          <a:p>
            <a:pPr marL="457200" indent="-457200">
              <a:buFont typeface="Arial" panose="020B0604020202020204" pitchFamily="34" charset="0"/>
              <a:buChar char="•"/>
            </a:pPr>
            <a:r>
              <a:rPr lang="en-US" dirty="0"/>
              <a:t>In order to report student attendance records, BOCES must report instructional enrollment records (0055) for students for each BOCES program type/location (BOVL) where attendance is taken.  If students are enrolled in multiple programs, BOCES must report multiple enrollment records.</a:t>
            </a:r>
          </a:p>
          <a:p>
            <a:pPr marL="457200" indent="-457200">
              <a:buFont typeface="Arial" panose="020B0604020202020204" pitchFamily="34" charset="0"/>
              <a:buChar char="•"/>
            </a:pPr>
            <a:r>
              <a:rPr lang="en-US" dirty="0"/>
              <a:t>Submit day calendar for each BOCES program type/location (BOVL) where attendance is being reported.</a:t>
            </a:r>
          </a:p>
          <a:p>
            <a:pPr marL="457200" indent="-457200">
              <a:buFont typeface="Arial" panose="020B0604020202020204" pitchFamily="34" charset="0"/>
              <a:buChar char="•"/>
            </a:pPr>
            <a:endParaRPr lang="en-US" dirty="0"/>
          </a:p>
          <a:p>
            <a:pPr marL="0" indent="0">
              <a:buNone/>
            </a:pPr>
            <a:r>
              <a:rPr lang="en-US" sz="1900" dirty="0"/>
              <a:t>The expectation is for BOCES to begin reporting data this school year. It will be required for 2017-18.</a:t>
            </a:r>
          </a:p>
        </p:txBody>
      </p:sp>
    </p:spTree>
    <p:extLst>
      <p:ext uri="{BB962C8B-B14F-4D97-AF65-F5344CB8AC3E}">
        <p14:creationId xmlns:p14="http://schemas.microsoft.com/office/powerpoint/2010/main" val="324205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716"/>
            <a:ext cx="7772400" cy="792162"/>
          </a:xfrm>
        </p:spPr>
        <p:txBody>
          <a:bodyPr/>
          <a:lstStyle/>
          <a:p>
            <a:r>
              <a:rPr lang="en-US" dirty="0">
                <a:solidFill>
                  <a:schemeClr val="tx1"/>
                </a:solidFill>
              </a:rPr>
              <a:t>SMS- Homeless Students</a:t>
            </a:r>
          </a:p>
        </p:txBody>
      </p:sp>
      <p:sp>
        <p:nvSpPr>
          <p:cNvPr id="3" name="Slide Number Placeholder 2"/>
          <p:cNvSpPr>
            <a:spLocks noGrp="1"/>
          </p:cNvSpPr>
          <p:nvPr>
            <p:ph type="sldNum" sz="quarter" idx="12"/>
          </p:nvPr>
        </p:nvSpPr>
        <p:spPr/>
        <p:txBody>
          <a:bodyPr/>
          <a:lstStyle/>
          <a:p>
            <a:fld id="{4D5DD034-8D96-4F80-89B5-502F4A5ABBA0}" type="slidenum">
              <a:rPr lang="en-US" smtClean="0"/>
              <a:t>24</a:t>
            </a:fld>
            <a:endParaRPr lang="en-US"/>
          </a:p>
        </p:txBody>
      </p:sp>
      <p:sp>
        <p:nvSpPr>
          <p:cNvPr id="4" name="Content Placeholder 3"/>
          <p:cNvSpPr>
            <a:spLocks noGrp="1"/>
          </p:cNvSpPr>
          <p:nvPr>
            <p:ph sz="quarter" idx="1"/>
          </p:nvPr>
        </p:nvSpPr>
        <p:spPr>
          <a:xfrm>
            <a:off x="603504" y="1143000"/>
            <a:ext cx="8083296" cy="4876800"/>
          </a:xfrm>
        </p:spPr>
        <p:txBody>
          <a:bodyPr>
            <a:normAutofit/>
          </a:bodyPr>
          <a:lstStyle/>
          <a:p>
            <a:r>
              <a:rPr lang="en-US" sz="2800" dirty="0"/>
              <a:t>Effective December 10, 2016, under the Every Student Succeeds Act (ESSA), students awaiting foster care placement are no longer considered homeless. Students awaiting foster care placement prior to December 10, 2016 should be considered homeless. </a:t>
            </a:r>
          </a:p>
          <a:p>
            <a:endParaRPr lang="en-US" sz="2800" dirty="0"/>
          </a:p>
          <a:p>
            <a:r>
              <a:rPr lang="en-US" sz="2800" dirty="0"/>
              <a:t>SIRS guidance issued on or after December 10, 2016 will exclude the reference to awaiting foster care placement for homeless students.</a:t>
            </a:r>
          </a:p>
        </p:txBody>
      </p:sp>
    </p:spTree>
    <p:extLst>
      <p:ext uri="{BB962C8B-B14F-4D97-AF65-F5344CB8AC3E}">
        <p14:creationId xmlns:p14="http://schemas.microsoft.com/office/powerpoint/2010/main" val="3968034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883602"/>
            <a:ext cx="8229600" cy="5669598"/>
          </a:xfrm>
        </p:spPr>
        <p:txBody>
          <a:bodyPr>
            <a:normAutofit fontScale="92500"/>
          </a:bodyPr>
          <a:lstStyle/>
          <a:p>
            <a:pPr marL="109537" indent="0">
              <a:buNone/>
            </a:pPr>
            <a:r>
              <a:rPr lang="en-US" sz="2800" b="1" dirty="0"/>
              <a:t>The immigrant definition was revised to align with that of the federal government:</a:t>
            </a:r>
          </a:p>
          <a:p>
            <a:pPr lvl="0"/>
            <a:r>
              <a:rPr lang="en-US" sz="2800" dirty="0"/>
              <a:t>Immigrant children and youth are defined as individuals who:</a:t>
            </a:r>
          </a:p>
          <a:p>
            <a:pPr lvl="1"/>
            <a:r>
              <a:rPr lang="en-US" sz="2800" dirty="0"/>
              <a:t>are aged 3 through 21; </a:t>
            </a:r>
          </a:p>
          <a:p>
            <a:pPr lvl="1"/>
            <a:r>
              <a:rPr lang="en-US" sz="2800" dirty="0"/>
              <a:t>were not born in any State; and </a:t>
            </a:r>
          </a:p>
          <a:p>
            <a:pPr lvl="1"/>
            <a:r>
              <a:rPr lang="en-US" sz="2800" dirty="0"/>
              <a:t>have not been attending one or more schools in any one or more States for more than 3 full academic years. The months need not be consecutive.</a:t>
            </a:r>
          </a:p>
          <a:p>
            <a:r>
              <a:rPr lang="en-US" sz="2800" dirty="0"/>
              <a:t>"State" means the 50 states, the District of Columbia, and the Commonwealth of Puerto Rico. Children born to U.S. citizens abroad (including those born on military bases), the U.S. Virgin Islands, Guam, or any other U.S. territory that is not D.C. or Puerto Rico are considered immigrants.</a:t>
            </a:r>
          </a:p>
          <a:p>
            <a:endParaRPr lang="en-US" sz="2800" dirty="0">
              <a:latin typeface="Calibri" panose="020F0502020204030204" pitchFamily="34" charset="0"/>
            </a:endParaRPr>
          </a:p>
          <a:p>
            <a:pPr>
              <a:buFont typeface="Wingdings" panose="05000000000000000000" pitchFamily="2" charset="2"/>
              <a:buChar char="Ø"/>
            </a:pPr>
            <a:endParaRPr lang="en-US" sz="5400" dirty="0">
              <a:solidFill>
                <a:srgbClr val="00B050"/>
              </a:solidFill>
              <a:latin typeface="Calibri" panose="020F0502020204030204" pitchFamily="34" charset="0"/>
            </a:endParaRPr>
          </a:p>
          <a:p>
            <a:endParaRPr lang="en-US" dirty="0"/>
          </a:p>
        </p:txBody>
      </p:sp>
      <p:sp>
        <p:nvSpPr>
          <p:cNvPr id="3" name="Title 2"/>
          <p:cNvSpPr>
            <a:spLocks noGrp="1"/>
          </p:cNvSpPr>
          <p:nvPr>
            <p:ph type="title"/>
          </p:nvPr>
        </p:nvSpPr>
        <p:spPr>
          <a:xfrm>
            <a:off x="457200" y="0"/>
            <a:ext cx="8229600" cy="883602"/>
          </a:xfrm>
        </p:spPr>
        <p:txBody>
          <a:bodyPr/>
          <a:lstStyle/>
          <a:p>
            <a:r>
              <a:rPr lang="en-US" altLang="en-US" dirty="0">
                <a:solidFill>
                  <a:schemeClr val="tx1"/>
                </a:solidFill>
              </a:rPr>
              <a:t>SMS- 2016-17 Immigrant Reminder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25</a:t>
            </a:fld>
            <a:endParaRPr lang="en-US"/>
          </a:p>
        </p:txBody>
      </p:sp>
    </p:spTree>
    <p:extLst>
      <p:ext uri="{BB962C8B-B14F-4D97-AF65-F5344CB8AC3E}">
        <p14:creationId xmlns:p14="http://schemas.microsoft.com/office/powerpoint/2010/main" val="4150469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7037" y="990600"/>
            <a:ext cx="8394063" cy="5486400"/>
          </a:xfrm>
        </p:spPr>
        <p:txBody>
          <a:bodyPr>
            <a:normAutofit fontScale="92500" lnSpcReduction="20000"/>
          </a:bodyPr>
          <a:lstStyle/>
          <a:p>
            <a:pPr lvl="0"/>
            <a:r>
              <a:rPr lang="en-US" sz="3000" dirty="0"/>
              <a:t>IMMIGRANT INDICATOR (Field 49) and YEARS IN UNITED STATES SCHOOLS (Field 39) in the Student Lite template are </a:t>
            </a:r>
            <a:r>
              <a:rPr lang="en-US" sz="3000" i="1" dirty="0"/>
              <a:t>for local use only </a:t>
            </a:r>
            <a:r>
              <a:rPr lang="en-US" sz="3000" dirty="0"/>
              <a:t>in 2016-17.</a:t>
            </a:r>
          </a:p>
          <a:p>
            <a:pPr lvl="0"/>
            <a:r>
              <a:rPr lang="en-US" sz="3000" dirty="0"/>
              <a:t>A new Program Service Code, </a:t>
            </a:r>
            <a:r>
              <a:rPr lang="en-US" sz="3000" b="1" dirty="0">
                <a:solidFill>
                  <a:schemeClr val="accent1"/>
                </a:solidFill>
              </a:rPr>
              <a:t>8282 (Immigrant Children and Youth Status)</a:t>
            </a:r>
            <a:r>
              <a:rPr lang="en-US" sz="3000" dirty="0"/>
              <a:t>, are used to identify children and youth who fit the federal definition of immigrant on the previous slide. </a:t>
            </a:r>
          </a:p>
          <a:p>
            <a:pPr lvl="0"/>
            <a:r>
              <a:rPr lang="en-US" sz="3000" dirty="0"/>
              <a:t>Students reported with Program Service Code 8282 must also be reported with Country of Origin, Date of Entry into United States, and Program Service Code 5731 (Title III: Language Instruction Immigrant LEP Students) and/or 5742 (Title III – Part B, subpart 4: Emergency Immigration Education Program), if applicable (that is, receiving those services).</a:t>
            </a:r>
          </a:p>
          <a:p>
            <a:pPr marL="109728" indent="0">
              <a:buNone/>
            </a:pPr>
            <a:endParaRPr lang="en-US" dirty="0"/>
          </a:p>
        </p:txBody>
      </p:sp>
      <p:sp>
        <p:nvSpPr>
          <p:cNvPr id="3" name="Title 2"/>
          <p:cNvSpPr>
            <a:spLocks noGrp="1"/>
          </p:cNvSpPr>
          <p:nvPr>
            <p:ph type="title"/>
          </p:nvPr>
        </p:nvSpPr>
        <p:spPr>
          <a:xfrm>
            <a:off x="407037" y="342900"/>
            <a:ext cx="8229600" cy="533400"/>
          </a:xfrm>
        </p:spPr>
        <p:txBody>
          <a:bodyPr>
            <a:normAutofit fontScale="90000"/>
          </a:bodyPr>
          <a:lstStyle/>
          <a:p>
            <a:br>
              <a:rPr lang="en-US" altLang="en-US" b="1" dirty="0">
                <a:latin typeface="Calibri" panose="020F0502020204030204" pitchFamily="34" charset="0"/>
              </a:rPr>
            </a:br>
            <a:r>
              <a:rPr lang="en-US" altLang="en-US" sz="4400" dirty="0">
                <a:solidFill>
                  <a:schemeClr val="tx1"/>
                </a:solidFill>
              </a:rPr>
              <a:t>SMS- 2016-17 Immigrant Update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26</a:t>
            </a:fld>
            <a:endParaRPr lang="en-US"/>
          </a:p>
        </p:txBody>
      </p:sp>
    </p:spTree>
    <p:extLst>
      <p:ext uri="{BB962C8B-B14F-4D97-AF65-F5344CB8AC3E}">
        <p14:creationId xmlns:p14="http://schemas.microsoft.com/office/powerpoint/2010/main" val="527363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1097598"/>
            <a:ext cx="8229600" cy="5310346"/>
          </a:xfrm>
        </p:spPr>
        <p:txBody>
          <a:bodyPr>
            <a:normAutofit fontScale="85000" lnSpcReduction="20000"/>
          </a:bodyPr>
          <a:lstStyle/>
          <a:p>
            <a:pPr marL="109537" indent="0">
              <a:buNone/>
            </a:pPr>
            <a:r>
              <a:rPr lang="en-US" altLang="en-US" sz="3300" b="1" dirty="0"/>
              <a:t>2016-17 Discontinued Codes</a:t>
            </a:r>
          </a:p>
          <a:p>
            <a:pPr lvl="0"/>
            <a:r>
              <a:rPr lang="en-US" sz="2800" dirty="0"/>
              <a:t>The following Assessment Measure Codes are not be used in 2016-17: 01040, 06040, and 08040 – Regents Comprehensive Exams in English for January, June, and August; 01204 and 06204 Regents Exams in Integrated Algebra for January and June; 01205, 06205, and 08205 – Regents Exams in Geometry  for January, June, and August; and 06206 – Regents Algebra 2/Trigonometry for June.</a:t>
            </a:r>
          </a:p>
          <a:p>
            <a:pPr lvl="0"/>
            <a:endParaRPr lang="en-US" sz="2800" dirty="0"/>
          </a:p>
          <a:p>
            <a:pPr lvl="0"/>
            <a:r>
              <a:rPr lang="en-US" sz="2800" dirty="0"/>
              <a:t>The following Assessment Measure Codes are new in 2016-17: 01306 and 08306 – Regents Common Core Examination in Algebra II for January and August, respectively. </a:t>
            </a:r>
          </a:p>
          <a:p>
            <a:pPr marL="109728" indent="0">
              <a:buNone/>
            </a:pPr>
            <a:endParaRPr lang="en-US" sz="2800" dirty="0"/>
          </a:p>
          <a:p>
            <a:pPr marL="566928" indent="-457200"/>
            <a:r>
              <a:rPr lang="en-US" sz="2800" dirty="0"/>
              <a:t>A complete list of changes is available in the “Code Changes for 2016-17” document at: </a:t>
            </a:r>
            <a:r>
              <a:rPr lang="en-US" sz="2800" dirty="0">
                <a:hlinkClick r:id="rId2"/>
              </a:rPr>
              <a:t>http://www.p12.nysed.gov/irs/vendors/home.html</a:t>
            </a:r>
            <a:r>
              <a:rPr lang="en-US" sz="2800" dirty="0"/>
              <a:t> and the </a:t>
            </a:r>
            <a:r>
              <a:rPr lang="en-US" sz="2800" i="1" dirty="0"/>
              <a:t>SIRS Manual </a:t>
            </a:r>
            <a:r>
              <a:rPr lang="en-US" sz="2800" dirty="0"/>
              <a:t>at: </a:t>
            </a:r>
            <a:r>
              <a:rPr lang="en-US" sz="2800" dirty="0">
                <a:hlinkClick r:id="rId3"/>
              </a:rPr>
              <a:t>http://www.p12.nysed.gov/irs/sirs/home.html</a:t>
            </a:r>
            <a:r>
              <a:rPr lang="en-US" sz="2800" dirty="0"/>
              <a:t>. </a:t>
            </a:r>
          </a:p>
          <a:p>
            <a:pPr marL="109728" indent="0">
              <a:buNone/>
            </a:pPr>
            <a:endParaRPr lang="en-US" altLang="en-US" sz="2400" b="1" dirty="0">
              <a:latin typeface="Calibri" panose="020F0502020204030204" pitchFamily="34" charset="0"/>
            </a:endParaRPr>
          </a:p>
          <a:p>
            <a:pPr marL="109728" lvl="0" indent="0">
              <a:buNone/>
            </a:pPr>
            <a:endParaRPr lang="en-US" sz="2400" dirty="0">
              <a:latin typeface="Calibri" panose="020F0502020204030204" pitchFamily="34" charset="0"/>
              <a:ea typeface="Calibri"/>
            </a:endParaRPr>
          </a:p>
          <a:p>
            <a:pPr marL="109728" indent="0">
              <a:buNone/>
            </a:pPr>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altLang="en-US" dirty="0">
                <a:solidFill>
                  <a:schemeClr val="tx1"/>
                </a:solidFill>
              </a:rPr>
              <a:t>SMS - Assessment Measure Codes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27</a:t>
            </a:fld>
            <a:endParaRPr lang="en-US"/>
          </a:p>
        </p:txBody>
      </p:sp>
    </p:spTree>
    <p:extLst>
      <p:ext uri="{BB962C8B-B14F-4D97-AF65-F5344CB8AC3E}">
        <p14:creationId xmlns:p14="http://schemas.microsoft.com/office/powerpoint/2010/main" val="4175062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219200"/>
            <a:ext cx="8610600" cy="5334000"/>
          </a:xfrm>
        </p:spPr>
        <p:txBody>
          <a:bodyPr>
            <a:normAutofit fontScale="92500" lnSpcReduction="10000"/>
          </a:bodyPr>
          <a:lstStyle/>
          <a:p>
            <a:pPr lvl="0"/>
            <a:r>
              <a:rPr lang="en-US" dirty="0"/>
              <a:t>In accordance with the proposed Every Student Succeeds Act (ESSA), data on students in foster care and students with a parent on active duty in the Armed Forces must be identified. ESSA was amended to include students with a parent serving full time in the National Guard.</a:t>
            </a:r>
          </a:p>
          <a:p>
            <a:pPr lvl="0"/>
            <a:r>
              <a:rPr lang="en-US" dirty="0"/>
              <a:t>New Program Service Code </a:t>
            </a:r>
            <a:r>
              <a:rPr lang="en-US" b="1" dirty="0">
                <a:solidFill>
                  <a:schemeClr val="accent1"/>
                </a:solidFill>
              </a:rPr>
              <a:t>8292 (Student with a Parent on Active Duty in the Armed Forces) </a:t>
            </a:r>
            <a:r>
              <a:rPr lang="en-US" dirty="0"/>
              <a:t>was introduced to identify students with a parent on active duty in the Armed Forces.</a:t>
            </a:r>
          </a:p>
          <a:p>
            <a:pPr lvl="0"/>
            <a:r>
              <a:rPr lang="en-US" dirty="0"/>
              <a:t>The Department is currently determining the best method for identifying students in foster care. </a:t>
            </a:r>
          </a:p>
          <a:p>
            <a:r>
              <a:rPr lang="en-US" dirty="0"/>
              <a:t>Beginning in 2016-17, children in foster care must be reported with Program Service Code 8300 –Child in Foster Care for federal reporting purposes. Students reported with an 8300 must be reported with the date the child was placed in foster care (entry date) and date the child is no longer in foster care (exit date), if applicable. Definition of foster care is in the SIRS Manual.</a:t>
            </a:r>
          </a:p>
          <a:p>
            <a:pPr lvl="0"/>
            <a:endParaRPr lang="en-US" sz="2400" dirty="0">
              <a:solidFill>
                <a:srgbClr val="00B050"/>
              </a:solidFill>
              <a:latin typeface="Calibri" panose="020F0502020204030204" pitchFamily="34" charset="0"/>
            </a:endParaRPr>
          </a:p>
          <a:p>
            <a:pPr marL="109728" lvl="0" indent="0">
              <a:buNone/>
            </a:pPr>
            <a:endParaRPr lang="en-US" sz="2400" dirty="0">
              <a:solidFill>
                <a:srgbClr val="00B050"/>
              </a:solidFill>
              <a:latin typeface="Calibri" panose="020F0502020204030204" pitchFamily="34" charset="0"/>
            </a:endParaRPr>
          </a:p>
          <a:p>
            <a:endParaRPr lang="en-US" dirty="0"/>
          </a:p>
        </p:txBody>
      </p:sp>
      <p:sp>
        <p:nvSpPr>
          <p:cNvPr id="3" name="Title 2"/>
          <p:cNvSpPr>
            <a:spLocks noGrp="1"/>
          </p:cNvSpPr>
          <p:nvPr>
            <p:ph type="title"/>
          </p:nvPr>
        </p:nvSpPr>
        <p:spPr>
          <a:xfrm>
            <a:off x="285750" y="740568"/>
            <a:ext cx="8610600" cy="478632"/>
          </a:xfrm>
        </p:spPr>
        <p:txBody>
          <a:bodyPr>
            <a:normAutofit fontScale="90000"/>
          </a:bodyPr>
          <a:lstStyle/>
          <a:p>
            <a:r>
              <a:rPr lang="en-US" altLang="en-US" dirty="0">
                <a:solidFill>
                  <a:schemeClr val="tx1"/>
                </a:solidFill>
              </a:rPr>
              <a:t>SMS- 2016-17 Students in Foster Care &amp; Students with a Parent in the Armed Forces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28</a:t>
            </a:fld>
            <a:endParaRPr lang="en-US"/>
          </a:p>
        </p:txBody>
      </p:sp>
    </p:spTree>
    <p:extLst>
      <p:ext uri="{BB962C8B-B14F-4D97-AF65-F5344CB8AC3E}">
        <p14:creationId xmlns:p14="http://schemas.microsoft.com/office/powerpoint/2010/main" val="601500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4581" cy="5257800"/>
          </a:xfrm>
        </p:spPr>
        <p:txBody>
          <a:bodyPr>
            <a:normAutofit/>
          </a:bodyPr>
          <a:lstStyle/>
          <a:p>
            <a:pPr lvl="0"/>
            <a:r>
              <a:rPr lang="en-US" sz="3300" dirty="0"/>
              <a:t>Code descriptions that included the term “Limited English Proficient” or acronym “LEP” were revised to use the term “English Language Learner” and the acronym “ELL.”  These codes include Program Service Code 0231 – LEP Eligible, which were changed to 0231 – ELL Eligible. </a:t>
            </a:r>
            <a:endParaRPr lang="en-US" sz="3300" dirty="0">
              <a:solidFill>
                <a:srgbClr val="00B050"/>
              </a:solidFill>
            </a:endParaRPr>
          </a:p>
          <a:p>
            <a:pPr marL="109728" indent="0">
              <a:buNone/>
            </a:pPr>
            <a:endParaRPr lang="en-US" sz="3300" dirty="0"/>
          </a:p>
          <a:p>
            <a:pPr marL="109728" indent="0">
              <a:buNone/>
            </a:pPr>
            <a:r>
              <a:rPr lang="en-US" sz="2200" dirty="0"/>
              <a:t>A complete list of changes is available in the “Code Changes for 2016-17” document at: </a:t>
            </a:r>
            <a:r>
              <a:rPr lang="en-US" sz="2200" dirty="0">
                <a:hlinkClick r:id="rId2"/>
              </a:rPr>
              <a:t>http://www.p12.nysed.gov/irs/vendors/home.html</a:t>
            </a:r>
            <a:r>
              <a:rPr lang="en-US" sz="2200" dirty="0"/>
              <a:t> and the </a:t>
            </a:r>
            <a:r>
              <a:rPr lang="en-US" sz="2200" i="1" dirty="0"/>
              <a:t>SIRS Manual </a:t>
            </a:r>
            <a:r>
              <a:rPr lang="en-US" sz="2200" dirty="0"/>
              <a:t>at: </a:t>
            </a:r>
            <a:r>
              <a:rPr lang="en-US" sz="2200" dirty="0">
                <a:hlinkClick r:id="rId3"/>
              </a:rPr>
              <a:t>http://www.p12.nysed.gov/irs/sirs/home.html</a:t>
            </a:r>
            <a:r>
              <a:rPr lang="en-US" sz="2200" dirty="0"/>
              <a:t>. </a:t>
            </a:r>
          </a:p>
          <a:p>
            <a:pPr marL="109728" indent="0">
              <a:buNone/>
            </a:pPr>
            <a:endParaRPr lang="en-US" sz="5400" dirty="0">
              <a:latin typeface="Calibri" panose="020F0502020204030204" pitchFamily="34" charset="0"/>
              <a:ea typeface="Calibri"/>
            </a:endParaRPr>
          </a:p>
          <a:p>
            <a:pPr lvl="0"/>
            <a:endParaRPr lang="en-US" sz="5400" dirty="0">
              <a:solidFill>
                <a:srgbClr val="00B050"/>
              </a:solidFill>
              <a:latin typeface="Calibri" panose="020F0502020204030204" pitchFamily="34" charset="0"/>
            </a:endParaRPr>
          </a:p>
          <a:p>
            <a:endParaRPr lang="en-US" dirty="0"/>
          </a:p>
        </p:txBody>
      </p:sp>
      <p:sp>
        <p:nvSpPr>
          <p:cNvPr id="3" name="Title 2"/>
          <p:cNvSpPr>
            <a:spLocks noGrp="1"/>
          </p:cNvSpPr>
          <p:nvPr>
            <p:ph type="title"/>
          </p:nvPr>
        </p:nvSpPr>
        <p:spPr>
          <a:xfrm>
            <a:off x="228600" y="181197"/>
            <a:ext cx="8229600" cy="685800"/>
          </a:xfrm>
        </p:spPr>
        <p:txBody>
          <a:bodyPr>
            <a:noAutofit/>
          </a:bodyPr>
          <a:lstStyle/>
          <a:p>
            <a:r>
              <a:rPr lang="en-US" altLang="en-US" dirty="0">
                <a:solidFill>
                  <a:schemeClr val="tx1"/>
                </a:solidFill>
              </a:rPr>
              <a:t>SMS- 2016-17 LEP/ELL</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29</a:t>
            </a:fld>
            <a:endParaRPr lang="en-US"/>
          </a:p>
        </p:txBody>
      </p:sp>
    </p:spTree>
    <p:extLst>
      <p:ext uri="{BB962C8B-B14F-4D97-AF65-F5344CB8AC3E}">
        <p14:creationId xmlns:p14="http://schemas.microsoft.com/office/powerpoint/2010/main" val="266437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a:solidFill>
                  <a:schemeClr val="tx1"/>
                </a:solidFill>
                <a:cs typeface="Arial" panose="020B0604020202020204" pitchFamily="34" charset="0"/>
              </a:rPr>
              <a:t>New York State Education Department </a:t>
            </a:r>
          </a:p>
          <a:p>
            <a:r>
              <a:rPr lang="en-US" sz="3200" dirty="0">
                <a:solidFill>
                  <a:schemeClr val="tx1"/>
                </a:solidFill>
                <a:cs typeface="Arial" panose="020B0604020202020204" pitchFamily="34" charset="0"/>
              </a:rPr>
              <a:t>Information and Reporting Services</a:t>
            </a:r>
          </a:p>
          <a:p>
            <a:endParaRPr lang="en-US" dirty="0"/>
          </a:p>
        </p:txBody>
      </p:sp>
      <p:sp>
        <p:nvSpPr>
          <p:cNvPr id="2" name="Title 1"/>
          <p:cNvSpPr>
            <a:spLocks noGrp="1"/>
          </p:cNvSpPr>
          <p:nvPr>
            <p:ph type="ctrTitle"/>
          </p:nvPr>
        </p:nvSpPr>
        <p:spPr/>
        <p:txBody>
          <a:bodyPr/>
          <a:lstStyle/>
          <a:p>
            <a:r>
              <a:rPr lang="en-US" dirty="0"/>
              <a:t>Vendor Feedback</a:t>
            </a:r>
          </a:p>
        </p:txBody>
      </p:sp>
    </p:spTree>
    <p:extLst>
      <p:ext uri="{BB962C8B-B14F-4D97-AF65-F5344CB8AC3E}">
        <p14:creationId xmlns:p14="http://schemas.microsoft.com/office/powerpoint/2010/main" val="3148566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603504" y="298979"/>
            <a:ext cx="8229600" cy="1066800"/>
          </a:xfrm>
        </p:spPr>
        <p:txBody>
          <a:bodyPr>
            <a:normAutofit fontScale="90000"/>
          </a:bodyPr>
          <a:lstStyle/>
          <a:p>
            <a:br>
              <a:rPr lang="en-US" sz="3600" b="1" dirty="0"/>
            </a:br>
            <a:r>
              <a:rPr lang="en-US" altLang="en-US" sz="4400" dirty="0">
                <a:solidFill>
                  <a:schemeClr val="tx1"/>
                </a:solidFill>
              </a:rPr>
              <a:t>SMS-</a:t>
            </a:r>
            <a:r>
              <a:rPr lang="en-US" sz="4400" dirty="0">
                <a:solidFill>
                  <a:schemeClr val="tx1"/>
                </a:solidFill>
                <a:effectLst/>
              </a:rPr>
              <a:t>  Staff Student Course</a:t>
            </a:r>
            <a:br>
              <a:rPr lang="en-US" sz="3100" b="1" dirty="0">
                <a:solidFill>
                  <a:schemeClr val="tx1"/>
                </a:solidFill>
                <a:effectLst/>
                <a:latin typeface="Calibri" panose="020F0502020204030204" pitchFamily="34" charset="0"/>
              </a:rPr>
            </a:br>
            <a:endParaRPr lang="en-US" sz="3100" b="1" dirty="0">
              <a:solidFill>
                <a:schemeClr val="tx1"/>
              </a:solidFill>
              <a:effectLst/>
              <a:latin typeface="Calibri" panose="020F0502020204030204" pitchFamily="34" charset="0"/>
            </a:endParaRPr>
          </a:p>
        </p:txBody>
      </p:sp>
      <p:sp>
        <p:nvSpPr>
          <p:cNvPr id="6" name="TextBox 5"/>
          <p:cNvSpPr txBox="1"/>
          <p:nvPr/>
        </p:nvSpPr>
        <p:spPr>
          <a:xfrm>
            <a:off x="6400800" y="2667000"/>
            <a:ext cx="2286000" cy="2308324"/>
          </a:xfrm>
          <a:prstGeom prst="rect">
            <a:avLst/>
          </a:prstGeom>
          <a:solidFill>
            <a:schemeClr val="accent2">
              <a:lumMod val="75000"/>
            </a:schemeClr>
          </a:solidFill>
          <a:ln w="19050">
            <a:solidFill>
              <a:schemeClr val="tx1"/>
            </a:solidFill>
          </a:ln>
        </p:spPr>
        <p:txBody>
          <a:bodyPr wrap="square" rtlCol="0">
            <a:spAutoFit/>
          </a:bodyPr>
          <a:lstStyle/>
          <a:p>
            <a:r>
              <a:rPr lang="en-US" sz="1600" dirty="0">
                <a:solidFill>
                  <a:schemeClr val="bg1"/>
                </a:solidFill>
              </a:rPr>
              <a:t>Reduction in courses required in SSC for 2016-17.  Allowable Courses. Only report records with assessment dates, not 6/30/2017.  Although, there was the addition of grade 3 ELA and Math for CBT purposes. </a:t>
            </a:r>
          </a:p>
        </p:txBody>
      </p:sp>
      <p:pic>
        <p:nvPicPr>
          <p:cNvPr id="2" name="Picture 1"/>
          <p:cNvPicPr>
            <a:picLocks noChangeAspect="1"/>
          </p:cNvPicPr>
          <p:nvPr/>
        </p:nvPicPr>
        <p:blipFill>
          <a:blip r:embed="rId3"/>
          <a:stretch>
            <a:fillRect/>
          </a:stretch>
        </p:blipFill>
        <p:spPr>
          <a:xfrm>
            <a:off x="1524000" y="2072856"/>
            <a:ext cx="4562475" cy="3804070"/>
          </a:xfrm>
          <a:prstGeom prst="rect">
            <a:avLst/>
          </a:prstGeom>
        </p:spPr>
      </p:pic>
      <p:sp>
        <p:nvSpPr>
          <p:cNvPr id="3" name="TextBox 2"/>
          <p:cNvSpPr txBox="1"/>
          <p:nvPr/>
        </p:nvSpPr>
        <p:spPr>
          <a:xfrm>
            <a:off x="990600" y="1321399"/>
            <a:ext cx="6858000" cy="830997"/>
          </a:xfrm>
          <a:prstGeom prst="rect">
            <a:avLst/>
          </a:prstGeom>
          <a:noFill/>
        </p:spPr>
        <p:txBody>
          <a:bodyPr wrap="square" rtlCol="0">
            <a:spAutoFit/>
          </a:bodyPr>
          <a:lstStyle/>
          <a:p>
            <a:pPr algn="ctr"/>
            <a:r>
              <a:rPr lang="en-US" sz="2400" b="1" dirty="0">
                <a:latin typeface="Calibri" panose="020F0502020204030204" pitchFamily="34" charset="0"/>
              </a:rPr>
              <a:t>2016-2017 State Course Codes to be reported in Staff Student Course</a:t>
            </a:r>
            <a:endParaRPr lang="en-US" sz="2400" dirty="0"/>
          </a:p>
        </p:txBody>
      </p:sp>
      <p:sp>
        <p:nvSpPr>
          <p:cNvPr id="5" name="Slide Number Placeholder 4"/>
          <p:cNvSpPr>
            <a:spLocks noGrp="1"/>
          </p:cNvSpPr>
          <p:nvPr>
            <p:ph type="sldNum" sz="quarter" idx="12"/>
          </p:nvPr>
        </p:nvSpPr>
        <p:spPr/>
        <p:txBody>
          <a:bodyPr/>
          <a:lstStyle/>
          <a:p>
            <a:fld id="{4D5DD034-8D96-4F80-89B5-502F4A5ABBA0}" type="slidenum">
              <a:rPr lang="en-US" smtClean="0"/>
              <a:t>30</a:t>
            </a:fld>
            <a:endParaRPr lang="en-US"/>
          </a:p>
        </p:txBody>
      </p:sp>
    </p:spTree>
    <p:extLst>
      <p:ext uri="{BB962C8B-B14F-4D97-AF65-F5344CB8AC3E}">
        <p14:creationId xmlns:p14="http://schemas.microsoft.com/office/powerpoint/2010/main" val="1183692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818" y="779318"/>
            <a:ext cx="8697191" cy="5621482"/>
          </a:xfrm>
        </p:spPr>
        <p:txBody>
          <a:bodyPr>
            <a:noAutofit/>
          </a:bodyPr>
          <a:lstStyle/>
          <a:p>
            <a:pPr marL="228600" indent="0">
              <a:spcBef>
                <a:spcPts val="0"/>
              </a:spcBef>
              <a:spcAft>
                <a:spcPts val="0"/>
              </a:spcAft>
              <a:buNone/>
              <a:defRPr/>
            </a:pPr>
            <a:r>
              <a:rPr lang="en-US" sz="2400" dirty="0">
                <a:ea typeface="Calibri"/>
                <a:cs typeface="Times New Roman"/>
              </a:rPr>
              <a:t>Report all teachers of record responsible for the course in all courses.</a:t>
            </a:r>
          </a:p>
          <a:p>
            <a:pPr marL="228600" indent="0">
              <a:spcBef>
                <a:spcPts val="0"/>
              </a:spcBef>
              <a:buNone/>
              <a:defRPr/>
            </a:pPr>
            <a:r>
              <a:rPr lang="en-US" sz="2400" u="sng" dirty="0">
                <a:ea typeface="Calibri"/>
                <a:cs typeface="Times New Roman"/>
              </a:rPr>
              <a:t>Instructor Start and End Dates.</a:t>
            </a:r>
          </a:p>
          <a:p>
            <a:pPr marL="228600" indent="0">
              <a:spcBef>
                <a:spcPts val="0"/>
              </a:spcBef>
              <a:buNone/>
              <a:defRPr/>
            </a:pPr>
            <a:endParaRPr lang="en-US" sz="2400" i="1" u="sng" dirty="0">
              <a:ea typeface="Calibri"/>
              <a:cs typeface="Times New Roman"/>
            </a:endParaRPr>
          </a:p>
          <a:p>
            <a:pPr marL="228600" indent="0">
              <a:spcBef>
                <a:spcPts val="0"/>
              </a:spcBef>
              <a:buNone/>
              <a:defRPr/>
            </a:pPr>
            <a:r>
              <a:rPr lang="en-US" sz="2400" i="1" u="sng" dirty="0">
                <a:ea typeface="Calibri"/>
                <a:cs typeface="Calibri" panose="020F0502020204030204" pitchFamily="34" charset="0"/>
              </a:rPr>
              <a:t>Start Date- </a:t>
            </a:r>
            <a:r>
              <a:rPr lang="en-US" sz="2400" i="1" dirty="0">
                <a:cs typeface="Calibri" panose="020F0502020204030204" pitchFamily="34" charset="0"/>
              </a:rPr>
              <a:t>First day of the school year, or first date of the school year that the staff member was assigned to this "location" in this assignment, whichever comes last. </a:t>
            </a:r>
            <a:r>
              <a:rPr lang="en-US" sz="2400" b="1" i="1" dirty="0">
                <a:cs typeface="Calibri" panose="020F0502020204030204" pitchFamily="34" charset="0"/>
              </a:rPr>
              <a:t>In most cases, this would be the first day of class. </a:t>
            </a:r>
            <a:r>
              <a:rPr lang="en-US" sz="2400" i="1" dirty="0">
                <a:cs typeface="Calibri" panose="020F0502020204030204" pitchFamily="34" charset="0"/>
              </a:rPr>
              <a:t>This cannot be a future date.</a:t>
            </a:r>
          </a:p>
          <a:p>
            <a:pPr marL="228600" indent="0">
              <a:spcBef>
                <a:spcPts val="0"/>
              </a:spcBef>
              <a:buNone/>
              <a:defRPr/>
            </a:pPr>
            <a:endParaRPr lang="en-US" sz="2400" i="1" dirty="0">
              <a:ea typeface="Calibri"/>
              <a:cs typeface="Calibri" panose="020F0502020204030204" pitchFamily="34" charset="0"/>
            </a:endParaRPr>
          </a:p>
          <a:p>
            <a:pPr marL="571500" indent="-342900">
              <a:spcBef>
                <a:spcPts val="0"/>
              </a:spcBef>
              <a:spcAft>
                <a:spcPts val="600"/>
              </a:spcAft>
              <a:buFont typeface="Wingdings" panose="05000000000000000000" pitchFamily="2" charset="2"/>
              <a:buChar char="Ø"/>
              <a:defRPr/>
            </a:pPr>
            <a:r>
              <a:rPr lang="en-US" sz="2400" dirty="0">
                <a:ea typeface="Calibri"/>
                <a:cs typeface="Calibri" panose="020F0502020204030204" pitchFamily="34" charset="0"/>
              </a:rPr>
              <a:t>Primary Instructor Indicator (Y, N);</a:t>
            </a:r>
          </a:p>
          <a:p>
            <a:pPr marL="571500" indent="-342900">
              <a:spcBef>
                <a:spcPts val="0"/>
              </a:spcBef>
              <a:spcAft>
                <a:spcPts val="600"/>
              </a:spcAft>
              <a:buFont typeface="Wingdings" panose="05000000000000000000" pitchFamily="2" charset="2"/>
              <a:buChar char="Ø"/>
              <a:defRPr/>
            </a:pPr>
            <a:r>
              <a:rPr lang="en-US" sz="2400" dirty="0">
                <a:ea typeface="Calibri"/>
                <a:cs typeface="Times New Roman"/>
              </a:rPr>
              <a:t>Primary Special Education Indicator (Y, N).</a:t>
            </a:r>
          </a:p>
          <a:p>
            <a:pPr marL="228600" indent="0">
              <a:spcBef>
                <a:spcPts val="0"/>
              </a:spcBef>
              <a:spcAft>
                <a:spcPts val="600"/>
              </a:spcAft>
              <a:buNone/>
              <a:defRPr/>
            </a:pPr>
            <a:endParaRPr lang="en-US" sz="2400" dirty="0">
              <a:ea typeface="Calibri"/>
              <a:cs typeface="Times New Roman"/>
            </a:endParaRPr>
          </a:p>
          <a:p>
            <a:pPr marL="228600" indent="0">
              <a:spcBef>
                <a:spcPts val="0"/>
              </a:spcBef>
              <a:spcAft>
                <a:spcPts val="0"/>
              </a:spcAft>
              <a:buNone/>
              <a:defRPr/>
            </a:pPr>
            <a:endParaRPr lang="en-US" altLang="en-US" sz="900" b="1" dirty="0"/>
          </a:p>
          <a:p>
            <a:pPr marL="228600" indent="0">
              <a:spcBef>
                <a:spcPts val="0"/>
              </a:spcBef>
              <a:spcAft>
                <a:spcPts val="0"/>
              </a:spcAft>
              <a:buNone/>
              <a:defRPr/>
            </a:pPr>
            <a:r>
              <a:rPr lang="en-US" altLang="en-US" sz="1800" dirty="0"/>
              <a:t>A template is available at: </a:t>
            </a:r>
            <a:r>
              <a:rPr lang="en-US" altLang="en-US" sz="1800" dirty="0">
                <a:hlinkClick r:id="rId2"/>
              </a:rPr>
              <a:t>http://www.p12.nysed.gov/irs/vendors/home.html</a:t>
            </a:r>
            <a:r>
              <a:rPr lang="en-US" altLang="en-US" sz="1800" dirty="0"/>
              <a:t> .</a:t>
            </a:r>
          </a:p>
          <a:p>
            <a:pPr marL="228600" indent="0">
              <a:spcBef>
                <a:spcPts val="0"/>
              </a:spcBef>
              <a:spcAft>
                <a:spcPts val="0"/>
              </a:spcAft>
              <a:buNone/>
              <a:defRPr/>
            </a:pPr>
            <a:endParaRPr lang="en-US" altLang="en-US" sz="2800" b="1" dirty="0"/>
          </a:p>
          <a:p>
            <a:pPr marL="228600" indent="0">
              <a:spcBef>
                <a:spcPts val="0"/>
              </a:spcBef>
              <a:spcAft>
                <a:spcPts val="0"/>
              </a:spcAft>
              <a:buNone/>
              <a:defRPr/>
            </a:pPr>
            <a:endParaRPr lang="en-US" altLang="en-US" sz="2800" b="1" dirty="0"/>
          </a:p>
          <a:p>
            <a:pPr marL="228600" indent="0">
              <a:spcBef>
                <a:spcPts val="0"/>
              </a:spcBef>
              <a:spcAft>
                <a:spcPts val="0"/>
              </a:spcAft>
              <a:buNone/>
              <a:defRPr/>
            </a:pPr>
            <a:r>
              <a:rPr lang="en-US" altLang="en-US" sz="2000" dirty="0"/>
              <a:t>Districts should be able to report data by March 1, 2017.</a:t>
            </a:r>
          </a:p>
        </p:txBody>
      </p:sp>
      <p:sp>
        <p:nvSpPr>
          <p:cNvPr id="3" name="Title 2"/>
          <p:cNvSpPr>
            <a:spLocks noGrp="1"/>
          </p:cNvSpPr>
          <p:nvPr>
            <p:ph type="title"/>
          </p:nvPr>
        </p:nvSpPr>
        <p:spPr>
          <a:xfrm>
            <a:off x="323568" y="0"/>
            <a:ext cx="8323545" cy="779318"/>
          </a:xfrm>
        </p:spPr>
        <p:txBody>
          <a:bodyPr>
            <a:normAutofit/>
          </a:bodyPr>
          <a:lstStyle/>
          <a:p>
            <a:pPr>
              <a:defRPr/>
            </a:pPr>
            <a:r>
              <a:rPr lang="en-US" altLang="en-US" dirty="0">
                <a:solidFill>
                  <a:schemeClr val="tx1"/>
                </a:solidFill>
              </a:rPr>
              <a:t>SMS-</a:t>
            </a:r>
            <a:r>
              <a:rPr lang="en-US" dirty="0">
                <a:solidFill>
                  <a:schemeClr val="tx1"/>
                </a:solidFill>
                <a:ea typeface="Calibri"/>
                <a:cs typeface="Times New Roman"/>
              </a:rPr>
              <a:t>Course Instructor Assignment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31</a:t>
            </a:fld>
            <a:endParaRPr lang="en-US"/>
          </a:p>
        </p:txBody>
      </p:sp>
    </p:spTree>
    <p:extLst>
      <p:ext uri="{BB962C8B-B14F-4D97-AF65-F5344CB8AC3E}">
        <p14:creationId xmlns:p14="http://schemas.microsoft.com/office/powerpoint/2010/main" val="3612250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374904" y="754540"/>
            <a:ext cx="8451921" cy="5798660"/>
          </a:xfrm>
        </p:spPr>
        <p:txBody>
          <a:bodyPr>
            <a:noAutofit/>
          </a:bodyPr>
          <a:lstStyle/>
          <a:p>
            <a:pPr marL="450850" indent="-342900">
              <a:defRPr/>
            </a:pPr>
            <a:r>
              <a:rPr lang="en-US" altLang="en-US" sz="1900" b="1" u="sng" dirty="0"/>
              <a:t>Class Entry and Exit Dates -</a:t>
            </a:r>
            <a:r>
              <a:rPr lang="en-US" altLang="en-US" sz="1900" dirty="0">
                <a:solidFill>
                  <a:srgbClr val="FF0000"/>
                </a:solidFill>
              </a:rPr>
              <a:t> </a:t>
            </a:r>
            <a:r>
              <a:rPr lang="en-US" altLang="en-US" sz="1900" i="1" dirty="0"/>
              <a:t>Multiple rows for reporting of entry/exit dates- multiple student transactions. </a:t>
            </a:r>
          </a:p>
          <a:p>
            <a:pPr marL="450850" indent="-342900">
              <a:defRPr/>
            </a:pPr>
            <a:r>
              <a:rPr lang="en-US" sz="1900" b="1" u="sng" dirty="0">
                <a:cs typeface="Calibri" panose="020F0502020204030204" pitchFamily="34" charset="0"/>
              </a:rPr>
              <a:t>DUAL/CONCURRENT ENROLLMENT, Field 26 </a:t>
            </a:r>
            <a:r>
              <a:rPr lang="en-US" sz="1900" dirty="0">
                <a:cs typeface="Calibri" panose="020F0502020204030204" pitchFamily="34" charset="0"/>
              </a:rPr>
              <a:t>- </a:t>
            </a:r>
            <a:r>
              <a:rPr lang="en-US" sz="1900" dirty="0"/>
              <a:t>Code that indicates if the student is enrolled in a course that is eligible for both postsecondary and high school credit, regardless of whether or not the student actually earns college credit after the course. Y=Yes, N=No. This may take the form where all students within a course are being instructed in the school through an approved institution of higher education or a situation where students may attend a college course for dual credit at an institution of higher education. Advanced Placement (AP) courses on their own are not considered dual/concurrent enrollment. College instructors cannot be reported as the Teacher of Record. A district, BOCES, or charter school must report a staff person as the Teacher of Record for the course. </a:t>
            </a:r>
          </a:p>
          <a:p>
            <a:pPr marL="450850" indent="-342900">
              <a:defRPr/>
            </a:pPr>
            <a:r>
              <a:rPr lang="en-US" sz="1900" dirty="0"/>
              <a:t>A dual or concurrent enrollment course is defined as a course offered by a partnership between at least one institution of higher education and at least one school district, BOCES or charter school through which a secondary school student who has not graduated from high school is able to enroll in one or more postsecondary courses and may be able to earn postsecondary credit that is transferable to the institutions of higher education in the partnership and applicable toward completion of a degree. </a:t>
            </a:r>
            <a:endParaRPr lang="en-US" altLang="en-US" sz="1900" b="1" dirty="0"/>
          </a:p>
          <a:p>
            <a:pPr marL="228600" indent="0">
              <a:spcBef>
                <a:spcPts val="0"/>
              </a:spcBef>
              <a:spcAft>
                <a:spcPts val="0"/>
              </a:spcAft>
              <a:buNone/>
              <a:defRPr/>
            </a:pPr>
            <a:endParaRPr lang="en-US" altLang="en-US" sz="1600" dirty="0"/>
          </a:p>
          <a:p>
            <a:pPr marL="228600" indent="0">
              <a:spcBef>
                <a:spcPts val="0"/>
              </a:spcBef>
              <a:spcAft>
                <a:spcPts val="0"/>
              </a:spcAft>
              <a:buNone/>
              <a:defRPr/>
            </a:pPr>
            <a:r>
              <a:rPr lang="en-US" altLang="en-US" sz="1600" b="1" dirty="0"/>
              <a:t>Districts should be able to report data by March 1, 2017.</a:t>
            </a:r>
          </a:p>
        </p:txBody>
      </p:sp>
      <p:sp>
        <p:nvSpPr>
          <p:cNvPr id="3" name="Title 2"/>
          <p:cNvSpPr>
            <a:spLocks noGrp="1"/>
          </p:cNvSpPr>
          <p:nvPr>
            <p:ph type="title"/>
          </p:nvPr>
        </p:nvSpPr>
        <p:spPr>
          <a:xfrm>
            <a:off x="457200" y="116401"/>
            <a:ext cx="8498910" cy="638139"/>
          </a:xfrm>
        </p:spPr>
        <p:txBody>
          <a:bodyPr>
            <a:noAutofit/>
          </a:bodyPr>
          <a:lstStyle/>
          <a:p>
            <a:pPr>
              <a:defRPr/>
            </a:pPr>
            <a:r>
              <a:rPr lang="en-US" altLang="en-US" dirty="0">
                <a:solidFill>
                  <a:schemeClr val="tx1"/>
                </a:solidFill>
              </a:rPr>
              <a:t>SMS-Student Class Entry Exit</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4D5DD034-8D96-4F80-89B5-502F4A5ABBA0}" type="slidenum">
              <a:rPr lang="en-US" smtClean="0"/>
              <a:t>32</a:t>
            </a:fld>
            <a:endParaRPr lang="en-US"/>
          </a:p>
        </p:txBody>
      </p:sp>
    </p:spTree>
    <p:extLst>
      <p:ext uri="{BB962C8B-B14F-4D97-AF65-F5344CB8AC3E}">
        <p14:creationId xmlns:p14="http://schemas.microsoft.com/office/powerpoint/2010/main" val="12600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HR/Financial Staff</a:t>
            </a:r>
          </a:p>
        </p:txBody>
      </p:sp>
      <p:sp>
        <p:nvSpPr>
          <p:cNvPr id="5" name="Text Placeholder 4"/>
          <p:cNvSpPr>
            <a:spLocks noGrp="1"/>
          </p:cNvSpPr>
          <p:nvPr>
            <p:ph type="body" idx="1"/>
          </p:nvPr>
        </p:nvSpPr>
        <p:spPr/>
        <p:txBody>
          <a:bodyPr>
            <a:normAutofit/>
          </a:bodyPr>
          <a:lstStyle/>
          <a:p>
            <a:r>
              <a:rPr lang="en-US" sz="3200" dirty="0">
                <a:solidFill>
                  <a:schemeClr val="tx1"/>
                </a:solidFill>
              </a:rPr>
              <a:t>Reminders and Updates for 2016-2017</a:t>
            </a:r>
          </a:p>
        </p:txBody>
      </p:sp>
      <p:sp>
        <p:nvSpPr>
          <p:cNvPr id="6" name="Slide Number Placeholder 5"/>
          <p:cNvSpPr>
            <a:spLocks noGrp="1"/>
          </p:cNvSpPr>
          <p:nvPr>
            <p:ph type="sldNum" sz="quarter" idx="12"/>
          </p:nvPr>
        </p:nvSpPr>
        <p:spPr/>
        <p:txBody>
          <a:bodyPr/>
          <a:lstStyle/>
          <a:p>
            <a:fld id="{4D5DD034-8D96-4F80-89B5-502F4A5ABBA0}" type="slidenum">
              <a:rPr lang="en-US" smtClean="0"/>
              <a:t>33</a:t>
            </a:fld>
            <a:endParaRPr lang="en-US"/>
          </a:p>
        </p:txBody>
      </p:sp>
    </p:spTree>
    <p:extLst>
      <p:ext uri="{BB962C8B-B14F-4D97-AF65-F5344CB8AC3E}">
        <p14:creationId xmlns:p14="http://schemas.microsoft.com/office/powerpoint/2010/main" val="3824272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246"/>
            <a:ext cx="8077200" cy="762000"/>
          </a:xfrm>
        </p:spPr>
        <p:txBody>
          <a:bodyPr>
            <a:noAutofit/>
          </a:bodyPr>
          <a:lstStyle/>
          <a:p>
            <a:r>
              <a:rPr lang="en-US" sz="3200" dirty="0">
                <a:solidFill>
                  <a:schemeClr val="tx1"/>
                </a:solidFill>
              </a:rPr>
              <a:t>HR/Financial Staff- Staff Evaluation – Fall 2016-17</a:t>
            </a:r>
          </a:p>
        </p:txBody>
      </p:sp>
      <p:sp>
        <p:nvSpPr>
          <p:cNvPr id="3" name="Slide Number Placeholder 2"/>
          <p:cNvSpPr>
            <a:spLocks noGrp="1"/>
          </p:cNvSpPr>
          <p:nvPr>
            <p:ph type="sldNum" sz="quarter" idx="12"/>
          </p:nvPr>
        </p:nvSpPr>
        <p:spPr/>
        <p:txBody>
          <a:bodyPr/>
          <a:lstStyle/>
          <a:p>
            <a:fld id="{4D5DD034-8D96-4F80-89B5-502F4A5ABBA0}" type="slidenum">
              <a:rPr lang="en-US" smtClean="0"/>
              <a:t>34</a:t>
            </a:fld>
            <a:endParaRPr lang="en-US"/>
          </a:p>
        </p:txBody>
      </p:sp>
      <p:sp>
        <p:nvSpPr>
          <p:cNvPr id="4" name="Content Placeholder 3"/>
          <p:cNvSpPr>
            <a:spLocks noGrp="1"/>
          </p:cNvSpPr>
          <p:nvPr>
            <p:ph sz="quarter" idx="1"/>
          </p:nvPr>
        </p:nvSpPr>
        <p:spPr>
          <a:xfrm>
            <a:off x="304800" y="1676400"/>
            <a:ext cx="8382000" cy="3429000"/>
          </a:xfrm>
        </p:spPr>
        <p:txBody>
          <a:bodyPr/>
          <a:lstStyle/>
          <a:p>
            <a:r>
              <a:rPr lang="en-US" sz="3200" dirty="0"/>
              <a:t>All Districts/BOCES will be using the 3012-d evaluation plan.</a:t>
            </a:r>
          </a:p>
          <a:p>
            <a:r>
              <a:rPr lang="en-US" sz="3200" dirty="0"/>
              <a:t>3012-c is no longer available.</a:t>
            </a:r>
          </a:p>
          <a:p>
            <a:r>
              <a:rPr lang="en-US" sz="3200" dirty="0"/>
              <a:t>Separate webinar later in the school year for Staff Evaluation vendors.</a:t>
            </a:r>
          </a:p>
          <a:p>
            <a:pPr marL="0" indent="0">
              <a:buNone/>
            </a:pPr>
            <a:endParaRPr lang="en-US" sz="2800" dirty="0"/>
          </a:p>
          <a:p>
            <a:pPr marL="0" indent="0">
              <a:buNone/>
            </a:pPr>
            <a:endParaRPr lang="en-US" sz="2800" dirty="0"/>
          </a:p>
          <a:p>
            <a:pPr marL="0" indent="0">
              <a:buNone/>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825435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980" y="1187132"/>
            <a:ext cx="8594204" cy="5480368"/>
          </a:xfrm>
        </p:spPr>
        <p:txBody>
          <a:bodyPr>
            <a:normAutofit/>
          </a:bodyPr>
          <a:lstStyle/>
          <a:p>
            <a:pPr>
              <a:defRPr/>
            </a:pPr>
            <a:r>
              <a:rPr lang="en-US" sz="2800" dirty="0"/>
              <a:t>Staff Attendance reported for </a:t>
            </a:r>
            <a:r>
              <a:rPr lang="en-US" sz="2800" u="sng" dirty="0"/>
              <a:t>Teachers only</a:t>
            </a:r>
            <a:r>
              <a:rPr lang="en-US" sz="2800" dirty="0"/>
              <a:t>.</a:t>
            </a:r>
          </a:p>
          <a:p>
            <a:pPr>
              <a:defRPr/>
            </a:pPr>
            <a:r>
              <a:rPr lang="en-US" sz="2800" dirty="0"/>
              <a:t>Report staff as absent only if they were absent for the full day.</a:t>
            </a:r>
          </a:p>
          <a:p>
            <a:pPr>
              <a:defRPr/>
            </a:pPr>
            <a:r>
              <a:rPr lang="en-US" sz="2800" dirty="0"/>
              <a:t>Different charges for an entire day may be reported as “Other” (e.g., 4 hours sick and 3 hours personal). </a:t>
            </a:r>
          </a:p>
          <a:p>
            <a:pPr>
              <a:defRPr/>
            </a:pPr>
            <a:r>
              <a:rPr lang="en-US" altLang="en-US" sz="2800" dirty="0">
                <a:cs typeface="Arial" panose="020B0604020202020204" pitchFamily="34" charset="0"/>
              </a:rPr>
              <a:t>Attendance codes exist for “STUDENT”</a:t>
            </a:r>
            <a:r>
              <a:rPr lang="en-US" altLang="en-US" sz="2800" i="1" dirty="0">
                <a:cs typeface="Arial" panose="020B0604020202020204" pitchFamily="34" charset="0"/>
              </a:rPr>
              <a:t> </a:t>
            </a:r>
            <a:r>
              <a:rPr lang="en-US" altLang="en-US" sz="2800" i="1" u="sng" dirty="0">
                <a:cs typeface="Arial" panose="020B0604020202020204" pitchFamily="34" charset="0"/>
              </a:rPr>
              <a:t>and</a:t>
            </a:r>
            <a:r>
              <a:rPr lang="en-US" altLang="en-US" sz="2800" i="1" dirty="0">
                <a:cs typeface="Arial" panose="020B0604020202020204" pitchFamily="34" charset="0"/>
              </a:rPr>
              <a:t> </a:t>
            </a:r>
            <a:r>
              <a:rPr lang="en-US" altLang="en-US" sz="2800" dirty="0">
                <a:cs typeface="Arial" panose="020B0604020202020204" pitchFamily="34" charset="0"/>
              </a:rPr>
              <a:t>“STAFF.” Please see </a:t>
            </a:r>
            <a:r>
              <a:rPr lang="en-US" altLang="en-US" sz="2800" u="sng" dirty="0">
                <a:cs typeface="Arial" panose="020B0604020202020204" pitchFamily="34" charset="0"/>
              </a:rPr>
              <a:t>Staff </a:t>
            </a:r>
            <a:r>
              <a:rPr lang="en-US" altLang="en-US" sz="2800" dirty="0">
                <a:cs typeface="Arial" panose="020B0604020202020204" pitchFamily="34" charset="0"/>
              </a:rPr>
              <a:t>Attendance Code Type in the Staff Attendance template and the definition of this field in the </a:t>
            </a:r>
            <a:r>
              <a:rPr lang="en-US" altLang="en-US" sz="2800" i="1" dirty="0">
                <a:cs typeface="Arial" panose="020B0604020202020204" pitchFamily="34" charset="0"/>
              </a:rPr>
              <a:t>SIRS Manual</a:t>
            </a:r>
            <a:r>
              <a:rPr lang="en-US" altLang="en-US" sz="2800" dirty="0">
                <a:cs typeface="Arial" panose="020B0604020202020204" pitchFamily="34" charset="0"/>
              </a:rPr>
              <a:t>. </a:t>
            </a:r>
          </a:p>
          <a:p>
            <a:pPr>
              <a:defRPr/>
            </a:pPr>
            <a:r>
              <a:rPr lang="en-US" altLang="en-US" sz="2800" dirty="0">
                <a:cs typeface="Arial" panose="020B0604020202020204" pitchFamily="34" charset="0"/>
              </a:rPr>
              <a:t>Please export Staff Attendance Codes, as is done for Student Attendance Codes, to ensure completion of this process.</a:t>
            </a:r>
          </a:p>
          <a:p>
            <a:pPr marL="109537" indent="0">
              <a:buNone/>
              <a:defRPr/>
            </a:pPr>
            <a:endParaRPr lang="en-US" sz="2400" b="1" dirty="0">
              <a:ea typeface="Calibri"/>
              <a:cs typeface="Times New Roman"/>
            </a:endParaRPr>
          </a:p>
          <a:p>
            <a:pPr marL="228600" indent="0">
              <a:spcBef>
                <a:spcPts val="0"/>
              </a:spcBef>
              <a:spcAft>
                <a:spcPts val="0"/>
              </a:spcAft>
              <a:buNone/>
              <a:defRPr/>
            </a:pPr>
            <a:r>
              <a:rPr lang="en-US" altLang="en-US" sz="2000" dirty="0"/>
              <a:t>Districts should be able to report data by March 1, 2017.</a:t>
            </a:r>
          </a:p>
          <a:p>
            <a:pPr>
              <a:buFont typeface="Wingdings" panose="05000000000000000000" pitchFamily="2" charset="2"/>
              <a:buChar char="Ø"/>
              <a:defRPr/>
            </a:pPr>
            <a:endParaRPr lang="en-US" altLang="en-US" sz="1600" b="1" dirty="0">
              <a:solidFill>
                <a:srgbClr val="00B050"/>
              </a:solidFill>
              <a:latin typeface="Calibri" panose="020F0502020204030204" pitchFamily="34" charset="0"/>
              <a:cs typeface="Arial" panose="020B0604020202020204" pitchFamily="34" charset="0"/>
            </a:endParaRPr>
          </a:p>
        </p:txBody>
      </p:sp>
      <p:sp>
        <p:nvSpPr>
          <p:cNvPr id="3" name="Title 2"/>
          <p:cNvSpPr>
            <a:spLocks noGrp="1"/>
          </p:cNvSpPr>
          <p:nvPr>
            <p:ph type="title"/>
          </p:nvPr>
        </p:nvSpPr>
        <p:spPr>
          <a:xfrm>
            <a:off x="383816" y="571500"/>
            <a:ext cx="8323545" cy="615632"/>
          </a:xfrm>
        </p:spPr>
        <p:txBody>
          <a:bodyPr>
            <a:normAutofit fontScale="90000"/>
          </a:bodyPr>
          <a:lstStyle/>
          <a:p>
            <a:pPr>
              <a:defRPr/>
            </a:pPr>
            <a:r>
              <a:rPr lang="en-US" altLang="en-US" dirty="0">
                <a:solidFill>
                  <a:schemeClr val="tx1"/>
                </a:solidFill>
              </a:rPr>
              <a:t>HR/Financial Staff- 2016-17 Staff Attendance Reminders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D5DD034-8D96-4F80-89B5-502F4A5ABBA0}" type="slidenum">
              <a:rPr lang="en-US" smtClean="0"/>
              <a:t>35</a:t>
            </a:fld>
            <a:endParaRPr lang="en-US"/>
          </a:p>
        </p:txBody>
      </p:sp>
    </p:spTree>
    <p:extLst>
      <p:ext uri="{BB962C8B-B14F-4D97-AF65-F5344CB8AC3E}">
        <p14:creationId xmlns:p14="http://schemas.microsoft.com/office/powerpoint/2010/main" val="789142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25754" y="230182"/>
            <a:ext cx="8229600" cy="941388"/>
          </a:xfrm>
        </p:spPr>
        <p:txBody>
          <a:bodyPr>
            <a:normAutofit fontScale="90000"/>
          </a:bodyPr>
          <a:lstStyle/>
          <a:p>
            <a:pPr>
              <a:defRPr/>
            </a:pPr>
            <a:r>
              <a:rPr lang="en-US" altLang="en-US" dirty="0">
                <a:solidFill>
                  <a:schemeClr val="tx1"/>
                </a:solidFill>
              </a:rPr>
              <a:t>HR/Financial Staff- 2016-17 Staff Attendance</a:t>
            </a:r>
            <a:endParaRPr lang="en-US" dirty="0"/>
          </a:p>
        </p:txBody>
      </p:sp>
      <p:sp>
        <p:nvSpPr>
          <p:cNvPr id="6" name="Rectangle 5"/>
          <p:cNvSpPr/>
          <p:nvPr/>
        </p:nvSpPr>
        <p:spPr>
          <a:xfrm>
            <a:off x="321572" y="1171570"/>
            <a:ext cx="8437964" cy="1631216"/>
          </a:xfrm>
          <a:prstGeom prst="rect">
            <a:avLst/>
          </a:prstGeom>
        </p:spPr>
        <p:txBody>
          <a:bodyPr wrap="square">
            <a:spAutoFit/>
          </a:bodyPr>
          <a:lstStyle/>
          <a:p>
            <a:pPr marL="109537">
              <a:defRPr/>
            </a:pPr>
            <a:r>
              <a:rPr lang="en-US" sz="2800" b="1" dirty="0"/>
              <a:t>Reminders: </a:t>
            </a:r>
            <a:r>
              <a:rPr lang="en-US" sz="2800" u="sng" dirty="0"/>
              <a:t>Teachers Only </a:t>
            </a:r>
          </a:p>
          <a:p>
            <a:pPr marL="109537">
              <a:defRPr/>
            </a:pPr>
            <a:endParaRPr lang="en-US" sz="2400" dirty="0"/>
          </a:p>
          <a:p>
            <a:pPr marL="109537" indent="0">
              <a:buNone/>
              <a:defRPr/>
            </a:pPr>
            <a:r>
              <a:rPr lang="en-US" sz="2400" dirty="0"/>
              <a:t>Staff Attendance Codes to be made available to districts, BOCES, and charter schools:</a:t>
            </a:r>
          </a:p>
        </p:txBody>
      </p:sp>
      <p:sp>
        <p:nvSpPr>
          <p:cNvPr id="7" name="Rectangle 6"/>
          <p:cNvSpPr/>
          <p:nvPr/>
        </p:nvSpPr>
        <p:spPr>
          <a:xfrm>
            <a:off x="2503766" y="2802786"/>
            <a:ext cx="4687148" cy="2677656"/>
          </a:xfrm>
          <a:prstGeom prst="rect">
            <a:avLst/>
          </a:prstGeom>
        </p:spPr>
        <p:txBody>
          <a:bodyPr wrap="square">
            <a:spAutoFit/>
          </a:bodyPr>
          <a:lstStyle/>
          <a:p>
            <a:r>
              <a:rPr lang="en-US" sz="2400" b="1" u="sng" dirty="0"/>
              <a:t>Codes &amp; Descriptions</a:t>
            </a:r>
          </a:p>
          <a:p>
            <a:r>
              <a:rPr lang="en-US" sz="2400" dirty="0"/>
              <a:t>B       Bereavement Leave</a:t>
            </a:r>
          </a:p>
          <a:p>
            <a:r>
              <a:rPr lang="en-US" sz="2400" dirty="0"/>
              <a:t>J        Jury Duty</a:t>
            </a:r>
          </a:p>
          <a:p>
            <a:r>
              <a:rPr lang="en-US" sz="2400" dirty="0"/>
              <a:t>M       Maternity/Paternity Leave</a:t>
            </a:r>
          </a:p>
          <a:p>
            <a:r>
              <a:rPr lang="en-US" sz="2400" dirty="0"/>
              <a:t>O       Other</a:t>
            </a:r>
          </a:p>
          <a:p>
            <a:r>
              <a:rPr lang="en-US" sz="2400" dirty="0"/>
              <a:t>P        Personal Leave</a:t>
            </a:r>
          </a:p>
          <a:p>
            <a:r>
              <a:rPr lang="en-US" sz="2400" dirty="0"/>
              <a:t>S         Sick Leave</a:t>
            </a:r>
          </a:p>
        </p:txBody>
      </p:sp>
      <p:sp>
        <p:nvSpPr>
          <p:cNvPr id="2" name="Slide Number Placeholder 1"/>
          <p:cNvSpPr>
            <a:spLocks noGrp="1"/>
          </p:cNvSpPr>
          <p:nvPr>
            <p:ph type="sldNum" sz="quarter" idx="12"/>
          </p:nvPr>
        </p:nvSpPr>
        <p:spPr/>
        <p:txBody>
          <a:bodyPr/>
          <a:lstStyle/>
          <a:p>
            <a:fld id="{4D5DD034-8D96-4F80-89B5-502F4A5ABBA0}" type="slidenum">
              <a:rPr lang="en-US" smtClean="0"/>
              <a:t>36</a:t>
            </a:fld>
            <a:endParaRPr lang="en-US"/>
          </a:p>
        </p:txBody>
      </p:sp>
    </p:spTree>
    <p:extLst>
      <p:ext uri="{BB962C8B-B14F-4D97-AF65-F5344CB8AC3E}">
        <p14:creationId xmlns:p14="http://schemas.microsoft.com/office/powerpoint/2010/main" val="1831871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4904" y="619833"/>
            <a:ext cx="8229600" cy="771596"/>
          </a:xfrm>
        </p:spPr>
        <p:txBody>
          <a:bodyPr>
            <a:normAutofit fontScale="90000"/>
          </a:bodyPr>
          <a:lstStyle/>
          <a:p>
            <a:r>
              <a:rPr lang="en-US" altLang="en-US" dirty="0">
                <a:solidFill>
                  <a:schemeClr val="tx1"/>
                </a:solidFill>
              </a:rPr>
              <a:t>HR/Financial Staff- Staff Snapshot</a:t>
            </a:r>
            <a:br>
              <a:rPr lang="en-US" dirty="0"/>
            </a:br>
            <a:endParaRPr lang="en-US" dirty="0">
              <a:solidFill>
                <a:srgbClr val="FF0000"/>
              </a:solidFill>
            </a:endParaRPr>
          </a:p>
        </p:txBody>
      </p:sp>
      <p:sp>
        <p:nvSpPr>
          <p:cNvPr id="6" name="Content Placeholder 1"/>
          <p:cNvSpPr>
            <a:spLocks noGrp="1"/>
          </p:cNvSpPr>
          <p:nvPr>
            <p:ph idx="1"/>
          </p:nvPr>
        </p:nvSpPr>
        <p:spPr>
          <a:xfrm>
            <a:off x="457200" y="881349"/>
            <a:ext cx="8229600" cy="5527389"/>
          </a:xfrm>
        </p:spPr>
        <p:txBody>
          <a:bodyPr>
            <a:normAutofit fontScale="92500" lnSpcReduction="10000"/>
          </a:bodyPr>
          <a:lstStyle/>
          <a:p>
            <a:r>
              <a:rPr lang="en-US" sz="2800" b="1" dirty="0">
                <a:ea typeface="Calibri"/>
                <a:cs typeface="Times New Roman"/>
              </a:rPr>
              <a:t>Field 56 Itinerant Staff – </a:t>
            </a:r>
            <a:r>
              <a:rPr lang="en-US" sz="2800" dirty="0">
                <a:cs typeface="Calibri" panose="020F0502020204030204" pitchFamily="34" charset="0"/>
              </a:rPr>
              <a:t>The Itinerant flag allows an LEA to report a staff person responsible for students in this LEA but employed by another LEA district, BOCES, or charter school. There are a limited number of Staff Snapshot fields required. These fields found on the Staff Snapshot template include: (District Code, Location Code, Status/Active Indicator, Itinerant Status, Staff ID, Birth Date, Staff First and Last Name, Snapshot Date, Position Title, email – Fields 1, 2, 8, 14, 40, 41, 50, 56, 65, 66, 76). </a:t>
            </a:r>
          </a:p>
          <a:p>
            <a:pPr lvl="0"/>
            <a:r>
              <a:rPr lang="en-US" sz="2800" b="1" dirty="0"/>
              <a:t>Number of  Years Employed in This District and Total Years Employed </a:t>
            </a:r>
            <a:r>
              <a:rPr lang="en-US" sz="2800" dirty="0"/>
              <a:t>(including </a:t>
            </a:r>
            <a:r>
              <a:rPr lang="en-US" sz="2800" dirty="0" err="1"/>
              <a:t>nonpub</a:t>
            </a:r>
            <a:r>
              <a:rPr lang="en-US" sz="2800" dirty="0"/>
              <a:t>.) – Auto increment for returning staff.</a:t>
            </a:r>
            <a:r>
              <a:rPr lang="en-US" dirty="0"/>
              <a:t> Combine all years of professional educational experience, including other public school districts, nonpublic schools, BOCES, and college or university experience within NYS.</a:t>
            </a:r>
          </a:p>
          <a:p>
            <a:pPr marL="0" indent="0">
              <a:buNone/>
            </a:pPr>
            <a:r>
              <a:rPr lang="en-US" dirty="0"/>
              <a:t> </a:t>
            </a:r>
          </a:p>
          <a:p>
            <a:endParaRPr lang="en-US" sz="2800" dirty="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4D5DD034-8D96-4F80-89B5-502F4A5ABBA0}" type="slidenum">
              <a:rPr lang="en-US" smtClean="0"/>
              <a:t>37</a:t>
            </a:fld>
            <a:endParaRPr lang="en-US"/>
          </a:p>
        </p:txBody>
      </p:sp>
    </p:spTree>
    <p:extLst>
      <p:ext uri="{BB962C8B-B14F-4D97-AF65-F5344CB8AC3E}">
        <p14:creationId xmlns:p14="http://schemas.microsoft.com/office/powerpoint/2010/main" val="1536486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270669"/>
            <a:ext cx="7772400" cy="617796"/>
          </a:xfrm>
        </p:spPr>
        <p:txBody>
          <a:bodyPr>
            <a:noAutofit/>
          </a:bodyPr>
          <a:lstStyle/>
          <a:p>
            <a:r>
              <a:rPr lang="en-US" sz="3200" dirty="0">
                <a:solidFill>
                  <a:schemeClr val="tx1"/>
                </a:solidFill>
              </a:rPr>
              <a:t>Staff Snapshot - Itinerant Staff Scenarios</a:t>
            </a:r>
          </a:p>
        </p:txBody>
      </p:sp>
      <p:pic>
        <p:nvPicPr>
          <p:cNvPr id="6" name="Content Placeholder 5"/>
          <p:cNvPicPr>
            <a:picLocks noGrp="1" noChangeAspect="1"/>
          </p:cNvPicPr>
          <p:nvPr>
            <p:ph sz="quarter" idx="1"/>
          </p:nvPr>
        </p:nvPicPr>
        <p:blipFill>
          <a:blip r:embed="rId2"/>
          <a:stretch>
            <a:fillRect/>
          </a:stretch>
        </p:blipFill>
        <p:spPr>
          <a:xfrm>
            <a:off x="158262" y="1371600"/>
            <a:ext cx="8854830" cy="3352800"/>
          </a:xfrm>
          <a:prstGeom prst="rect">
            <a:avLst/>
          </a:prstGeom>
        </p:spPr>
      </p:pic>
      <p:pic>
        <p:nvPicPr>
          <p:cNvPr id="7" name="Picture 6"/>
          <p:cNvPicPr>
            <a:picLocks noChangeAspect="1"/>
          </p:cNvPicPr>
          <p:nvPr/>
        </p:nvPicPr>
        <p:blipFill>
          <a:blip r:embed="rId3"/>
          <a:stretch>
            <a:fillRect/>
          </a:stretch>
        </p:blipFill>
        <p:spPr>
          <a:xfrm>
            <a:off x="374904" y="5207535"/>
            <a:ext cx="8515288" cy="659865"/>
          </a:xfrm>
          <a:prstGeom prst="rect">
            <a:avLst/>
          </a:prstGeom>
        </p:spPr>
      </p:pic>
      <p:sp>
        <p:nvSpPr>
          <p:cNvPr id="8" name="Slide Number Placeholder 7"/>
          <p:cNvSpPr>
            <a:spLocks noGrp="1"/>
          </p:cNvSpPr>
          <p:nvPr>
            <p:ph type="sldNum" sz="quarter" idx="12"/>
          </p:nvPr>
        </p:nvSpPr>
        <p:spPr/>
        <p:txBody>
          <a:bodyPr/>
          <a:lstStyle/>
          <a:p>
            <a:fld id="{4D5DD034-8D96-4F80-89B5-502F4A5ABBA0}" type="slidenum">
              <a:rPr lang="en-US" smtClean="0"/>
              <a:t>38</a:t>
            </a:fld>
            <a:endParaRPr lang="en-US"/>
          </a:p>
        </p:txBody>
      </p:sp>
    </p:spTree>
    <p:extLst>
      <p:ext uri="{BB962C8B-B14F-4D97-AF65-F5344CB8AC3E}">
        <p14:creationId xmlns:p14="http://schemas.microsoft.com/office/powerpoint/2010/main" val="1121048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a:solidFill>
                  <a:schemeClr val="tx1"/>
                </a:solidFill>
              </a:rPr>
              <a:t>Staff Tenure </a:t>
            </a:r>
          </a:p>
        </p:txBody>
      </p:sp>
      <p:sp>
        <p:nvSpPr>
          <p:cNvPr id="3" name="Slide Number Placeholder 2"/>
          <p:cNvSpPr>
            <a:spLocks noGrp="1"/>
          </p:cNvSpPr>
          <p:nvPr>
            <p:ph type="sldNum" sz="quarter" idx="12"/>
          </p:nvPr>
        </p:nvSpPr>
        <p:spPr/>
        <p:txBody>
          <a:bodyPr/>
          <a:lstStyle/>
          <a:p>
            <a:fld id="{4D5DD034-8D96-4F80-89B5-502F4A5ABBA0}" type="slidenum">
              <a:rPr lang="en-US" smtClean="0"/>
              <a:t>39</a:t>
            </a:fld>
            <a:endParaRPr lang="en-US"/>
          </a:p>
        </p:txBody>
      </p:sp>
      <p:sp>
        <p:nvSpPr>
          <p:cNvPr id="4" name="Content Placeholder 3"/>
          <p:cNvSpPr>
            <a:spLocks noGrp="1"/>
          </p:cNvSpPr>
          <p:nvPr>
            <p:ph sz="quarter" idx="1"/>
          </p:nvPr>
        </p:nvSpPr>
        <p:spPr>
          <a:xfrm>
            <a:off x="914400" y="914400"/>
            <a:ext cx="7772400" cy="5105400"/>
          </a:xfrm>
        </p:spPr>
        <p:txBody>
          <a:bodyPr/>
          <a:lstStyle/>
          <a:p>
            <a:r>
              <a:rPr lang="en-US" dirty="0"/>
              <a:t>This template includes each staff member’s </a:t>
            </a:r>
            <a:r>
              <a:rPr lang="en-US" u="sng" dirty="0"/>
              <a:t>current</a:t>
            </a:r>
            <a:r>
              <a:rPr lang="en-US" dirty="0"/>
              <a:t> tenure status as a teacher and/or principal, effective date of the tenure status.</a:t>
            </a:r>
          </a:p>
          <a:p>
            <a:endParaRPr lang="en-US" dirty="0"/>
          </a:p>
          <a:p>
            <a:r>
              <a:rPr lang="en-US" dirty="0"/>
              <a:t>Use Staff Snapshot as a filter  “TEACHER” field #8 aligned with teacher tenure areas and “PRINCIPAL” field #105 aligned with ADT code. These are the only staff to be reported. </a:t>
            </a:r>
          </a:p>
        </p:txBody>
      </p:sp>
    </p:spTree>
    <p:extLst>
      <p:ext uri="{BB962C8B-B14F-4D97-AF65-F5344CB8AC3E}">
        <p14:creationId xmlns:p14="http://schemas.microsoft.com/office/powerpoint/2010/main" val="268193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a:solidFill>
                  <a:schemeClr val="tx1"/>
                </a:solidFill>
              </a:rPr>
              <a:t>Vendor Product Categories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16287506"/>
              </p:ext>
            </p:extLst>
          </p:nvPr>
        </p:nvGraphicFramePr>
        <p:xfrm>
          <a:off x="304800" y="1295400"/>
          <a:ext cx="85344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4</a:t>
            </a:fld>
            <a:endParaRPr lang="en-US"/>
          </a:p>
        </p:txBody>
      </p:sp>
    </p:spTree>
    <p:extLst>
      <p:ext uri="{BB962C8B-B14F-4D97-AF65-F5344CB8AC3E}">
        <p14:creationId xmlns:p14="http://schemas.microsoft.com/office/powerpoint/2010/main" val="2025349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973" y="609600"/>
            <a:ext cx="7772400" cy="1143000"/>
          </a:xfrm>
        </p:spPr>
        <p:txBody>
          <a:bodyPr>
            <a:normAutofit fontScale="90000"/>
          </a:bodyPr>
          <a:lstStyle/>
          <a:p>
            <a:pPr algn="ctr"/>
            <a:r>
              <a:rPr lang="en-US" dirty="0">
                <a:solidFill>
                  <a:schemeClr val="tx1"/>
                </a:solidFill>
              </a:rPr>
              <a:t>Food Service- Expanded Reporting Requirements for Free and Reduced Price Lunch (FRPL)</a:t>
            </a:r>
          </a:p>
        </p:txBody>
      </p:sp>
      <p:sp>
        <p:nvSpPr>
          <p:cNvPr id="3" name="Content Placeholder 2"/>
          <p:cNvSpPr>
            <a:spLocks noGrp="1"/>
          </p:cNvSpPr>
          <p:nvPr>
            <p:ph idx="1"/>
          </p:nvPr>
        </p:nvSpPr>
        <p:spPr>
          <a:xfrm>
            <a:off x="452608" y="1752600"/>
            <a:ext cx="8462792" cy="4754563"/>
          </a:xfrm>
        </p:spPr>
        <p:txBody>
          <a:bodyPr>
            <a:normAutofit/>
          </a:bodyPr>
          <a:lstStyle/>
          <a:p>
            <a:r>
              <a:rPr lang="en-US" sz="3000" dirty="0"/>
              <a:t>Beginning in the 2017-18 school year, FRPL records must indicate eligibility type (see eligibility types on the next slide).</a:t>
            </a:r>
          </a:p>
          <a:p>
            <a:r>
              <a:rPr lang="en-US" sz="3000" dirty="0"/>
              <a:t>Vendors should be able to report multiple eligibility types per student.</a:t>
            </a:r>
          </a:p>
          <a:p>
            <a:r>
              <a:rPr lang="en-US" sz="3000" dirty="0"/>
              <a:t>New Program Service Codes will be developed. </a:t>
            </a:r>
          </a:p>
          <a:p>
            <a:r>
              <a:rPr lang="en-US" sz="3000" dirty="0"/>
              <a:t>At the local level this information must already be captured, as it is reported in aggregate to the Office of Child Nutrition.</a:t>
            </a:r>
          </a:p>
        </p:txBody>
      </p:sp>
      <p:sp>
        <p:nvSpPr>
          <p:cNvPr id="4" name="Slide Number Placeholder 3"/>
          <p:cNvSpPr>
            <a:spLocks noGrp="1"/>
          </p:cNvSpPr>
          <p:nvPr>
            <p:ph type="sldNum" sz="quarter" idx="12"/>
          </p:nvPr>
        </p:nvSpPr>
        <p:spPr/>
        <p:txBody>
          <a:bodyPr/>
          <a:lstStyle/>
          <a:p>
            <a:fld id="{4D5DD034-8D96-4F80-89B5-502F4A5ABBA0}" type="slidenum">
              <a:rPr lang="en-US" smtClean="0"/>
              <a:t>40</a:t>
            </a:fld>
            <a:endParaRPr lang="en-US"/>
          </a:p>
        </p:txBody>
      </p:sp>
    </p:spTree>
    <p:extLst>
      <p:ext uri="{BB962C8B-B14F-4D97-AF65-F5344CB8AC3E}">
        <p14:creationId xmlns:p14="http://schemas.microsoft.com/office/powerpoint/2010/main" val="2265122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595" y="228600"/>
            <a:ext cx="7772400" cy="639762"/>
          </a:xfrm>
        </p:spPr>
        <p:txBody>
          <a:bodyPr>
            <a:noAutofit/>
          </a:bodyPr>
          <a:lstStyle/>
          <a:p>
            <a:pPr algn="ctr"/>
            <a:r>
              <a:rPr lang="en-US" sz="3600" dirty="0">
                <a:solidFill>
                  <a:schemeClr val="tx1"/>
                </a:solidFill>
              </a:rPr>
              <a:t>Food Service- FRPL Eligibility Types</a:t>
            </a:r>
          </a:p>
        </p:txBody>
      </p:sp>
      <p:sp>
        <p:nvSpPr>
          <p:cNvPr id="4" name="Slide Number Placeholder 3"/>
          <p:cNvSpPr>
            <a:spLocks noGrp="1"/>
          </p:cNvSpPr>
          <p:nvPr>
            <p:ph type="sldNum" sz="quarter" idx="12"/>
          </p:nvPr>
        </p:nvSpPr>
        <p:spPr/>
        <p:txBody>
          <a:bodyPr/>
          <a:lstStyle/>
          <a:p>
            <a:fld id="{4D5DD034-8D96-4F80-89B5-502F4A5ABBA0}" type="slidenum">
              <a:rPr lang="en-US" smtClean="0"/>
              <a:t>41</a:t>
            </a:fld>
            <a:endParaRPr lang="en-US"/>
          </a:p>
        </p:txBody>
      </p:sp>
      <p:sp>
        <p:nvSpPr>
          <p:cNvPr id="6" name="Content Placeholder 5"/>
          <p:cNvSpPr>
            <a:spLocks noGrp="1"/>
          </p:cNvSpPr>
          <p:nvPr>
            <p:ph sz="quarter" idx="1"/>
          </p:nvPr>
        </p:nvSpPr>
        <p:spPr>
          <a:xfrm>
            <a:off x="304800" y="868362"/>
            <a:ext cx="8382000" cy="5532438"/>
          </a:xfrm>
        </p:spPr>
        <p:txBody>
          <a:bodyPr>
            <a:normAutofit fontScale="92500"/>
          </a:bodyPr>
          <a:lstStyle/>
          <a:p>
            <a:r>
              <a:rPr lang="en-US" sz="2400" dirty="0"/>
              <a:t>SNAP (Supplemental Nutrition Assistance Program) recipients-identified via DCMP*  and Medicaid –eligible identified in the Child Nutrition Management System</a:t>
            </a:r>
          </a:p>
          <a:p>
            <a:r>
              <a:rPr lang="en-US" sz="2400" dirty="0"/>
              <a:t>SNAP or TANF (Temporary Assistance for Needy Families) named on an eligibility letter for free school meals /milk from NYSED/NYS Office for Temporary and Disability Assistance (OTDA)</a:t>
            </a:r>
          </a:p>
          <a:p>
            <a:r>
              <a:rPr lang="en-US" sz="2400" dirty="0"/>
              <a:t>Reside in a household of a student who has been deemed free eligible based on the DCMP*  or the receipt of an eligibility letter for free school meals/milk</a:t>
            </a:r>
          </a:p>
          <a:p>
            <a:pPr lvl="0"/>
            <a:r>
              <a:rPr lang="en-US" sz="2400" dirty="0"/>
              <a:t>Documented as: </a:t>
            </a:r>
          </a:p>
          <a:p>
            <a:pPr lvl="1"/>
            <a:r>
              <a:rPr lang="en-US" dirty="0"/>
              <a:t>homeless-identified by the Homeless Liaison </a:t>
            </a:r>
          </a:p>
          <a:p>
            <a:pPr lvl="1"/>
            <a:r>
              <a:rPr lang="en-US" dirty="0"/>
              <a:t>foster-certified directly by State/local foster agency </a:t>
            </a:r>
          </a:p>
          <a:p>
            <a:pPr lvl="1"/>
            <a:r>
              <a:rPr lang="en-US" dirty="0"/>
              <a:t>migrant-identified by Migrant Outreach Education Program Coordinator</a:t>
            </a:r>
          </a:p>
          <a:p>
            <a:r>
              <a:rPr lang="en-US" sz="2400" dirty="0"/>
              <a:t>Documented as participating in a program authorized by the Runaway and Homeless Youth Act</a:t>
            </a:r>
          </a:p>
          <a:p>
            <a:endParaRPr lang="en-US" dirty="0"/>
          </a:p>
        </p:txBody>
      </p:sp>
    </p:spTree>
    <p:extLst>
      <p:ext uri="{BB962C8B-B14F-4D97-AF65-F5344CB8AC3E}">
        <p14:creationId xmlns:p14="http://schemas.microsoft.com/office/powerpoint/2010/main" val="1131275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a:solidFill>
                  <a:schemeClr val="tx1"/>
                </a:solidFill>
              </a:rPr>
              <a:t>Food Service- FRPL Eligibility Types</a:t>
            </a:r>
            <a:endParaRPr lang="en-US" dirty="0"/>
          </a:p>
        </p:txBody>
      </p:sp>
      <p:sp>
        <p:nvSpPr>
          <p:cNvPr id="3" name="Slide Number Placeholder 2"/>
          <p:cNvSpPr>
            <a:spLocks noGrp="1"/>
          </p:cNvSpPr>
          <p:nvPr>
            <p:ph type="sldNum" sz="quarter" idx="12"/>
          </p:nvPr>
        </p:nvSpPr>
        <p:spPr/>
        <p:txBody>
          <a:bodyPr/>
          <a:lstStyle/>
          <a:p>
            <a:fld id="{4D5DD034-8D96-4F80-89B5-502F4A5ABBA0}" type="slidenum">
              <a:rPr lang="en-US" smtClean="0"/>
              <a:t>42</a:t>
            </a:fld>
            <a:endParaRPr lang="en-US"/>
          </a:p>
        </p:txBody>
      </p:sp>
      <p:sp>
        <p:nvSpPr>
          <p:cNvPr id="4" name="Content Placeholder 3"/>
          <p:cNvSpPr>
            <a:spLocks noGrp="1"/>
          </p:cNvSpPr>
          <p:nvPr>
            <p:ph sz="quarter" idx="1"/>
          </p:nvPr>
        </p:nvSpPr>
        <p:spPr>
          <a:xfrm>
            <a:off x="533400" y="1371600"/>
            <a:ext cx="7842504" cy="4572000"/>
          </a:xfrm>
        </p:spPr>
        <p:txBody>
          <a:bodyPr/>
          <a:lstStyle/>
          <a:p>
            <a:r>
              <a:rPr lang="en-US" sz="2800" dirty="0"/>
              <a:t>Approved application for National School Lunch Program (NSLP) for free/reduced lunch</a:t>
            </a:r>
          </a:p>
          <a:p>
            <a:r>
              <a:rPr lang="en-US" sz="2800" dirty="0"/>
              <a:t>FDPIR-Food Distribution Program on Indian Reservations</a:t>
            </a:r>
          </a:p>
          <a:p>
            <a:pPr marL="0" indent="0">
              <a:buNone/>
            </a:pPr>
            <a:endParaRPr lang="en-US" sz="2800" dirty="0"/>
          </a:p>
          <a:p>
            <a:pPr marL="0" indent="0">
              <a:buNone/>
            </a:pPr>
            <a:r>
              <a:rPr lang="en-US" sz="2400" dirty="0"/>
              <a:t>*DCMP-federally mandated Direct Certification Match Process</a:t>
            </a:r>
          </a:p>
          <a:p>
            <a:endParaRPr lang="en-US" dirty="0"/>
          </a:p>
        </p:txBody>
      </p:sp>
    </p:spTree>
    <p:extLst>
      <p:ext uri="{BB962C8B-B14F-4D97-AF65-F5344CB8AC3E}">
        <p14:creationId xmlns:p14="http://schemas.microsoft.com/office/powerpoint/2010/main" val="2016306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5DD034-8D96-4F80-89B5-502F4A5ABBA0}" type="slidenum">
              <a:rPr lang="en-US" smtClean="0"/>
              <a:t>43</a:t>
            </a:fld>
            <a:endParaRPr lang="en-US"/>
          </a:p>
        </p:txBody>
      </p:sp>
      <p:sp>
        <p:nvSpPr>
          <p:cNvPr id="5" name="Title 4"/>
          <p:cNvSpPr>
            <a:spLocks noGrp="1"/>
          </p:cNvSpPr>
          <p:nvPr>
            <p:ph type="title"/>
          </p:nvPr>
        </p:nvSpPr>
        <p:spPr>
          <a:xfrm>
            <a:off x="603504" y="2514600"/>
            <a:ext cx="7854696" cy="1143000"/>
          </a:xfrm>
        </p:spPr>
        <p:txBody>
          <a:bodyPr>
            <a:normAutofit fontScale="90000"/>
          </a:bodyPr>
          <a:lstStyle/>
          <a:p>
            <a:pPr algn="ctr"/>
            <a:br>
              <a:rPr lang="en-US" dirty="0"/>
            </a:br>
            <a:br>
              <a:rPr lang="en-US" dirty="0"/>
            </a:br>
            <a:br>
              <a:rPr lang="en-US" dirty="0"/>
            </a:br>
            <a:br>
              <a:rPr lang="en-US" dirty="0"/>
            </a:br>
            <a:r>
              <a:rPr lang="en-US" sz="4400" b="1" dirty="0">
                <a:solidFill>
                  <a:schemeClr val="tx1"/>
                </a:solidFill>
              </a:rPr>
              <a:t>SMS Certification Center</a:t>
            </a:r>
            <a:br>
              <a:rPr lang="en-US" dirty="0"/>
            </a:br>
            <a:endParaRPr lang="en-US" dirty="0"/>
          </a:p>
        </p:txBody>
      </p:sp>
    </p:spTree>
    <p:extLst>
      <p:ext uri="{BB962C8B-B14F-4D97-AF65-F5344CB8AC3E}">
        <p14:creationId xmlns:p14="http://schemas.microsoft.com/office/powerpoint/2010/main" val="39656979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802895"/>
            <a:ext cx="8839200" cy="5369305"/>
          </a:xfrm>
        </p:spPr>
        <p:txBody>
          <a:bodyPr>
            <a:normAutofit lnSpcReduction="10000"/>
          </a:bodyPr>
          <a:lstStyle/>
          <a:p>
            <a:r>
              <a:rPr lang="en-US" altLang="en-US" sz="2000" dirty="0"/>
              <a:t>2016-17 Templates and Collection Requirements</a:t>
            </a:r>
          </a:p>
          <a:p>
            <a:pPr lvl="1">
              <a:buFont typeface="Courier New" pitchFamily="49" charset="0"/>
              <a:buChar char="o"/>
            </a:pPr>
            <a:r>
              <a:rPr lang="en-US" altLang="en-US" sz="2000" dirty="0">
                <a:hlinkClick r:id="rId3"/>
              </a:rPr>
              <a:t>http://www.p12.nysed.gov/irs/vendors/home.html</a:t>
            </a:r>
            <a:endParaRPr lang="en-US" altLang="en-US" sz="2000" dirty="0"/>
          </a:p>
          <a:p>
            <a:pPr>
              <a:buFont typeface="Courier New" pitchFamily="49" charset="0"/>
              <a:buChar char="o"/>
            </a:pPr>
            <a:r>
              <a:rPr lang="en-US" altLang="en-US" sz="2200" dirty="0"/>
              <a:t>SIRS Guidance </a:t>
            </a:r>
          </a:p>
          <a:p>
            <a:pPr lvl="1" eaLnBrk="1" hangingPunct="1">
              <a:buFont typeface="Courier New" pitchFamily="49" charset="0"/>
              <a:buChar char="o"/>
            </a:pPr>
            <a:r>
              <a:rPr lang="en-US" altLang="en-US" sz="2000" dirty="0">
                <a:hlinkClick r:id="rId4"/>
              </a:rPr>
              <a:t>http://www.p12.nysed.gov/irs/sirs/</a:t>
            </a:r>
            <a:r>
              <a:rPr lang="en-US" altLang="en-US" sz="2000" dirty="0"/>
              <a:t> </a:t>
            </a:r>
          </a:p>
          <a:p>
            <a:r>
              <a:rPr lang="en-US" altLang="en-US" sz="2000" dirty="0"/>
              <a:t>Google Calendar</a:t>
            </a:r>
          </a:p>
          <a:p>
            <a:pPr lvl="1" eaLnBrk="1" hangingPunct="1">
              <a:buFont typeface="Courier New" pitchFamily="49" charset="0"/>
              <a:buChar char="o"/>
            </a:pPr>
            <a:r>
              <a:rPr lang="en-US" altLang="en-US" sz="2000" dirty="0">
                <a:hlinkClick r:id="rId5"/>
              </a:rPr>
              <a:t>http://www.p12.nysed.gov/irs/calendar-irs.html</a:t>
            </a:r>
            <a:r>
              <a:rPr lang="en-US" altLang="en-US" sz="2000" dirty="0"/>
              <a:t> </a:t>
            </a:r>
          </a:p>
          <a:p>
            <a:r>
              <a:rPr lang="en-US" altLang="en-US" sz="2000" dirty="0"/>
              <a:t>Latest News/Memos</a:t>
            </a:r>
          </a:p>
          <a:p>
            <a:pPr lvl="1" eaLnBrk="1" hangingPunct="1">
              <a:buFont typeface="Courier New" pitchFamily="49" charset="0"/>
              <a:buChar char="o"/>
            </a:pPr>
            <a:r>
              <a:rPr lang="en-US" altLang="en-US" sz="2000" dirty="0">
                <a:hlinkClick r:id="rId6"/>
              </a:rPr>
              <a:t>http://www.p12.nysed.gov/irs/news.html</a:t>
            </a:r>
            <a:endParaRPr lang="en-US" altLang="en-US" sz="2000" dirty="0"/>
          </a:p>
          <a:p>
            <a:pPr lvl="1" eaLnBrk="1" hangingPunct="1">
              <a:buFont typeface="Courier New" pitchFamily="49" charset="0"/>
              <a:buChar char="o"/>
            </a:pPr>
            <a:r>
              <a:rPr lang="en-US" altLang="en-US" sz="2000" dirty="0">
                <a:hlinkClick r:id="rId7"/>
              </a:rPr>
              <a:t>http://www.p12.nysed.gov/irs/memos/</a:t>
            </a:r>
            <a:endParaRPr lang="en-US" altLang="en-US" sz="2000" dirty="0"/>
          </a:p>
          <a:p>
            <a:r>
              <a:rPr lang="en-US" altLang="en-US" sz="2000" dirty="0"/>
              <a:t>APPR Guidance</a:t>
            </a:r>
          </a:p>
          <a:p>
            <a:pPr lvl="1" eaLnBrk="1" hangingPunct="1">
              <a:buFont typeface="Courier New" pitchFamily="49" charset="0"/>
              <a:buChar char="o"/>
            </a:pPr>
            <a:r>
              <a:rPr lang="en-US" sz="2000" u="sng" dirty="0">
                <a:hlinkClick r:id="rId8"/>
              </a:rPr>
              <a:t>https://www.engageny.org/tle-library</a:t>
            </a:r>
            <a:endParaRPr lang="en-US" sz="2000" u="sng" dirty="0"/>
          </a:p>
          <a:p>
            <a:r>
              <a:rPr lang="en-US" altLang="en-US" sz="2000" dirty="0"/>
              <a:t>Comprehensive State Course Catalog</a:t>
            </a:r>
          </a:p>
          <a:p>
            <a:pPr lvl="1" eaLnBrk="1" hangingPunct="1">
              <a:buFont typeface="Courier New" pitchFamily="49" charset="0"/>
              <a:buChar char="o"/>
            </a:pPr>
            <a:r>
              <a:rPr lang="en-US" altLang="en-US" sz="2000" dirty="0">
                <a:hlinkClick r:id="rId9"/>
              </a:rPr>
              <a:t>http://www.p12.nysed.gov/irs/courseCatalog/home.html</a:t>
            </a:r>
            <a:endParaRPr lang="en-US" altLang="en-US" sz="2000" dirty="0"/>
          </a:p>
          <a:p>
            <a:r>
              <a:rPr lang="en-US" altLang="en-US" sz="2000" dirty="0"/>
              <a:t>School Management System (SMS) Certification Center</a:t>
            </a:r>
          </a:p>
          <a:p>
            <a:pPr lvl="1" eaLnBrk="1" hangingPunct="1">
              <a:buFont typeface="Courier New" pitchFamily="49" charset="0"/>
              <a:buChar char="o"/>
            </a:pPr>
            <a:r>
              <a:rPr lang="en-US" altLang="en-US" sz="2000" u="sng" dirty="0">
                <a:hlinkClick r:id="rId10"/>
              </a:rPr>
              <a:t>http://sms-certcntr.lhric.org/index.php</a:t>
            </a:r>
            <a:endParaRPr lang="en-US" altLang="en-US" sz="2000" dirty="0"/>
          </a:p>
          <a:p>
            <a:pPr marL="392113" lvl="1" indent="0" eaLnBrk="1" hangingPunct="1">
              <a:buNone/>
            </a:pPr>
            <a:endParaRPr lang="en-US" altLang="en-US" sz="1600" dirty="0">
              <a:latin typeface="Calibri" pitchFamily="34" charset="0"/>
            </a:endParaRPr>
          </a:p>
          <a:p>
            <a:pPr lvl="1" eaLnBrk="1" hangingPunct="1"/>
            <a:endParaRPr lang="en-US" altLang="en-US" sz="1600" dirty="0">
              <a:latin typeface="Calibri" pitchFamily="34" charset="0"/>
            </a:endParaRPr>
          </a:p>
          <a:p>
            <a:pPr lvl="1" eaLnBrk="1" hangingPunct="1"/>
            <a:endParaRPr lang="en-US" altLang="en-US" sz="1600" dirty="0">
              <a:latin typeface="Calibri" pitchFamily="34" charset="0"/>
            </a:endParaRPr>
          </a:p>
        </p:txBody>
      </p:sp>
      <p:sp>
        <p:nvSpPr>
          <p:cNvPr id="3" name="Title 2"/>
          <p:cNvSpPr>
            <a:spLocks noGrp="1"/>
          </p:cNvSpPr>
          <p:nvPr>
            <p:ph type="title"/>
          </p:nvPr>
        </p:nvSpPr>
        <p:spPr>
          <a:xfrm>
            <a:off x="369518" y="0"/>
            <a:ext cx="8229600" cy="747712"/>
          </a:xfrm>
        </p:spPr>
        <p:txBody>
          <a:bodyPr>
            <a:normAutofit/>
          </a:bodyPr>
          <a:lstStyle/>
          <a:p>
            <a:pPr eaLnBrk="1" fontAlgn="auto" hangingPunct="1">
              <a:spcAft>
                <a:spcPts val="0"/>
              </a:spcAft>
              <a:defRPr/>
            </a:pPr>
            <a:r>
              <a:rPr lang="en-US" dirty="0">
                <a:solidFill>
                  <a:schemeClr val="tx1"/>
                </a:solidFill>
              </a:rPr>
              <a:t>Additional Resources </a:t>
            </a:r>
          </a:p>
        </p:txBody>
      </p:sp>
      <p:sp>
        <p:nvSpPr>
          <p:cNvPr id="5" name="Slide Number Placeholder 2"/>
          <p:cNvSpPr>
            <a:spLocks noGrp="1"/>
          </p:cNvSpPr>
          <p:nvPr>
            <p:ph type="sldNum" sz="quarter" idx="12"/>
          </p:nvPr>
        </p:nvSpPr>
        <p:spPr>
          <a:xfrm>
            <a:off x="146304" y="6210300"/>
            <a:ext cx="457200" cy="457200"/>
          </a:xfrm>
        </p:spPr>
        <p:txBody>
          <a:bodyPr/>
          <a:lstStyle/>
          <a:p>
            <a:r>
              <a:rPr lang="en-US" dirty="0"/>
              <a:t>43</a:t>
            </a:r>
          </a:p>
        </p:txBody>
      </p:sp>
    </p:spTree>
    <p:extLst>
      <p:ext uri="{BB962C8B-B14F-4D97-AF65-F5344CB8AC3E}">
        <p14:creationId xmlns:p14="http://schemas.microsoft.com/office/powerpoint/2010/main" val="2143528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444437" y="204085"/>
            <a:ext cx="3598926" cy="916837"/>
          </a:xfrm>
        </p:spPr>
        <p:txBody>
          <a:bodyPr>
            <a:normAutofit/>
          </a:bodyPr>
          <a:lstStyle/>
          <a:p>
            <a:pPr eaLnBrk="1" fontAlgn="auto" hangingPunct="1">
              <a:spcAft>
                <a:spcPts val="0"/>
              </a:spcAft>
              <a:defRPr/>
            </a:pPr>
            <a:r>
              <a:rPr lang="en-US" sz="4400" dirty="0">
                <a:solidFill>
                  <a:schemeClr val="tx1"/>
                </a:solidFill>
              </a:rPr>
              <a:t>Questions?</a:t>
            </a:r>
          </a:p>
        </p:txBody>
      </p:sp>
      <p:sp>
        <p:nvSpPr>
          <p:cNvPr id="8" name="Text Placeholder 4"/>
          <p:cNvSpPr txBox="1">
            <a:spLocks/>
          </p:cNvSpPr>
          <p:nvPr/>
        </p:nvSpPr>
        <p:spPr bwMode="auto">
          <a:xfrm>
            <a:off x="177554" y="1204911"/>
            <a:ext cx="8812210" cy="50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eaLnBrk="1" hangingPunct="1">
              <a:buFont typeface="Arial" panose="020B0604020202020204" pitchFamily="34" charset="0"/>
              <a:buChar char="•"/>
              <a:defRPr/>
            </a:pPr>
            <a:r>
              <a:rPr lang="en-US" altLang="en-US" sz="3200" dirty="0"/>
              <a:t>General Questions: </a:t>
            </a:r>
            <a:r>
              <a:rPr lang="en-US" altLang="en-US" sz="3200" dirty="0">
                <a:solidFill>
                  <a:schemeClr val="bg2">
                    <a:lumMod val="60000"/>
                    <a:lumOff val="40000"/>
                  </a:schemeClr>
                </a:solidFill>
                <a:hlinkClick r:id="rId3"/>
              </a:rPr>
              <a:t>datasupport@nysed.gov</a:t>
            </a:r>
          </a:p>
          <a:p>
            <a:pPr>
              <a:buFont typeface="Arial" panose="020B0604020202020204" pitchFamily="34" charset="0"/>
              <a:buChar char="•"/>
            </a:pPr>
            <a:r>
              <a:rPr lang="en-US" altLang="en-US" sz="3200" dirty="0"/>
              <a:t>Staff Evaluation Questions: </a:t>
            </a:r>
            <a:r>
              <a:rPr lang="en-US" sz="3200" u="sng" dirty="0">
                <a:hlinkClick r:id="rId4"/>
              </a:rPr>
              <a:t>educatoreval@nysed.gov</a:t>
            </a:r>
            <a:r>
              <a:rPr lang="en-US" sz="3200" u="sng" dirty="0"/>
              <a:t> </a:t>
            </a:r>
          </a:p>
          <a:p>
            <a:pPr defTabSz="914400" eaLnBrk="1" hangingPunct="1">
              <a:buFont typeface="Arial" panose="020B0604020202020204" pitchFamily="34" charset="0"/>
              <a:buChar char="•"/>
              <a:defRPr/>
            </a:pPr>
            <a:r>
              <a:rPr lang="en-US" altLang="en-US" sz="3200" dirty="0"/>
              <a:t>Most up-to-date information:</a:t>
            </a:r>
          </a:p>
          <a:p>
            <a:pPr lvl="1" eaLnBrk="1" hangingPunct="1">
              <a:defRPr/>
            </a:pPr>
            <a:r>
              <a:rPr lang="en-US" altLang="en-US" sz="2800" i="1" dirty="0"/>
              <a:t>Vendor Landing Page </a:t>
            </a:r>
            <a:r>
              <a:rPr lang="en-US" altLang="en-US" sz="2800" i="1" dirty="0">
                <a:hlinkClick r:id="rId5"/>
              </a:rPr>
              <a:t>http://www.p12.nysed.gov/irs/vendors/home.html</a:t>
            </a:r>
            <a:endParaRPr lang="en-US" altLang="en-US" sz="2800" i="1" dirty="0"/>
          </a:p>
          <a:p>
            <a:pPr lvl="1" eaLnBrk="1" hangingPunct="1">
              <a:defRPr/>
            </a:pPr>
            <a:endParaRPr lang="en-US" altLang="en-US" sz="2400" i="1" dirty="0">
              <a:solidFill>
                <a:schemeClr val="bg2">
                  <a:lumMod val="60000"/>
                  <a:lumOff val="40000"/>
                </a:schemeClr>
              </a:solidFill>
              <a:latin typeface="Calibri" pitchFamily="34" charset="0"/>
            </a:endParaRPr>
          </a:p>
          <a:p>
            <a:pPr marL="392113" lvl="1" indent="0" eaLnBrk="1" hangingPunct="1">
              <a:buNone/>
              <a:defRPr/>
            </a:pPr>
            <a:endParaRPr lang="en-US" altLang="en-US" sz="2400" dirty="0">
              <a:solidFill>
                <a:schemeClr val="bg2">
                  <a:lumMod val="60000"/>
                  <a:lumOff val="40000"/>
                </a:schemeClr>
              </a:solidFill>
              <a:latin typeface="Calibri" pitchFamily="34" charset="0"/>
            </a:endParaRPr>
          </a:p>
          <a:p>
            <a:pPr defTabSz="914400" eaLnBrk="1" hangingPunct="1">
              <a:defRPr/>
            </a:pPr>
            <a:endParaRPr lang="en-US" altLang="en-US" sz="3200" dirty="0">
              <a:latin typeface="Calibri" pitchFamily="34" charset="0"/>
            </a:endParaRPr>
          </a:p>
          <a:p>
            <a:pPr defTabSz="914400" eaLnBrk="1" hangingPunct="1">
              <a:defRPr/>
            </a:pPr>
            <a:endParaRPr lang="en-US" altLang="en-US" dirty="0"/>
          </a:p>
        </p:txBody>
      </p:sp>
      <p:sp>
        <p:nvSpPr>
          <p:cNvPr id="5" name="Slide Number Placeholder 2"/>
          <p:cNvSpPr txBox="1">
            <a:spLocks/>
          </p:cNvSpPr>
          <p:nvPr/>
        </p:nvSpPr>
        <p:spPr>
          <a:xfrm>
            <a:off x="146304" y="6210300"/>
            <a:ext cx="457200" cy="457200"/>
          </a:xfrm>
          <a:prstGeom prst="ellipse">
            <a:avLst/>
          </a:prstGeom>
          <a:solidFill>
            <a:schemeClr val="accent1"/>
          </a:solidFill>
        </p:spPr>
        <p:txBody>
          <a:bodyPr wrap="none" lIns="0" tIns="0" rIns="0" bIns="0" anchor="ctr" anchorCtr="1">
            <a:noAutofit/>
          </a:bodyPr>
          <a:lstStyle>
            <a:defPPr>
              <a:defRPr lang="en-US"/>
            </a:defPPr>
            <a:lvl1pPr marL="0" algn="ctr" defTabSz="914400" rtl="0" eaLnBrk="1" latinLnBrk="0" hangingPunct="1">
              <a:defRPr kumimoji="0" sz="1400" kern="1200">
                <a:solidFill>
                  <a:srgbClr val="FFFFFF"/>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44</a:t>
            </a:r>
          </a:p>
        </p:txBody>
      </p:sp>
    </p:spTree>
    <p:extLst>
      <p:ext uri="{BB962C8B-B14F-4D97-AF65-F5344CB8AC3E}">
        <p14:creationId xmlns:p14="http://schemas.microsoft.com/office/powerpoint/2010/main" val="33645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371600"/>
          </a:xfrm>
        </p:spPr>
        <p:txBody>
          <a:bodyPr>
            <a:noAutofit/>
          </a:bodyPr>
          <a:lstStyle/>
          <a:p>
            <a:pPr algn="ctr"/>
            <a:r>
              <a:rPr lang="en-US" sz="3200" dirty="0">
                <a:solidFill>
                  <a:schemeClr val="tx1"/>
                </a:solidFill>
              </a:rPr>
              <a:t>Primary method for finding new information/reporting requirements from NYSED</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05345890"/>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5</a:t>
            </a:fld>
            <a:endParaRPr lang="en-US"/>
          </a:p>
        </p:txBody>
      </p:sp>
    </p:spTree>
    <p:extLst>
      <p:ext uri="{BB962C8B-B14F-4D97-AF65-F5344CB8AC3E}">
        <p14:creationId xmlns:p14="http://schemas.microsoft.com/office/powerpoint/2010/main" val="376833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Usefulness of the NYSED Vendor Website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40172033"/>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6</a:t>
            </a:fld>
            <a:endParaRPr lang="en-US"/>
          </a:p>
        </p:txBody>
      </p:sp>
    </p:spTree>
    <p:extLst>
      <p:ext uri="{BB962C8B-B14F-4D97-AF65-F5344CB8AC3E}">
        <p14:creationId xmlns:p14="http://schemas.microsoft.com/office/powerpoint/2010/main" val="375556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Separate Meeting Preference</a:t>
            </a:r>
            <a:r>
              <a:rPr lang="en-US" sz="3100" dirty="0">
                <a:solidFill>
                  <a:schemeClr val="tx1"/>
                </a:solidFill>
              </a:rPr>
              <a:t>- for vendor types (Staff, HR, Food Service, SMS, etc.)</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90398288"/>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7</a:t>
            </a:fld>
            <a:endParaRPr lang="en-US"/>
          </a:p>
        </p:txBody>
      </p:sp>
    </p:spTree>
    <p:extLst>
      <p:ext uri="{BB962C8B-B14F-4D97-AF65-F5344CB8AC3E}">
        <p14:creationId xmlns:p14="http://schemas.microsoft.com/office/powerpoint/2010/main" val="390667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417638"/>
          </a:xfrm>
        </p:spPr>
        <p:txBody>
          <a:bodyPr>
            <a:noAutofit/>
          </a:bodyPr>
          <a:lstStyle/>
          <a:p>
            <a:pPr algn="ctr"/>
            <a:br>
              <a:rPr lang="en-US" sz="3200" dirty="0">
                <a:solidFill>
                  <a:schemeClr val="tx1"/>
                </a:solidFill>
              </a:rPr>
            </a:br>
            <a:r>
              <a:rPr lang="en-US" sz="3200" dirty="0">
                <a:solidFill>
                  <a:schemeClr val="tx1"/>
                </a:solidFill>
              </a:rPr>
              <a:t>Would Individualized Conference Calls- Vendors, NYSED, and SMS Cert Center</a:t>
            </a:r>
            <a:br>
              <a:rPr lang="en-US" sz="3200" dirty="0">
                <a:solidFill>
                  <a:schemeClr val="tx1"/>
                </a:solidFill>
              </a:rPr>
            </a:br>
            <a:r>
              <a:rPr lang="en-US" sz="3200" dirty="0">
                <a:solidFill>
                  <a:schemeClr val="tx1"/>
                </a:solidFill>
              </a:rPr>
              <a:t>be Helpful?</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93445359"/>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8</a:t>
            </a:fld>
            <a:endParaRPr lang="en-US"/>
          </a:p>
        </p:txBody>
      </p:sp>
    </p:spTree>
    <p:extLst>
      <p:ext uri="{BB962C8B-B14F-4D97-AF65-F5344CB8AC3E}">
        <p14:creationId xmlns:p14="http://schemas.microsoft.com/office/powerpoint/2010/main" val="31455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Utilization of SMS Certification Center for testing products and extracts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19250715"/>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D5DD034-8D96-4F80-89B5-502F4A5ABBA0}" type="slidenum">
              <a:rPr lang="en-US" smtClean="0"/>
              <a:t>9</a:t>
            </a:fld>
            <a:endParaRPr lang="en-US"/>
          </a:p>
        </p:txBody>
      </p:sp>
    </p:spTree>
    <p:extLst>
      <p:ext uri="{BB962C8B-B14F-4D97-AF65-F5344CB8AC3E}">
        <p14:creationId xmlns:p14="http://schemas.microsoft.com/office/powerpoint/2010/main" val="1181828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9878</TotalTime>
  <Words>3417</Words>
  <Application>Microsoft Office PowerPoint</Application>
  <PresentationFormat>On-screen Show (4:3)</PresentationFormat>
  <Paragraphs>343</Paragraphs>
  <Slides>45</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45</vt:i4>
      </vt:variant>
    </vt:vector>
  </HeadingPairs>
  <TitlesOfParts>
    <vt:vector size="58" baseType="lpstr">
      <vt:lpstr>Arial</vt:lpstr>
      <vt:lpstr>Calibri</vt:lpstr>
      <vt:lpstr>Courier New</vt:lpstr>
      <vt:lpstr>Franklin Gothic Book</vt:lpstr>
      <vt:lpstr>Lucida Sans</vt:lpstr>
      <vt:lpstr>Perpetua</vt:lpstr>
      <vt:lpstr>Symbol</vt:lpstr>
      <vt:lpstr>Times New Roman</vt:lpstr>
      <vt:lpstr>Verdana</vt:lpstr>
      <vt:lpstr>Wingdings</vt:lpstr>
      <vt:lpstr>Wingdings 2</vt:lpstr>
      <vt:lpstr>Wingdings 3</vt:lpstr>
      <vt:lpstr>Equity</vt:lpstr>
      <vt:lpstr>NYS Education Department Vendor Meeting </vt:lpstr>
      <vt:lpstr>Agenda</vt:lpstr>
      <vt:lpstr>Vendor Feedback</vt:lpstr>
      <vt:lpstr>Vendor Product Categories</vt:lpstr>
      <vt:lpstr>Primary method for finding new information/reporting requirements from NYSED</vt:lpstr>
      <vt:lpstr>Usefulness of the NYSED Vendor Website</vt:lpstr>
      <vt:lpstr>Separate Meeting Preference- for vendor types (Staff, HR, Food Service, SMS, etc.)</vt:lpstr>
      <vt:lpstr> Would Individualized Conference Calls- Vendors, NYSED, and SMS Cert Center be Helpful?</vt:lpstr>
      <vt:lpstr>Utilization of SMS Certification Center for testing products and extracts</vt:lpstr>
      <vt:lpstr>Additional Vendor Listserv Results</vt:lpstr>
      <vt:lpstr>Utilization of SMS Certification Center for NYSED Reporting Information</vt:lpstr>
      <vt:lpstr>Additional Feedback</vt:lpstr>
      <vt:lpstr>Additional Feedback</vt:lpstr>
      <vt:lpstr>What NYSED has done in response</vt:lpstr>
      <vt:lpstr>PowerPoint Presentation</vt:lpstr>
      <vt:lpstr>SMS</vt:lpstr>
      <vt:lpstr>SMS- P-Tech Programs</vt:lpstr>
      <vt:lpstr>SMS- P-Tech Programs</vt:lpstr>
      <vt:lpstr>SMS- 2016-17 Career Path Codes</vt:lpstr>
      <vt:lpstr>SMS- CDOS 2016-17</vt:lpstr>
      <vt:lpstr>SMS- 2016-17 CDOS Update (cont.): </vt:lpstr>
      <vt:lpstr>SMS - Seal of Biliteracy</vt:lpstr>
      <vt:lpstr>SMS- Student Attendance/BOCES </vt:lpstr>
      <vt:lpstr>SMS- Homeless Students</vt:lpstr>
      <vt:lpstr>SMS- 2016-17 Immigrant Reminder</vt:lpstr>
      <vt:lpstr> SMS- 2016-17 Immigrant Update</vt:lpstr>
      <vt:lpstr>SMS - Assessment Measure Codes </vt:lpstr>
      <vt:lpstr>SMS- 2016-17 Students in Foster Care &amp; Students with a Parent in the Armed Forces</vt:lpstr>
      <vt:lpstr>SMS- 2016-17 LEP/ELL</vt:lpstr>
      <vt:lpstr> SMS-  Staff Student Course </vt:lpstr>
      <vt:lpstr>SMS-Course Instructor Assignment </vt:lpstr>
      <vt:lpstr>SMS-Student Class Entry Exit</vt:lpstr>
      <vt:lpstr>HR/Financial Staff</vt:lpstr>
      <vt:lpstr>HR/Financial Staff- Staff Evaluation – Fall 2016-17</vt:lpstr>
      <vt:lpstr>HR/Financial Staff- 2016-17 Staff Attendance Reminders</vt:lpstr>
      <vt:lpstr>HR/Financial Staff- 2016-17 Staff Attendance</vt:lpstr>
      <vt:lpstr>HR/Financial Staff- Staff Snapshot </vt:lpstr>
      <vt:lpstr>Staff Snapshot - Itinerant Staff Scenarios</vt:lpstr>
      <vt:lpstr>Staff Tenure </vt:lpstr>
      <vt:lpstr>Food Service- Expanded Reporting Requirements for Free and Reduced Price Lunch (FRPL)</vt:lpstr>
      <vt:lpstr>Food Service- FRPL Eligibility Types</vt:lpstr>
      <vt:lpstr>Food Service- FRPL Eligibility Types</vt:lpstr>
      <vt:lpstr>    SMS Certification Center </vt:lpstr>
      <vt:lpstr>Additional Resources </vt:lpstr>
      <vt:lpstr>Questions?</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Feedback</dc:title>
  <dc:creator>Administrator</dc:creator>
  <cp:lastModifiedBy>Lauren Carnahan</cp:lastModifiedBy>
  <cp:revision>103</cp:revision>
  <cp:lastPrinted>2017-01-17T19:47:33Z</cp:lastPrinted>
  <dcterms:created xsi:type="dcterms:W3CDTF">2016-12-27T19:20:54Z</dcterms:created>
  <dcterms:modified xsi:type="dcterms:W3CDTF">2017-01-24T17:45:47Z</dcterms:modified>
</cp:coreProperties>
</file>