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4" r:id="rId2"/>
    <p:sldId id="259" r:id="rId3"/>
    <p:sldId id="260" r:id="rId4"/>
    <p:sldId id="261" r:id="rId5"/>
    <p:sldId id="262" r:id="rId6"/>
    <p:sldId id="258" r:id="rId7"/>
    <p:sldId id="265" r:id="rId8"/>
    <p:sldId id="256" r:id="rId9"/>
    <p:sldId id="257" r:id="rId10"/>
    <p:sldId id="268" r:id="rId11"/>
  </p:sldIdLst>
  <p:sldSz cx="9144000" cy="6858000" type="screen4x3"/>
  <p:notesSz cx="9296400" cy="688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6" d="100"/>
          <a:sy n="76" d="100"/>
        </p:scale>
        <p:origin x="187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16" d="100"/>
          <a:sy n="116" d="100"/>
        </p:scale>
        <p:origin x="2328" y="114"/>
      </p:cViewPr>
      <p:guideLst>
        <p:guide orient="horz" pos="216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09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265809" y="0"/>
            <a:ext cx="4028440" cy="344091"/>
          </a:xfrm>
          <a:prstGeom prst="rect">
            <a:avLst/>
          </a:prstGeom>
        </p:spPr>
        <p:txBody>
          <a:bodyPr vert="horz" lIns="92446" tIns="46223" rIns="92446" bIns="46223" rtlCol="0"/>
          <a:lstStyle>
            <a:lvl1pPr algn="r">
              <a:defRPr sz="1200"/>
            </a:lvl1pPr>
          </a:lstStyle>
          <a:p>
            <a:fld id="{F670B80B-E032-4DBC-9465-40DD681F386A}" type="datetimeFigureOut">
              <a:rPr lang="en-US" smtClean="0"/>
              <a:t>6/9/2022</a:t>
            </a:fld>
            <a:endParaRPr lang="en-US"/>
          </a:p>
        </p:txBody>
      </p:sp>
      <p:sp>
        <p:nvSpPr>
          <p:cNvPr id="4" name="Slide Image Placeholder 3"/>
          <p:cNvSpPr>
            <a:spLocks noGrp="1" noRot="1" noChangeAspect="1"/>
          </p:cNvSpPr>
          <p:nvPr>
            <p:ph type="sldImg" idx="2"/>
          </p:nvPr>
        </p:nvSpPr>
        <p:spPr>
          <a:xfrm>
            <a:off x="2927350" y="515938"/>
            <a:ext cx="3441700" cy="2581275"/>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29640" y="3268861"/>
            <a:ext cx="7437120" cy="3096816"/>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36528"/>
            <a:ext cx="4028440" cy="344091"/>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536528"/>
            <a:ext cx="4028440" cy="344091"/>
          </a:xfrm>
          <a:prstGeom prst="rect">
            <a:avLst/>
          </a:prstGeom>
        </p:spPr>
        <p:txBody>
          <a:bodyPr vert="horz" lIns="92446" tIns="46223" rIns="92446" bIns="46223" rtlCol="0" anchor="b"/>
          <a:lstStyle>
            <a:lvl1pPr algn="r">
              <a:defRPr sz="1200"/>
            </a:lvl1pPr>
          </a:lstStyle>
          <a:p>
            <a:fld id="{00ECB645-BC93-4EB2-A2F7-D35FE947DDC7}" type="slidenum">
              <a:rPr lang="en-US" smtClean="0"/>
              <a:t>‹#›</a:t>
            </a:fld>
            <a:endParaRPr lang="en-US"/>
          </a:p>
        </p:txBody>
      </p:sp>
    </p:spTree>
    <p:extLst>
      <p:ext uri="{BB962C8B-B14F-4D97-AF65-F5344CB8AC3E}">
        <p14:creationId xmlns:p14="http://schemas.microsoft.com/office/powerpoint/2010/main" val="2754084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47625"/>
            <a:ext cx="6729412" cy="5046663"/>
          </a:xfrm>
          <a:ln>
            <a:noFill/>
          </a:ln>
        </p:spPr>
      </p:sp>
      <p:sp>
        <p:nvSpPr>
          <p:cNvPr id="3" name="Notes Placeholder 2"/>
          <p:cNvSpPr>
            <a:spLocks noGrp="1"/>
          </p:cNvSpPr>
          <p:nvPr>
            <p:ph type="body" idx="1"/>
          </p:nvPr>
        </p:nvSpPr>
        <p:spPr>
          <a:xfrm>
            <a:off x="309880" y="5110612"/>
            <a:ext cx="8779933" cy="1465342"/>
          </a:xfrm>
          <a:solidFill>
            <a:schemeClr val="bg1"/>
          </a:solidFill>
        </p:spPr>
        <p:txBody>
          <a:bodyPr wrap="square">
            <a:spAutoFit/>
          </a:bodyPr>
          <a:lstStyle/>
          <a:p>
            <a:pPr>
              <a:lnSpc>
                <a:spcPts val="1820"/>
              </a:lnSpc>
            </a:pPr>
            <a:r>
              <a:rPr lang="en-US" dirty="0"/>
              <a:t>The Smart Schools Investment Plan, Or SSIP, Application Will Be Available Through The SED Business Portal, Similar To Your Recently Submitted Educational Technology Plan.  If You Do Not See SED Monitoring And Vendor Performance System Under “My Applications” You Will Need To Have Your School Superintendent Provide Access To The Application In The Usual Way.  The Next Several Slides Will Quickly Review The Steps Needed To Gain Access To The SSIP Application.  Like Other SED Business Applications, We Will Use The Delegated Account System (SEDDAS) That Allows Districts To Control Access To SED Applications. Your Superintendent And Business Office Will Already Be Familiar With This System From Other SED Applications.</a:t>
            </a:r>
          </a:p>
        </p:txBody>
      </p:sp>
    </p:spTree>
    <p:extLst>
      <p:ext uri="{BB962C8B-B14F-4D97-AF65-F5344CB8AC3E}">
        <p14:creationId xmlns:p14="http://schemas.microsoft.com/office/powerpoint/2010/main" val="3079087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287338"/>
            <a:ext cx="8370888" cy="6276975"/>
          </a:xfrm>
          <a:ln>
            <a:noFill/>
          </a:ln>
        </p:spPr>
      </p:sp>
      <p:sp>
        <p:nvSpPr>
          <p:cNvPr id="4" name="Slide Number Placeholder 3"/>
          <p:cNvSpPr>
            <a:spLocks noGrp="1"/>
          </p:cNvSpPr>
          <p:nvPr>
            <p:ph type="sldNum" sz="quarter" idx="10"/>
          </p:nvPr>
        </p:nvSpPr>
        <p:spPr/>
        <p:txBody>
          <a:bodyPr/>
          <a:lstStyle/>
          <a:p>
            <a:fld id="{00ECB645-BC93-4EB2-A2F7-D35FE947DDC7}" type="slidenum">
              <a:rPr lang="en-US" smtClean="0"/>
              <a:t>10</a:t>
            </a:fld>
            <a:endParaRPr lang="en-US"/>
          </a:p>
        </p:txBody>
      </p:sp>
    </p:spTree>
    <p:extLst>
      <p:ext uri="{BB962C8B-B14F-4D97-AF65-F5344CB8AC3E}">
        <p14:creationId xmlns:p14="http://schemas.microsoft.com/office/powerpoint/2010/main" val="786432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401638"/>
            <a:ext cx="6600825" cy="4951412"/>
          </a:xfrm>
          <a:ln>
            <a:noFill/>
          </a:ln>
        </p:spPr>
      </p:sp>
      <p:sp>
        <p:nvSpPr>
          <p:cNvPr id="5" name="Notes Placeholder 2"/>
          <p:cNvSpPr>
            <a:spLocks noGrp="1"/>
          </p:cNvSpPr>
          <p:nvPr>
            <p:ph type="body" idx="3"/>
          </p:nvPr>
        </p:nvSpPr>
        <p:spPr>
          <a:xfrm>
            <a:off x="309880" y="5658380"/>
            <a:ext cx="8779933" cy="277961"/>
          </a:xfrm>
        </p:spPr>
        <p:txBody>
          <a:bodyPr wrap="square">
            <a:spAutoFit/>
          </a:bodyPr>
          <a:lstStyle/>
          <a:p>
            <a:pPr algn="ctr"/>
            <a:r>
              <a:rPr lang="en-US" dirty="0"/>
              <a:t>This Slide Lists The User Roles That Are Able To Entitle Or Allow Users To View Or Complete The Application, As Appropriate.</a:t>
            </a:r>
          </a:p>
        </p:txBody>
      </p:sp>
    </p:spTree>
    <p:extLst>
      <p:ext uri="{BB962C8B-B14F-4D97-AF65-F5344CB8AC3E}">
        <p14:creationId xmlns:p14="http://schemas.microsoft.com/office/powerpoint/2010/main" val="259729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06388"/>
            <a:ext cx="8077200" cy="5953918"/>
          </a:xfrm>
          <a:ln>
            <a:noFill/>
          </a:ln>
        </p:spPr>
      </p:sp>
      <p:sp>
        <p:nvSpPr>
          <p:cNvPr id="8" name="Notes Placeholder 2"/>
          <p:cNvSpPr>
            <a:spLocks noGrp="1" noChangeAspect="1"/>
          </p:cNvSpPr>
          <p:nvPr>
            <p:ph type="body" idx="3"/>
          </p:nvPr>
        </p:nvSpPr>
        <p:spPr>
          <a:xfrm>
            <a:off x="5334000" y="4888706"/>
            <a:ext cx="3581399" cy="462681"/>
          </a:xfrm>
        </p:spPr>
        <p:txBody>
          <a:bodyPr wrap="square">
            <a:spAutoFit/>
          </a:bodyPr>
          <a:lstStyle/>
          <a:p>
            <a:pPr algn="ctr"/>
            <a:r>
              <a:rPr lang="en-US" dirty="0">
                <a:solidFill>
                  <a:srgbClr val="FF0000"/>
                </a:solidFill>
              </a:rPr>
              <a:t>You may wish to give View Only permission to staff that should not be making changes to the application.</a:t>
            </a:r>
          </a:p>
        </p:txBody>
      </p:sp>
    </p:spTree>
    <p:extLst>
      <p:ext uri="{BB962C8B-B14F-4D97-AF65-F5344CB8AC3E}">
        <p14:creationId xmlns:p14="http://schemas.microsoft.com/office/powerpoint/2010/main" val="222954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316706"/>
            <a:ext cx="8686800" cy="6324600"/>
          </a:xfrm>
          <a:ln>
            <a:noFill/>
          </a:ln>
        </p:spPr>
      </p:sp>
    </p:spTree>
    <p:extLst>
      <p:ext uri="{BB962C8B-B14F-4D97-AF65-F5344CB8AC3E}">
        <p14:creationId xmlns:p14="http://schemas.microsoft.com/office/powerpoint/2010/main" val="668881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164306"/>
            <a:ext cx="8534400" cy="6400801"/>
          </a:xfrm>
          <a:ln>
            <a:noFill/>
          </a:ln>
        </p:spPr>
      </p:sp>
    </p:spTree>
    <p:extLst>
      <p:ext uri="{BB962C8B-B14F-4D97-AF65-F5344CB8AC3E}">
        <p14:creationId xmlns:p14="http://schemas.microsoft.com/office/powerpoint/2010/main" val="4015043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239713"/>
            <a:ext cx="8610600" cy="6457950"/>
          </a:xfrm>
          <a:ln>
            <a:noFill/>
          </a:ln>
        </p:spPr>
      </p:sp>
    </p:spTree>
    <p:extLst>
      <p:ext uri="{BB962C8B-B14F-4D97-AF65-F5344CB8AC3E}">
        <p14:creationId xmlns:p14="http://schemas.microsoft.com/office/powerpoint/2010/main" val="2431809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1906"/>
            <a:ext cx="8763000" cy="6172200"/>
          </a:xfrm>
          <a:ln>
            <a:noFill/>
          </a:ln>
        </p:spPr>
      </p:sp>
      <p:sp>
        <p:nvSpPr>
          <p:cNvPr id="3" name="Notes Placeholder 2"/>
          <p:cNvSpPr>
            <a:spLocks noGrp="1"/>
          </p:cNvSpPr>
          <p:nvPr>
            <p:ph type="body" idx="1"/>
          </p:nvPr>
        </p:nvSpPr>
        <p:spPr>
          <a:xfrm>
            <a:off x="914400" y="6107906"/>
            <a:ext cx="7437120" cy="462681"/>
          </a:xfrm>
        </p:spPr>
        <p:txBody>
          <a:bodyPr>
            <a:spAutoFit/>
          </a:bodyPr>
          <a:lstStyle/>
          <a:p>
            <a:r>
              <a:rPr lang="en-US" dirty="0"/>
              <a:t>Once You Have Been Given Data Entry Rights To The Application, It Will Show Up Under “My Applications”.  When You Click On It, You Will Enter The System.</a:t>
            </a:r>
          </a:p>
        </p:txBody>
      </p:sp>
    </p:spTree>
    <p:extLst>
      <p:ext uri="{BB962C8B-B14F-4D97-AF65-F5344CB8AC3E}">
        <p14:creationId xmlns:p14="http://schemas.microsoft.com/office/powerpoint/2010/main" val="4247931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64306"/>
            <a:ext cx="8866909" cy="6096000"/>
          </a:xfrm>
          <a:ln>
            <a:noFill/>
          </a:ln>
        </p:spPr>
      </p:sp>
      <p:sp>
        <p:nvSpPr>
          <p:cNvPr id="5" name="Notes Placeholder 2"/>
          <p:cNvSpPr>
            <a:spLocks noGrp="1"/>
          </p:cNvSpPr>
          <p:nvPr>
            <p:ph type="body" idx="3"/>
          </p:nvPr>
        </p:nvSpPr>
        <p:spPr>
          <a:xfrm>
            <a:off x="914400" y="6260306"/>
            <a:ext cx="7437120" cy="278015"/>
          </a:xfrm>
        </p:spPr>
        <p:txBody>
          <a:bodyPr>
            <a:spAutoFit/>
          </a:bodyPr>
          <a:lstStyle/>
          <a:p>
            <a:pPr algn="ctr"/>
            <a:r>
              <a:rPr lang="en-US" dirty="0"/>
              <a:t>Click On Smart Schools Bond Act “View Surveys” Button.</a:t>
            </a:r>
          </a:p>
        </p:txBody>
      </p:sp>
    </p:spTree>
    <p:extLst>
      <p:ext uri="{BB962C8B-B14F-4D97-AF65-F5344CB8AC3E}">
        <p14:creationId xmlns:p14="http://schemas.microsoft.com/office/powerpoint/2010/main" val="2785994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164306"/>
            <a:ext cx="8229600" cy="6172200"/>
          </a:xfrm>
          <a:ln>
            <a:noFill/>
          </a:ln>
        </p:spPr>
      </p:sp>
      <p:sp>
        <p:nvSpPr>
          <p:cNvPr id="5" name="Notes Placeholder 2"/>
          <p:cNvSpPr>
            <a:spLocks noGrp="1"/>
          </p:cNvSpPr>
          <p:nvPr>
            <p:ph type="body" idx="3"/>
          </p:nvPr>
        </p:nvSpPr>
        <p:spPr>
          <a:xfrm>
            <a:off x="914400" y="6260306"/>
            <a:ext cx="7437120" cy="278015"/>
          </a:xfrm>
        </p:spPr>
        <p:txBody>
          <a:bodyPr>
            <a:spAutoFit/>
          </a:bodyPr>
          <a:lstStyle/>
          <a:p>
            <a:pPr algn="ctr"/>
            <a:r>
              <a:rPr lang="en-US" dirty="0"/>
              <a:t>After Reading The Welcome Message, Please Click On The “View” Button To Start The SSIP Application.</a:t>
            </a:r>
          </a:p>
        </p:txBody>
      </p:sp>
    </p:spTree>
    <p:extLst>
      <p:ext uri="{BB962C8B-B14F-4D97-AF65-F5344CB8AC3E}">
        <p14:creationId xmlns:p14="http://schemas.microsoft.com/office/powerpoint/2010/main" val="1265509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FFA0DC-1266-418D-AC85-3CC1298C0763}" type="datetime4">
              <a:rPr lang="en-US" smtClean="0"/>
              <a:t>June 9, 2022</a:t>
            </a:fld>
            <a:endParaRPr lang="en-US"/>
          </a:p>
        </p:txBody>
      </p:sp>
      <p:sp>
        <p:nvSpPr>
          <p:cNvPr id="5" name="Footer Placeholder 4"/>
          <p:cNvSpPr>
            <a:spLocks noGrp="1"/>
          </p:cNvSpPr>
          <p:nvPr>
            <p:ph type="ftr" sz="quarter" idx="11"/>
          </p:nvPr>
        </p:nvSpPr>
        <p:spPr/>
        <p:txBody>
          <a:bodyPr/>
          <a:lstStyle/>
          <a:p>
            <a:r>
              <a:rPr lang="en-US"/>
              <a:t>http://www.p12.nysed.gov/mgtserv/smart_schools/</a:t>
            </a:r>
          </a:p>
        </p:txBody>
      </p:sp>
      <p:sp>
        <p:nvSpPr>
          <p:cNvPr id="6" name="Slide Number Placeholder 5"/>
          <p:cNvSpPr>
            <a:spLocks noGrp="1"/>
          </p:cNvSpPr>
          <p:nvPr>
            <p:ph type="sldNum" sz="quarter" idx="12"/>
          </p:nvPr>
        </p:nvSpPr>
        <p:spPr/>
        <p:txBody>
          <a:bodyPr/>
          <a:lstStyle/>
          <a:p>
            <a:fld id="{4D3DCD89-5E7E-44A4-B784-24C1D4DC5F8D}" type="slidenum">
              <a:rPr lang="en-US" smtClean="0"/>
              <a:t>‹#›</a:t>
            </a:fld>
            <a:endParaRPr lang="en-US"/>
          </a:p>
        </p:txBody>
      </p:sp>
    </p:spTree>
    <p:extLst>
      <p:ext uri="{BB962C8B-B14F-4D97-AF65-F5344CB8AC3E}">
        <p14:creationId xmlns:p14="http://schemas.microsoft.com/office/powerpoint/2010/main" val="365258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5765EA-805D-4D02-9DE5-C5D345BF054D}" type="datetime4">
              <a:rPr lang="en-US" smtClean="0"/>
              <a:t>June 9, 2022</a:t>
            </a:fld>
            <a:endParaRPr lang="en-US"/>
          </a:p>
        </p:txBody>
      </p:sp>
      <p:sp>
        <p:nvSpPr>
          <p:cNvPr id="5" name="Footer Placeholder 4"/>
          <p:cNvSpPr>
            <a:spLocks noGrp="1"/>
          </p:cNvSpPr>
          <p:nvPr>
            <p:ph type="ftr" sz="quarter" idx="11"/>
          </p:nvPr>
        </p:nvSpPr>
        <p:spPr/>
        <p:txBody>
          <a:bodyPr/>
          <a:lstStyle/>
          <a:p>
            <a:r>
              <a:rPr lang="en-US"/>
              <a:t>http://www.p12.nysed.gov/mgtserv/smart_schools/</a:t>
            </a:r>
          </a:p>
        </p:txBody>
      </p:sp>
      <p:sp>
        <p:nvSpPr>
          <p:cNvPr id="6" name="Slide Number Placeholder 5"/>
          <p:cNvSpPr>
            <a:spLocks noGrp="1"/>
          </p:cNvSpPr>
          <p:nvPr>
            <p:ph type="sldNum" sz="quarter" idx="12"/>
          </p:nvPr>
        </p:nvSpPr>
        <p:spPr/>
        <p:txBody>
          <a:bodyPr/>
          <a:lstStyle/>
          <a:p>
            <a:fld id="{4D3DCD89-5E7E-44A4-B784-24C1D4DC5F8D}" type="slidenum">
              <a:rPr lang="en-US" smtClean="0"/>
              <a:t>‹#›</a:t>
            </a:fld>
            <a:endParaRPr lang="en-US"/>
          </a:p>
        </p:txBody>
      </p:sp>
    </p:spTree>
    <p:extLst>
      <p:ext uri="{BB962C8B-B14F-4D97-AF65-F5344CB8AC3E}">
        <p14:creationId xmlns:p14="http://schemas.microsoft.com/office/powerpoint/2010/main" val="1470262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96AD74-33AD-4C89-9355-284181FD6CC0}" type="datetime4">
              <a:rPr lang="en-US" smtClean="0"/>
              <a:t>June 9, 2022</a:t>
            </a:fld>
            <a:endParaRPr lang="en-US"/>
          </a:p>
        </p:txBody>
      </p:sp>
      <p:sp>
        <p:nvSpPr>
          <p:cNvPr id="5" name="Footer Placeholder 4"/>
          <p:cNvSpPr>
            <a:spLocks noGrp="1"/>
          </p:cNvSpPr>
          <p:nvPr>
            <p:ph type="ftr" sz="quarter" idx="11"/>
          </p:nvPr>
        </p:nvSpPr>
        <p:spPr/>
        <p:txBody>
          <a:bodyPr/>
          <a:lstStyle/>
          <a:p>
            <a:r>
              <a:rPr lang="en-US"/>
              <a:t>http://www.p12.nysed.gov/mgtserv/smart_schools/</a:t>
            </a:r>
          </a:p>
        </p:txBody>
      </p:sp>
      <p:sp>
        <p:nvSpPr>
          <p:cNvPr id="6" name="Slide Number Placeholder 5"/>
          <p:cNvSpPr>
            <a:spLocks noGrp="1"/>
          </p:cNvSpPr>
          <p:nvPr>
            <p:ph type="sldNum" sz="quarter" idx="12"/>
          </p:nvPr>
        </p:nvSpPr>
        <p:spPr/>
        <p:txBody>
          <a:bodyPr/>
          <a:lstStyle/>
          <a:p>
            <a:fld id="{4D3DCD89-5E7E-44A4-B784-24C1D4DC5F8D}" type="slidenum">
              <a:rPr lang="en-US" smtClean="0"/>
              <a:t>‹#›</a:t>
            </a:fld>
            <a:endParaRPr lang="en-US"/>
          </a:p>
        </p:txBody>
      </p:sp>
    </p:spTree>
    <p:extLst>
      <p:ext uri="{BB962C8B-B14F-4D97-AF65-F5344CB8AC3E}">
        <p14:creationId xmlns:p14="http://schemas.microsoft.com/office/powerpoint/2010/main" val="1632545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C2E0FD-EABB-4D35-A51D-59011433A0F8}" type="datetime4">
              <a:rPr lang="en-US" smtClean="0"/>
              <a:t>June 9, 2022</a:t>
            </a:fld>
            <a:endParaRPr lang="en-US"/>
          </a:p>
        </p:txBody>
      </p:sp>
      <p:sp>
        <p:nvSpPr>
          <p:cNvPr id="5" name="Footer Placeholder 4"/>
          <p:cNvSpPr>
            <a:spLocks noGrp="1"/>
          </p:cNvSpPr>
          <p:nvPr>
            <p:ph type="ftr" sz="quarter" idx="11"/>
          </p:nvPr>
        </p:nvSpPr>
        <p:spPr/>
        <p:txBody>
          <a:bodyPr/>
          <a:lstStyle/>
          <a:p>
            <a:r>
              <a:rPr lang="en-US"/>
              <a:t>http://www.p12.nysed.gov/mgtserv/smart_schools/</a:t>
            </a:r>
          </a:p>
        </p:txBody>
      </p:sp>
      <p:sp>
        <p:nvSpPr>
          <p:cNvPr id="6" name="Slide Number Placeholder 5"/>
          <p:cNvSpPr>
            <a:spLocks noGrp="1"/>
          </p:cNvSpPr>
          <p:nvPr>
            <p:ph type="sldNum" sz="quarter" idx="12"/>
          </p:nvPr>
        </p:nvSpPr>
        <p:spPr/>
        <p:txBody>
          <a:bodyPr/>
          <a:lstStyle/>
          <a:p>
            <a:fld id="{4D3DCD89-5E7E-44A4-B784-24C1D4DC5F8D}" type="slidenum">
              <a:rPr lang="en-US" smtClean="0"/>
              <a:t>‹#›</a:t>
            </a:fld>
            <a:endParaRPr lang="en-US"/>
          </a:p>
        </p:txBody>
      </p:sp>
    </p:spTree>
    <p:extLst>
      <p:ext uri="{BB962C8B-B14F-4D97-AF65-F5344CB8AC3E}">
        <p14:creationId xmlns:p14="http://schemas.microsoft.com/office/powerpoint/2010/main" val="350496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EA904A-927F-4748-B4CB-5A62F8DBD5AE}" type="datetime4">
              <a:rPr lang="en-US" smtClean="0"/>
              <a:t>June 9, 2022</a:t>
            </a:fld>
            <a:endParaRPr lang="en-US"/>
          </a:p>
        </p:txBody>
      </p:sp>
      <p:sp>
        <p:nvSpPr>
          <p:cNvPr id="5" name="Footer Placeholder 4"/>
          <p:cNvSpPr>
            <a:spLocks noGrp="1"/>
          </p:cNvSpPr>
          <p:nvPr>
            <p:ph type="ftr" sz="quarter" idx="11"/>
          </p:nvPr>
        </p:nvSpPr>
        <p:spPr/>
        <p:txBody>
          <a:bodyPr/>
          <a:lstStyle/>
          <a:p>
            <a:r>
              <a:rPr lang="en-US"/>
              <a:t>http://www.p12.nysed.gov/mgtserv/smart_schools/</a:t>
            </a:r>
          </a:p>
        </p:txBody>
      </p:sp>
      <p:sp>
        <p:nvSpPr>
          <p:cNvPr id="6" name="Slide Number Placeholder 5"/>
          <p:cNvSpPr>
            <a:spLocks noGrp="1"/>
          </p:cNvSpPr>
          <p:nvPr>
            <p:ph type="sldNum" sz="quarter" idx="12"/>
          </p:nvPr>
        </p:nvSpPr>
        <p:spPr/>
        <p:txBody>
          <a:bodyPr/>
          <a:lstStyle/>
          <a:p>
            <a:fld id="{4D3DCD89-5E7E-44A4-B784-24C1D4DC5F8D}" type="slidenum">
              <a:rPr lang="en-US" smtClean="0"/>
              <a:t>‹#›</a:t>
            </a:fld>
            <a:endParaRPr lang="en-US"/>
          </a:p>
        </p:txBody>
      </p:sp>
    </p:spTree>
    <p:extLst>
      <p:ext uri="{BB962C8B-B14F-4D97-AF65-F5344CB8AC3E}">
        <p14:creationId xmlns:p14="http://schemas.microsoft.com/office/powerpoint/2010/main" val="3163675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73D3DF-3D5F-4A90-9644-DD7A7F1E553F}" type="datetime4">
              <a:rPr lang="en-US" smtClean="0"/>
              <a:t>June 9, 2022</a:t>
            </a:fld>
            <a:endParaRPr lang="en-US"/>
          </a:p>
        </p:txBody>
      </p:sp>
      <p:sp>
        <p:nvSpPr>
          <p:cNvPr id="6" name="Footer Placeholder 5"/>
          <p:cNvSpPr>
            <a:spLocks noGrp="1"/>
          </p:cNvSpPr>
          <p:nvPr>
            <p:ph type="ftr" sz="quarter" idx="11"/>
          </p:nvPr>
        </p:nvSpPr>
        <p:spPr/>
        <p:txBody>
          <a:bodyPr/>
          <a:lstStyle/>
          <a:p>
            <a:r>
              <a:rPr lang="en-US"/>
              <a:t>http://www.p12.nysed.gov/mgtserv/smart_schools/</a:t>
            </a:r>
          </a:p>
        </p:txBody>
      </p:sp>
      <p:sp>
        <p:nvSpPr>
          <p:cNvPr id="7" name="Slide Number Placeholder 6"/>
          <p:cNvSpPr>
            <a:spLocks noGrp="1"/>
          </p:cNvSpPr>
          <p:nvPr>
            <p:ph type="sldNum" sz="quarter" idx="12"/>
          </p:nvPr>
        </p:nvSpPr>
        <p:spPr/>
        <p:txBody>
          <a:bodyPr/>
          <a:lstStyle/>
          <a:p>
            <a:fld id="{4D3DCD89-5E7E-44A4-B784-24C1D4DC5F8D}" type="slidenum">
              <a:rPr lang="en-US" smtClean="0"/>
              <a:t>‹#›</a:t>
            </a:fld>
            <a:endParaRPr lang="en-US"/>
          </a:p>
        </p:txBody>
      </p:sp>
    </p:spTree>
    <p:extLst>
      <p:ext uri="{BB962C8B-B14F-4D97-AF65-F5344CB8AC3E}">
        <p14:creationId xmlns:p14="http://schemas.microsoft.com/office/powerpoint/2010/main" val="980917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07AC10-01A1-467D-B5D3-55F93B3EF8E9}" type="datetime4">
              <a:rPr lang="en-US" smtClean="0"/>
              <a:t>June 9, 2022</a:t>
            </a:fld>
            <a:endParaRPr lang="en-US"/>
          </a:p>
        </p:txBody>
      </p:sp>
      <p:sp>
        <p:nvSpPr>
          <p:cNvPr id="8" name="Footer Placeholder 7"/>
          <p:cNvSpPr>
            <a:spLocks noGrp="1"/>
          </p:cNvSpPr>
          <p:nvPr>
            <p:ph type="ftr" sz="quarter" idx="11"/>
          </p:nvPr>
        </p:nvSpPr>
        <p:spPr/>
        <p:txBody>
          <a:bodyPr/>
          <a:lstStyle/>
          <a:p>
            <a:r>
              <a:rPr lang="en-US"/>
              <a:t>http://www.p12.nysed.gov/mgtserv/smart_schools/</a:t>
            </a:r>
          </a:p>
        </p:txBody>
      </p:sp>
      <p:sp>
        <p:nvSpPr>
          <p:cNvPr id="9" name="Slide Number Placeholder 8"/>
          <p:cNvSpPr>
            <a:spLocks noGrp="1"/>
          </p:cNvSpPr>
          <p:nvPr>
            <p:ph type="sldNum" sz="quarter" idx="12"/>
          </p:nvPr>
        </p:nvSpPr>
        <p:spPr/>
        <p:txBody>
          <a:bodyPr/>
          <a:lstStyle/>
          <a:p>
            <a:fld id="{4D3DCD89-5E7E-44A4-B784-24C1D4DC5F8D}" type="slidenum">
              <a:rPr lang="en-US" smtClean="0"/>
              <a:t>‹#›</a:t>
            </a:fld>
            <a:endParaRPr lang="en-US"/>
          </a:p>
        </p:txBody>
      </p:sp>
    </p:spTree>
    <p:extLst>
      <p:ext uri="{BB962C8B-B14F-4D97-AF65-F5344CB8AC3E}">
        <p14:creationId xmlns:p14="http://schemas.microsoft.com/office/powerpoint/2010/main" val="3804394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041D56-75E8-4A91-B480-1E9B3AF76E98}" type="datetime4">
              <a:rPr lang="en-US" smtClean="0"/>
              <a:t>June 9, 2022</a:t>
            </a:fld>
            <a:endParaRPr lang="en-US"/>
          </a:p>
        </p:txBody>
      </p:sp>
      <p:sp>
        <p:nvSpPr>
          <p:cNvPr id="4" name="Footer Placeholder 3"/>
          <p:cNvSpPr>
            <a:spLocks noGrp="1"/>
          </p:cNvSpPr>
          <p:nvPr>
            <p:ph type="ftr" sz="quarter" idx="11"/>
          </p:nvPr>
        </p:nvSpPr>
        <p:spPr/>
        <p:txBody>
          <a:bodyPr/>
          <a:lstStyle/>
          <a:p>
            <a:r>
              <a:rPr lang="en-US"/>
              <a:t>http://www.p12.nysed.gov/mgtserv/smart_schools/</a:t>
            </a:r>
          </a:p>
        </p:txBody>
      </p:sp>
      <p:sp>
        <p:nvSpPr>
          <p:cNvPr id="5" name="Slide Number Placeholder 4"/>
          <p:cNvSpPr>
            <a:spLocks noGrp="1"/>
          </p:cNvSpPr>
          <p:nvPr>
            <p:ph type="sldNum" sz="quarter" idx="12"/>
          </p:nvPr>
        </p:nvSpPr>
        <p:spPr/>
        <p:txBody>
          <a:bodyPr/>
          <a:lstStyle/>
          <a:p>
            <a:fld id="{4D3DCD89-5E7E-44A4-B784-24C1D4DC5F8D}" type="slidenum">
              <a:rPr lang="en-US" smtClean="0"/>
              <a:t>‹#›</a:t>
            </a:fld>
            <a:endParaRPr lang="en-US"/>
          </a:p>
        </p:txBody>
      </p:sp>
    </p:spTree>
    <p:extLst>
      <p:ext uri="{BB962C8B-B14F-4D97-AF65-F5344CB8AC3E}">
        <p14:creationId xmlns:p14="http://schemas.microsoft.com/office/powerpoint/2010/main" val="1595577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725C5-1B3B-4FEE-9FB8-9F762F02ED1A}" type="datetime4">
              <a:rPr lang="en-US" smtClean="0"/>
              <a:t>June 9, 2022</a:t>
            </a:fld>
            <a:endParaRPr lang="en-US"/>
          </a:p>
        </p:txBody>
      </p:sp>
      <p:sp>
        <p:nvSpPr>
          <p:cNvPr id="3" name="Footer Placeholder 2"/>
          <p:cNvSpPr>
            <a:spLocks noGrp="1"/>
          </p:cNvSpPr>
          <p:nvPr>
            <p:ph type="ftr" sz="quarter" idx="11"/>
          </p:nvPr>
        </p:nvSpPr>
        <p:spPr/>
        <p:txBody>
          <a:bodyPr/>
          <a:lstStyle/>
          <a:p>
            <a:r>
              <a:rPr lang="en-US"/>
              <a:t>http://www.p12.nysed.gov/mgtserv/smart_schools/</a:t>
            </a:r>
          </a:p>
        </p:txBody>
      </p:sp>
      <p:sp>
        <p:nvSpPr>
          <p:cNvPr id="4" name="Slide Number Placeholder 3"/>
          <p:cNvSpPr>
            <a:spLocks noGrp="1"/>
          </p:cNvSpPr>
          <p:nvPr>
            <p:ph type="sldNum" sz="quarter" idx="12"/>
          </p:nvPr>
        </p:nvSpPr>
        <p:spPr/>
        <p:txBody>
          <a:bodyPr/>
          <a:lstStyle/>
          <a:p>
            <a:fld id="{4D3DCD89-5E7E-44A4-B784-24C1D4DC5F8D}" type="slidenum">
              <a:rPr lang="en-US" smtClean="0"/>
              <a:t>‹#›</a:t>
            </a:fld>
            <a:endParaRPr lang="en-US"/>
          </a:p>
        </p:txBody>
      </p:sp>
    </p:spTree>
    <p:extLst>
      <p:ext uri="{BB962C8B-B14F-4D97-AF65-F5344CB8AC3E}">
        <p14:creationId xmlns:p14="http://schemas.microsoft.com/office/powerpoint/2010/main" val="3013853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1EBD67-361D-434A-B11C-B041E4C1EE5A}" type="datetime4">
              <a:rPr lang="en-US" smtClean="0"/>
              <a:t>June 9, 2022</a:t>
            </a:fld>
            <a:endParaRPr lang="en-US"/>
          </a:p>
        </p:txBody>
      </p:sp>
      <p:sp>
        <p:nvSpPr>
          <p:cNvPr id="6" name="Footer Placeholder 5"/>
          <p:cNvSpPr>
            <a:spLocks noGrp="1"/>
          </p:cNvSpPr>
          <p:nvPr>
            <p:ph type="ftr" sz="quarter" idx="11"/>
          </p:nvPr>
        </p:nvSpPr>
        <p:spPr/>
        <p:txBody>
          <a:bodyPr/>
          <a:lstStyle/>
          <a:p>
            <a:r>
              <a:rPr lang="en-US"/>
              <a:t>http://www.p12.nysed.gov/mgtserv/smart_schools/</a:t>
            </a:r>
          </a:p>
        </p:txBody>
      </p:sp>
      <p:sp>
        <p:nvSpPr>
          <p:cNvPr id="7" name="Slide Number Placeholder 6"/>
          <p:cNvSpPr>
            <a:spLocks noGrp="1"/>
          </p:cNvSpPr>
          <p:nvPr>
            <p:ph type="sldNum" sz="quarter" idx="12"/>
          </p:nvPr>
        </p:nvSpPr>
        <p:spPr/>
        <p:txBody>
          <a:bodyPr/>
          <a:lstStyle/>
          <a:p>
            <a:fld id="{4D3DCD89-5E7E-44A4-B784-24C1D4DC5F8D}" type="slidenum">
              <a:rPr lang="en-US" smtClean="0"/>
              <a:t>‹#›</a:t>
            </a:fld>
            <a:endParaRPr lang="en-US"/>
          </a:p>
        </p:txBody>
      </p:sp>
    </p:spTree>
    <p:extLst>
      <p:ext uri="{BB962C8B-B14F-4D97-AF65-F5344CB8AC3E}">
        <p14:creationId xmlns:p14="http://schemas.microsoft.com/office/powerpoint/2010/main" val="920805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A48870-6BAF-4797-9E38-543D8B018B64}" type="datetime4">
              <a:rPr lang="en-US" smtClean="0"/>
              <a:t>June 9, 2022</a:t>
            </a:fld>
            <a:endParaRPr lang="en-US"/>
          </a:p>
        </p:txBody>
      </p:sp>
      <p:sp>
        <p:nvSpPr>
          <p:cNvPr id="6" name="Footer Placeholder 5"/>
          <p:cNvSpPr>
            <a:spLocks noGrp="1"/>
          </p:cNvSpPr>
          <p:nvPr>
            <p:ph type="ftr" sz="quarter" idx="11"/>
          </p:nvPr>
        </p:nvSpPr>
        <p:spPr/>
        <p:txBody>
          <a:bodyPr/>
          <a:lstStyle/>
          <a:p>
            <a:r>
              <a:rPr lang="en-US"/>
              <a:t>http://www.p12.nysed.gov/mgtserv/smart_schools/</a:t>
            </a:r>
          </a:p>
        </p:txBody>
      </p:sp>
      <p:sp>
        <p:nvSpPr>
          <p:cNvPr id="7" name="Slide Number Placeholder 6"/>
          <p:cNvSpPr>
            <a:spLocks noGrp="1"/>
          </p:cNvSpPr>
          <p:nvPr>
            <p:ph type="sldNum" sz="quarter" idx="12"/>
          </p:nvPr>
        </p:nvSpPr>
        <p:spPr/>
        <p:txBody>
          <a:bodyPr/>
          <a:lstStyle/>
          <a:p>
            <a:fld id="{4D3DCD89-5E7E-44A4-B784-24C1D4DC5F8D}" type="slidenum">
              <a:rPr lang="en-US" smtClean="0"/>
              <a:t>‹#›</a:t>
            </a:fld>
            <a:endParaRPr lang="en-US"/>
          </a:p>
        </p:txBody>
      </p:sp>
    </p:spTree>
    <p:extLst>
      <p:ext uri="{BB962C8B-B14F-4D97-AF65-F5344CB8AC3E}">
        <p14:creationId xmlns:p14="http://schemas.microsoft.com/office/powerpoint/2010/main" val="103583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3CB28-1978-4035-BF2D-550F6005865C}" type="datetime4">
              <a:rPr lang="en-US" smtClean="0"/>
              <a:t>June 9, 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http://www.p12.nysed.gov/mgtserv/smart_schools/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3DCD89-5E7E-44A4-B784-24C1D4DC5F8D}" type="slidenum">
              <a:rPr lang="en-US" smtClean="0"/>
              <a:t>‹#›</a:t>
            </a:fld>
            <a:endParaRPr lang="en-US"/>
          </a:p>
        </p:txBody>
      </p:sp>
    </p:spTree>
    <p:extLst>
      <p:ext uri="{BB962C8B-B14F-4D97-AF65-F5344CB8AC3E}">
        <p14:creationId xmlns:p14="http://schemas.microsoft.com/office/powerpoint/2010/main" val="4236268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3DCD89-5E7E-44A4-B784-24C1D4DC5F8D}" type="slidenum">
              <a:rPr lang="en-US" smtClean="0">
                <a:solidFill>
                  <a:prstClr val="black">
                    <a:tint val="75000"/>
                  </a:prstClr>
                </a:solidFill>
              </a:rPr>
              <a:pPr/>
              <a:t>1</a:t>
            </a:fld>
            <a:endParaRPr lang="en-US">
              <a:solidFill>
                <a:prstClr val="black">
                  <a:tint val="75000"/>
                </a:prstClr>
              </a:solidFill>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550" y="228600"/>
            <a:ext cx="1866900" cy="390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30017" y="609600"/>
            <a:ext cx="5883966" cy="646331"/>
          </a:xfrm>
          <a:prstGeom prst="rect">
            <a:avLst/>
          </a:prstGeom>
        </p:spPr>
        <p:txBody>
          <a:bodyPr wrap="square" anchor="ctr" anchorCtr="1">
            <a:spAutoFit/>
          </a:bodyPr>
          <a:lstStyle/>
          <a:p>
            <a:pPr algn="ctr"/>
            <a:r>
              <a:rPr lang="en-US" b="1" dirty="0">
                <a:solidFill>
                  <a:prstClr val="black"/>
                </a:solidFill>
              </a:rPr>
              <a:t>Smart Schools Bond Act</a:t>
            </a:r>
          </a:p>
          <a:p>
            <a:pPr algn="ctr"/>
            <a:r>
              <a:rPr lang="en-US" b="1" dirty="0">
                <a:solidFill>
                  <a:prstClr val="black"/>
                </a:solidFill>
              </a:rPr>
              <a:t>Completing the Smart Schools Investment Plan</a:t>
            </a:r>
            <a:endParaRPr lang="en-US" dirty="0">
              <a:solidFill>
                <a:prstClr val="black"/>
              </a:solidFill>
            </a:endParaRPr>
          </a:p>
        </p:txBody>
      </p:sp>
      <p:sp>
        <p:nvSpPr>
          <p:cNvPr id="10" name="Footer Placeholder 9"/>
          <p:cNvSpPr>
            <a:spLocks noGrp="1"/>
          </p:cNvSpPr>
          <p:nvPr>
            <p:ph type="ftr" sz="quarter" idx="11"/>
          </p:nvPr>
        </p:nvSpPr>
        <p:spPr>
          <a:xfrm>
            <a:off x="1752600" y="6356350"/>
            <a:ext cx="5486400" cy="365125"/>
          </a:xfrm>
        </p:spPr>
        <p:txBody>
          <a:bodyPr/>
          <a:lstStyle/>
          <a:p>
            <a:r>
              <a:rPr lang="en-US" dirty="0">
                <a:solidFill>
                  <a:prstClr val="black">
                    <a:tint val="75000"/>
                  </a:prstClr>
                </a:solidFill>
              </a:rPr>
              <a:t>http://www.p12.nysed.gov/mgtserv/smart_schools/</a:t>
            </a:r>
          </a:p>
        </p:txBody>
      </p:sp>
      <p:grpSp>
        <p:nvGrpSpPr>
          <p:cNvPr id="9" name="Group 8"/>
          <p:cNvGrpSpPr/>
          <p:nvPr/>
        </p:nvGrpSpPr>
        <p:grpSpPr>
          <a:xfrm>
            <a:off x="838200" y="1295400"/>
            <a:ext cx="7467600" cy="5193092"/>
            <a:chOff x="1219200" y="1408330"/>
            <a:chExt cx="6858000" cy="5083565"/>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276" t="9806" r="25366" b="20166"/>
            <a:stretch/>
          </p:blipFill>
          <p:spPr bwMode="auto">
            <a:xfrm>
              <a:off x="1219200" y="1408330"/>
              <a:ext cx="6858000" cy="49924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7" name="Straight Arrow Connector 6"/>
            <p:cNvCxnSpPr/>
            <p:nvPr/>
          </p:nvCxnSpPr>
          <p:spPr>
            <a:xfrm flipV="1">
              <a:off x="6400800" y="3347745"/>
              <a:ext cx="766665" cy="472351"/>
            </a:xfrm>
            <a:prstGeom prst="straightConnector1">
              <a:avLst/>
            </a:prstGeom>
            <a:ln w="28575">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117771" y="5958495"/>
              <a:ext cx="838200" cy="533400"/>
            </a:xfrm>
            <a:prstGeom prst="straightConnector1">
              <a:avLst/>
            </a:prstGeom>
            <a:ln w="28575">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2811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3DCD89-5E7E-44A4-B784-24C1D4DC5F8D}" type="slidenum">
              <a:rPr lang="en-US" smtClean="0">
                <a:solidFill>
                  <a:prstClr val="black">
                    <a:tint val="75000"/>
                  </a:prstClr>
                </a:solidFill>
              </a:rPr>
              <a:pPr/>
              <a:t>10</a:t>
            </a:fld>
            <a:endParaRPr lang="en-US">
              <a:solidFill>
                <a:prstClr val="black">
                  <a:tint val="75000"/>
                </a:prstClr>
              </a:solidFill>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550" y="447675"/>
            <a:ext cx="1866900" cy="390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45919" y="953869"/>
            <a:ext cx="5883966" cy="646331"/>
          </a:xfrm>
          <a:prstGeom prst="rect">
            <a:avLst/>
          </a:prstGeom>
        </p:spPr>
        <p:txBody>
          <a:bodyPr wrap="square" anchor="ctr" anchorCtr="1">
            <a:spAutoFit/>
          </a:bodyPr>
          <a:lstStyle/>
          <a:p>
            <a:pPr algn="ctr"/>
            <a:r>
              <a:rPr lang="en-US" b="1" dirty="0">
                <a:solidFill>
                  <a:prstClr val="black"/>
                </a:solidFill>
              </a:rPr>
              <a:t>Smart Schools Bond Act</a:t>
            </a:r>
          </a:p>
          <a:p>
            <a:pPr algn="ctr"/>
            <a:r>
              <a:rPr lang="en-US" b="1" dirty="0">
                <a:solidFill>
                  <a:prstClr val="black"/>
                </a:solidFill>
              </a:rPr>
              <a:t>Completing the Smart Schools Investment Plan</a:t>
            </a:r>
            <a:endParaRPr lang="en-US" dirty="0">
              <a:solidFill>
                <a:prstClr val="black"/>
              </a:solidFill>
            </a:endParaRPr>
          </a:p>
        </p:txBody>
      </p:sp>
      <p:sp>
        <p:nvSpPr>
          <p:cNvPr id="10" name="Footer Placeholder 9"/>
          <p:cNvSpPr>
            <a:spLocks noGrp="1"/>
          </p:cNvSpPr>
          <p:nvPr>
            <p:ph type="ftr" sz="quarter" idx="11"/>
          </p:nvPr>
        </p:nvSpPr>
        <p:spPr>
          <a:xfrm>
            <a:off x="1905000" y="6356350"/>
            <a:ext cx="5486400" cy="365125"/>
          </a:xfrm>
        </p:spPr>
        <p:txBody>
          <a:bodyPr/>
          <a:lstStyle/>
          <a:p>
            <a:r>
              <a:rPr lang="en-US" dirty="0">
                <a:solidFill>
                  <a:prstClr val="black">
                    <a:tint val="75000"/>
                  </a:prstClr>
                </a:solidFill>
              </a:rPr>
              <a:t>http://www.p12.nysed.gov/mgtserv/smart_schools/</a:t>
            </a:r>
          </a:p>
        </p:txBody>
      </p:sp>
      <p:sp>
        <p:nvSpPr>
          <p:cNvPr id="2" name="TextBox 1"/>
          <p:cNvSpPr txBox="1"/>
          <p:nvPr/>
        </p:nvSpPr>
        <p:spPr>
          <a:xfrm>
            <a:off x="2317804" y="1981200"/>
            <a:ext cx="4572000" cy="707886"/>
          </a:xfrm>
          <a:prstGeom prst="rect">
            <a:avLst/>
          </a:prstGeom>
          <a:noFill/>
        </p:spPr>
        <p:txBody>
          <a:bodyPr wrap="square" rtlCol="0">
            <a:spAutoFit/>
          </a:bodyPr>
          <a:lstStyle/>
          <a:p>
            <a:pPr algn="ctr"/>
            <a:r>
              <a:rPr lang="en-US" sz="4000" dirty="0"/>
              <a:t>QUESTIONS?</a:t>
            </a:r>
          </a:p>
        </p:txBody>
      </p:sp>
      <p:sp>
        <p:nvSpPr>
          <p:cNvPr id="11" name="TextBox 10"/>
          <p:cNvSpPr txBox="1"/>
          <p:nvPr/>
        </p:nvSpPr>
        <p:spPr>
          <a:xfrm>
            <a:off x="1708204" y="2971800"/>
            <a:ext cx="5791200" cy="707886"/>
          </a:xfrm>
          <a:prstGeom prst="rect">
            <a:avLst/>
          </a:prstGeom>
          <a:noFill/>
        </p:spPr>
        <p:txBody>
          <a:bodyPr wrap="square" rtlCol="0">
            <a:spAutoFit/>
          </a:bodyPr>
          <a:lstStyle/>
          <a:p>
            <a:pPr algn="ctr"/>
            <a:r>
              <a:rPr lang="en-US" sz="2000" dirty="0"/>
              <a:t>Smart Schools Bond Act Website: </a:t>
            </a:r>
            <a:r>
              <a:rPr lang="en-US" sz="2000" b="1" dirty="0">
                <a:solidFill>
                  <a:srgbClr val="0070C0"/>
                </a:solidFill>
              </a:rPr>
              <a:t>http://www.p12.nysed.gov/mgtserv/smart_schools/</a:t>
            </a:r>
          </a:p>
        </p:txBody>
      </p:sp>
      <p:sp>
        <p:nvSpPr>
          <p:cNvPr id="12" name="TextBox 11"/>
          <p:cNvSpPr txBox="1"/>
          <p:nvPr/>
        </p:nvSpPr>
        <p:spPr>
          <a:xfrm>
            <a:off x="1724106" y="4114800"/>
            <a:ext cx="5791200" cy="707886"/>
          </a:xfrm>
          <a:prstGeom prst="rect">
            <a:avLst/>
          </a:prstGeom>
          <a:noFill/>
        </p:spPr>
        <p:txBody>
          <a:bodyPr wrap="square" rtlCol="0">
            <a:spAutoFit/>
          </a:bodyPr>
          <a:lstStyle/>
          <a:p>
            <a:pPr algn="ctr"/>
            <a:r>
              <a:rPr lang="en-US" sz="2000" dirty="0"/>
              <a:t>Smart Schools Bond Act Email Box: </a:t>
            </a:r>
            <a:r>
              <a:rPr lang="en-US" sz="2000" b="1" dirty="0">
                <a:solidFill>
                  <a:srgbClr val="0070C0"/>
                </a:solidFill>
              </a:rPr>
              <a:t>smartschools@nysed.gov</a:t>
            </a:r>
          </a:p>
        </p:txBody>
      </p:sp>
      <p:sp>
        <p:nvSpPr>
          <p:cNvPr id="9" name="TextBox 8"/>
          <p:cNvSpPr txBox="1"/>
          <p:nvPr/>
        </p:nvSpPr>
        <p:spPr>
          <a:xfrm>
            <a:off x="1740008" y="5257800"/>
            <a:ext cx="5791200" cy="707886"/>
          </a:xfrm>
          <a:prstGeom prst="rect">
            <a:avLst/>
          </a:prstGeom>
          <a:noFill/>
        </p:spPr>
        <p:txBody>
          <a:bodyPr wrap="square" rtlCol="0">
            <a:spAutoFit/>
          </a:bodyPr>
          <a:lstStyle/>
          <a:p>
            <a:pPr algn="ctr"/>
            <a:r>
              <a:rPr lang="en-US" sz="2000" dirty="0"/>
              <a:t>SED Office of Educational Management Services </a:t>
            </a:r>
            <a:endParaRPr lang="en-US" sz="2000" b="1" dirty="0">
              <a:solidFill>
                <a:srgbClr val="0070C0"/>
              </a:solidFill>
            </a:endParaRPr>
          </a:p>
          <a:p>
            <a:pPr algn="ctr"/>
            <a:r>
              <a:rPr lang="en-US" sz="2000" b="1" dirty="0">
                <a:solidFill>
                  <a:srgbClr val="0070C0"/>
                </a:solidFill>
              </a:rPr>
              <a:t>(518) 474-5928</a:t>
            </a:r>
          </a:p>
        </p:txBody>
      </p:sp>
    </p:spTree>
    <p:extLst>
      <p:ext uri="{BB962C8B-B14F-4D97-AF65-F5344CB8AC3E}">
        <p14:creationId xmlns:p14="http://schemas.microsoft.com/office/powerpoint/2010/main" val="3807855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3DCD89-5E7E-44A4-B784-24C1D4DC5F8D}" type="slidenum">
              <a:rPr lang="en-US" smtClean="0"/>
              <a:t>2</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449741019"/>
              </p:ext>
            </p:extLst>
          </p:nvPr>
        </p:nvGraphicFramePr>
        <p:xfrm>
          <a:off x="1524000" y="2296160"/>
          <a:ext cx="6081395" cy="3937572"/>
        </p:xfrm>
        <a:graphic>
          <a:graphicData uri="http://schemas.openxmlformats.org/drawingml/2006/table">
            <a:tbl>
              <a:tblPr>
                <a:tableStyleId>{5C22544A-7EE6-4342-B048-85BDC9FD1C3A}</a:tableStyleId>
              </a:tblPr>
              <a:tblGrid>
                <a:gridCol w="3193098">
                  <a:extLst>
                    <a:ext uri="{9D8B030D-6E8A-4147-A177-3AD203B41FA5}">
                      <a16:colId xmlns:a16="http://schemas.microsoft.com/office/drawing/2014/main" val="20000"/>
                    </a:ext>
                  </a:extLst>
                </a:gridCol>
                <a:gridCol w="2888297">
                  <a:extLst>
                    <a:ext uri="{9D8B030D-6E8A-4147-A177-3AD203B41FA5}">
                      <a16:colId xmlns:a16="http://schemas.microsoft.com/office/drawing/2014/main" val="20001"/>
                    </a:ext>
                  </a:extLst>
                </a:gridCol>
              </a:tblGrid>
              <a:tr h="181610">
                <a:tc>
                  <a:txBody>
                    <a:bodyPr/>
                    <a:lstStyle/>
                    <a:p>
                      <a:pPr marL="64770" marR="0" algn="ctr" eaLnBrk="0" hangingPunct="0">
                        <a:lnSpc>
                          <a:spcPts val="1355"/>
                        </a:lnSpc>
                        <a:spcBef>
                          <a:spcPts val="0"/>
                        </a:spcBef>
                        <a:spcAft>
                          <a:spcPts val="0"/>
                        </a:spcAft>
                      </a:pPr>
                      <a:r>
                        <a:rPr lang="en-US" sz="1200" dirty="0">
                          <a:effectLst/>
                        </a:rPr>
                        <a:t>Role</a:t>
                      </a:r>
                      <a:endParaRPr lang="en-US" sz="1200" dirty="0">
                        <a:effectLst/>
                        <a:latin typeface="Times New Roman"/>
                        <a:ea typeface="Times New Roman"/>
                      </a:endParaRPr>
                    </a:p>
                  </a:txBody>
                  <a:tcPr marL="0" marR="0" marT="0" marB="0" anchor="ctr"/>
                </a:tc>
                <a:tc>
                  <a:txBody>
                    <a:bodyPr/>
                    <a:lstStyle/>
                    <a:p>
                      <a:pPr marL="64770" marR="0" algn="ctr" eaLnBrk="0" hangingPunct="0">
                        <a:lnSpc>
                          <a:spcPts val="1355"/>
                        </a:lnSpc>
                        <a:spcBef>
                          <a:spcPts val="0"/>
                        </a:spcBef>
                        <a:spcAft>
                          <a:spcPts val="0"/>
                        </a:spcAft>
                      </a:pPr>
                      <a:r>
                        <a:rPr lang="en-US" sz="1200" spc="-5">
                          <a:effectLst/>
                        </a:rPr>
                        <a:t>Permissions</a:t>
                      </a:r>
                      <a:endParaRPr lang="en-US" sz="1200">
                        <a:effectLst/>
                        <a:latin typeface="Times New Roman"/>
                        <a:ea typeface="Times New Roman"/>
                      </a:endParaRPr>
                    </a:p>
                  </a:txBody>
                  <a:tcPr marL="0" marR="0" marT="0" marB="0" anchor="ctr"/>
                </a:tc>
                <a:extLst>
                  <a:ext uri="{0D108BD9-81ED-4DB2-BD59-A6C34878D82A}">
                    <a16:rowId xmlns:a16="http://schemas.microsoft.com/office/drawing/2014/main" val="10000"/>
                  </a:ext>
                </a:extLst>
              </a:tr>
              <a:tr h="934085">
                <a:tc>
                  <a:txBody>
                    <a:bodyPr/>
                    <a:lstStyle/>
                    <a:p>
                      <a:pPr marL="64770" marR="0" eaLnBrk="0" hangingPunct="0">
                        <a:lnSpc>
                          <a:spcPts val="1355"/>
                        </a:lnSpc>
                        <a:spcBef>
                          <a:spcPts val="0"/>
                        </a:spcBef>
                        <a:spcAft>
                          <a:spcPts val="0"/>
                        </a:spcAft>
                      </a:pPr>
                      <a:r>
                        <a:rPr lang="en-US" sz="1200" spc="-5" dirty="0">
                          <a:effectLst/>
                        </a:rPr>
                        <a:t>Delegated</a:t>
                      </a:r>
                      <a:r>
                        <a:rPr lang="en-US" sz="1200" spc="-10" dirty="0">
                          <a:effectLst/>
                        </a:rPr>
                        <a:t> </a:t>
                      </a:r>
                      <a:r>
                        <a:rPr lang="en-US" sz="1200" spc="-5" dirty="0">
                          <a:effectLst/>
                        </a:rPr>
                        <a:t>Administrator</a:t>
                      </a:r>
                      <a:r>
                        <a:rPr lang="en-US" sz="1200" spc="5" dirty="0">
                          <a:effectLst/>
                        </a:rPr>
                        <a:t> </a:t>
                      </a:r>
                      <a:r>
                        <a:rPr lang="en-US" sz="1200" spc="-5" dirty="0">
                          <a:effectLst/>
                        </a:rPr>
                        <a:t>(DA)</a:t>
                      </a:r>
                      <a:endParaRPr lang="en-US" sz="1200" dirty="0">
                        <a:effectLst/>
                        <a:latin typeface="Times New Roman"/>
                        <a:ea typeface="Times New Roman"/>
                      </a:endParaRPr>
                    </a:p>
                  </a:txBody>
                  <a:tcPr marL="0" marR="0" marT="0" marB="0"/>
                </a:tc>
                <a:tc>
                  <a:txBody>
                    <a:bodyPr/>
                    <a:lstStyle/>
                    <a:p>
                      <a:pPr marL="342900" marR="0" lvl="0" indent="-342900" eaLnBrk="0" hangingPunct="0">
                        <a:lnSpc>
                          <a:spcPts val="1445"/>
                        </a:lnSpc>
                        <a:spcBef>
                          <a:spcPts val="0"/>
                        </a:spcBef>
                        <a:spcAft>
                          <a:spcPts val="0"/>
                        </a:spcAft>
                        <a:buSzPts val="1200"/>
                        <a:buFont typeface="Wingdings"/>
                        <a:buChar char=""/>
                        <a:tabLst>
                          <a:tab pos="522605" algn="l"/>
                        </a:tabLst>
                      </a:pPr>
                      <a:r>
                        <a:rPr lang="en-US" sz="1200" spc="-5" dirty="0">
                          <a:effectLst/>
                        </a:rPr>
                        <a:t>Create</a:t>
                      </a:r>
                      <a:r>
                        <a:rPr lang="en-US" sz="1200" spc="5" dirty="0">
                          <a:effectLst/>
                        </a:rPr>
                        <a:t> </a:t>
                      </a:r>
                      <a:r>
                        <a:rPr lang="en-US" sz="1200" dirty="0">
                          <a:effectLst/>
                        </a:rPr>
                        <a:t>a</a:t>
                      </a:r>
                      <a:r>
                        <a:rPr lang="en-US" sz="1200" spc="-5" dirty="0">
                          <a:effectLst/>
                        </a:rPr>
                        <a:t> </a:t>
                      </a:r>
                      <a:r>
                        <a:rPr lang="en-US" sz="1200" dirty="0">
                          <a:effectLst/>
                        </a:rPr>
                        <a:t>user</a:t>
                      </a:r>
                      <a:r>
                        <a:rPr lang="en-US" sz="1200" spc="-15" dirty="0">
                          <a:effectLst/>
                        </a:rPr>
                        <a:t> </a:t>
                      </a:r>
                      <a:r>
                        <a:rPr lang="en-US" sz="1200" spc="-5" dirty="0">
                          <a:effectLst/>
                        </a:rPr>
                        <a:t>account</a:t>
                      </a:r>
                      <a:endParaRPr lang="en-US" sz="1200" dirty="0">
                        <a:effectLst/>
                      </a:endParaRPr>
                    </a:p>
                    <a:p>
                      <a:pPr marL="342900" marR="0" lvl="0" indent="-342900" eaLnBrk="0" hangingPunct="0">
                        <a:lnSpc>
                          <a:spcPts val="1465"/>
                        </a:lnSpc>
                        <a:spcBef>
                          <a:spcPts val="0"/>
                        </a:spcBef>
                        <a:spcAft>
                          <a:spcPts val="0"/>
                        </a:spcAft>
                        <a:buSzPts val="1200"/>
                        <a:buFont typeface="Wingdings"/>
                        <a:buChar char=""/>
                        <a:tabLst>
                          <a:tab pos="522605" algn="l"/>
                        </a:tabLst>
                      </a:pPr>
                      <a:r>
                        <a:rPr lang="en-US" sz="1200" spc="-5" dirty="0">
                          <a:effectLst/>
                        </a:rPr>
                        <a:t>Update</a:t>
                      </a:r>
                      <a:r>
                        <a:rPr lang="en-US" sz="1200" dirty="0">
                          <a:effectLst/>
                        </a:rPr>
                        <a:t> a</a:t>
                      </a:r>
                      <a:r>
                        <a:rPr lang="en-US" sz="1200" spc="-5" dirty="0">
                          <a:effectLst/>
                        </a:rPr>
                        <a:t> </a:t>
                      </a:r>
                      <a:r>
                        <a:rPr lang="en-US" sz="1200" dirty="0">
                          <a:effectLst/>
                        </a:rPr>
                        <a:t>user </a:t>
                      </a:r>
                      <a:r>
                        <a:rPr lang="en-US" sz="1200" spc="-5" dirty="0">
                          <a:effectLst/>
                        </a:rPr>
                        <a:t>account</a:t>
                      </a:r>
                      <a:endParaRPr lang="en-US" sz="1200" dirty="0">
                        <a:effectLst/>
                      </a:endParaRPr>
                    </a:p>
                    <a:p>
                      <a:pPr marL="342900" marR="0" lvl="0" indent="-342900" eaLnBrk="0" hangingPunct="0">
                        <a:lnSpc>
                          <a:spcPts val="1460"/>
                        </a:lnSpc>
                        <a:spcBef>
                          <a:spcPts val="0"/>
                        </a:spcBef>
                        <a:spcAft>
                          <a:spcPts val="0"/>
                        </a:spcAft>
                        <a:buSzPts val="1200"/>
                        <a:buFont typeface="Wingdings"/>
                        <a:buChar char=""/>
                        <a:tabLst>
                          <a:tab pos="522605" algn="l"/>
                        </a:tabLst>
                      </a:pPr>
                      <a:r>
                        <a:rPr lang="en-US" sz="1200" spc="-5" dirty="0">
                          <a:effectLst/>
                        </a:rPr>
                        <a:t>Disable</a:t>
                      </a:r>
                      <a:r>
                        <a:rPr lang="en-US" sz="1200" dirty="0">
                          <a:effectLst/>
                        </a:rPr>
                        <a:t> a</a:t>
                      </a:r>
                      <a:r>
                        <a:rPr lang="en-US" sz="1200" spc="-10" dirty="0">
                          <a:effectLst/>
                        </a:rPr>
                        <a:t> </a:t>
                      </a:r>
                      <a:r>
                        <a:rPr lang="en-US" sz="1200" dirty="0">
                          <a:effectLst/>
                        </a:rPr>
                        <a:t>user </a:t>
                      </a:r>
                      <a:r>
                        <a:rPr lang="en-US" sz="1200" spc="-5" dirty="0">
                          <a:effectLst/>
                        </a:rPr>
                        <a:t>account</a:t>
                      </a:r>
                      <a:endParaRPr lang="en-US" sz="1200" dirty="0">
                        <a:effectLst/>
                      </a:endParaRPr>
                    </a:p>
                    <a:p>
                      <a:pPr marL="342900" marR="0" lvl="0" indent="-342900" eaLnBrk="0" hangingPunct="0">
                        <a:lnSpc>
                          <a:spcPts val="1460"/>
                        </a:lnSpc>
                        <a:spcBef>
                          <a:spcPts val="0"/>
                        </a:spcBef>
                        <a:spcAft>
                          <a:spcPts val="0"/>
                        </a:spcAft>
                        <a:buSzPts val="1200"/>
                        <a:buFont typeface="Wingdings"/>
                        <a:buChar char=""/>
                        <a:tabLst>
                          <a:tab pos="522605" algn="l"/>
                        </a:tabLst>
                      </a:pPr>
                      <a:r>
                        <a:rPr lang="en-US" sz="1200" spc="-5" dirty="0">
                          <a:effectLst/>
                        </a:rPr>
                        <a:t>Reactivate</a:t>
                      </a:r>
                      <a:r>
                        <a:rPr lang="en-US" sz="1200" spc="5" dirty="0">
                          <a:effectLst/>
                        </a:rPr>
                        <a:t> </a:t>
                      </a:r>
                      <a:r>
                        <a:rPr lang="en-US" sz="1200" dirty="0">
                          <a:effectLst/>
                        </a:rPr>
                        <a:t>a</a:t>
                      </a:r>
                      <a:r>
                        <a:rPr lang="en-US" sz="1200" spc="-5" dirty="0">
                          <a:effectLst/>
                        </a:rPr>
                        <a:t> </a:t>
                      </a:r>
                      <a:r>
                        <a:rPr lang="en-US" sz="1200" dirty="0">
                          <a:effectLst/>
                        </a:rPr>
                        <a:t>user </a:t>
                      </a:r>
                      <a:r>
                        <a:rPr lang="en-US" sz="1200" spc="-5" dirty="0">
                          <a:effectLst/>
                        </a:rPr>
                        <a:t>account</a:t>
                      </a:r>
                      <a:endParaRPr lang="en-US" sz="1200" dirty="0">
                        <a:effectLst/>
                      </a:endParaRPr>
                    </a:p>
                    <a:p>
                      <a:pPr marL="342900" marR="0" lvl="0" indent="-342900" eaLnBrk="0" hangingPunct="0">
                        <a:lnSpc>
                          <a:spcPts val="1465"/>
                        </a:lnSpc>
                        <a:spcBef>
                          <a:spcPts val="0"/>
                        </a:spcBef>
                        <a:spcAft>
                          <a:spcPts val="0"/>
                        </a:spcAft>
                        <a:buSzPts val="1200"/>
                        <a:buFont typeface="Wingdings"/>
                        <a:buChar char=""/>
                        <a:tabLst>
                          <a:tab pos="522605" algn="l"/>
                        </a:tabLst>
                      </a:pPr>
                      <a:r>
                        <a:rPr lang="en-US" sz="1200" dirty="0">
                          <a:effectLst/>
                        </a:rPr>
                        <a:t>Reset </a:t>
                      </a:r>
                      <a:r>
                        <a:rPr lang="en-US" sz="1200" spc="-5" dirty="0">
                          <a:effectLst/>
                        </a:rPr>
                        <a:t>user</a:t>
                      </a:r>
                      <a:r>
                        <a:rPr lang="en-US" sz="1200" dirty="0">
                          <a:effectLst/>
                        </a:rPr>
                        <a:t> </a:t>
                      </a:r>
                      <a:r>
                        <a:rPr lang="en-US" sz="1200" spc="-5" dirty="0">
                          <a:effectLst/>
                        </a:rPr>
                        <a:t>passwords</a:t>
                      </a:r>
                      <a:endParaRPr lang="en-US" sz="1200" dirty="0">
                        <a:effectLst/>
                        <a:latin typeface="Symbol"/>
                        <a:ea typeface="Times New Roman"/>
                      </a:endParaRPr>
                    </a:p>
                  </a:txBody>
                  <a:tcPr marL="0" marR="0" marT="0" marB="0"/>
                </a:tc>
                <a:extLst>
                  <a:ext uri="{0D108BD9-81ED-4DB2-BD59-A6C34878D82A}">
                    <a16:rowId xmlns:a16="http://schemas.microsoft.com/office/drawing/2014/main" val="10001"/>
                  </a:ext>
                </a:extLst>
              </a:tr>
              <a:tr h="191770">
                <a:tc>
                  <a:txBody>
                    <a:bodyPr/>
                    <a:lstStyle/>
                    <a:p>
                      <a:pPr marL="64770" marR="0" eaLnBrk="0" hangingPunct="0">
                        <a:lnSpc>
                          <a:spcPts val="1355"/>
                        </a:lnSpc>
                        <a:spcBef>
                          <a:spcPts val="0"/>
                        </a:spcBef>
                        <a:spcAft>
                          <a:spcPts val="0"/>
                        </a:spcAft>
                      </a:pPr>
                      <a:r>
                        <a:rPr lang="en-US" sz="1200" spc="-5">
                          <a:effectLst/>
                        </a:rPr>
                        <a:t>Entitlement</a:t>
                      </a:r>
                      <a:r>
                        <a:rPr lang="en-US" sz="1200">
                          <a:effectLst/>
                        </a:rPr>
                        <a:t> </a:t>
                      </a:r>
                      <a:r>
                        <a:rPr lang="en-US" sz="1200" spc="-5">
                          <a:effectLst/>
                        </a:rPr>
                        <a:t>Administrator</a:t>
                      </a:r>
                      <a:r>
                        <a:rPr lang="en-US" sz="1200">
                          <a:effectLst/>
                        </a:rPr>
                        <a:t> </a:t>
                      </a:r>
                      <a:r>
                        <a:rPr lang="en-US" sz="1200" spc="-5">
                          <a:effectLst/>
                        </a:rPr>
                        <a:t>(EA)</a:t>
                      </a:r>
                      <a:endParaRPr lang="en-US" sz="1200">
                        <a:effectLst/>
                        <a:latin typeface="Times New Roman"/>
                        <a:ea typeface="Times New Roman"/>
                      </a:endParaRPr>
                    </a:p>
                  </a:txBody>
                  <a:tcPr marL="0" marR="0" marT="0" marB="0"/>
                </a:tc>
                <a:tc>
                  <a:txBody>
                    <a:bodyPr/>
                    <a:lstStyle/>
                    <a:p>
                      <a:pPr marL="342900" marR="0" lvl="0" indent="-342900" eaLnBrk="0" hangingPunct="0">
                        <a:lnSpc>
                          <a:spcPts val="1445"/>
                        </a:lnSpc>
                        <a:spcBef>
                          <a:spcPts val="0"/>
                        </a:spcBef>
                        <a:spcAft>
                          <a:spcPts val="0"/>
                        </a:spcAft>
                        <a:buSzPts val="1200"/>
                        <a:buFont typeface="Wingdings"/>
                        <a:buChar char=""/>
                        <a:tabLst>
                          <a:tab pos="522605" algn="l"/>
                        </a:tabLst>
                      </a:pPr>
                      <a:r>
                        <a:rPr lang="en-US" sz="1200">
                          <a:effectLst/>
                        </a:rPr>
                        <a:t>Entitle</a:t>
                      </a:r>
                      <a:r>
                        <a:rPr lang="en-US" sz="1200" spc="-10">
                          <a:effectLst/>
                        </a:rPr>
                        <a:t> </a:t>
                      </a:r>
                      <a:r>
                        <a:rPr lang="en-US" sz="1200">
                          <a:effectLst/>
                        </a:rPr>
                        <a:t>users </a:t>
                      </a:r>
                      <a:r>
                        <a:rPr lang="en-US" sz="1200" spc="-10">
                          <a:effectLst/>
                        </a:rPr>
                        <a:t>to</a:t>
                      </a:r>
                      <a:r>
                        <a:rPr lang="en-US" sz="1200">
                          <a:effectLst/>
                        </a:rPr>
                        <a:t> </a:t>
                      </a:r>
                      <a:r>
                        <a:rPr lang="en-US" sz="1200" spc="-5">
                          <a:effectLst/>
                        </a:rPr>
                        <a:t>applications</a:t>
                      </a:r>
                      <a:endParaRPr lang="en-US" sz="1200">
                        <a:effectLst/>
                        <a:latin typeface="Symbol"/>
                        <a:ea typeface="Times New Roman"/>
                      </a:endParaRPr>
                    </a:p>
                  </a:txBody>
                  <a:tcPr marL="0" marR="0" marT="0" marB="0"/>
                </a:tc>
                <a:extLst>
                  <a:ext uri="{0D108BD9-81ED-4DB2-BD59-A6C34878D82A}">
                    <a16:rowId xmlns:a16="http://schemas.microsoft.com/office/drawing/2014/main" val="10002"/>
                  </a:ext>
                </a:extLst>
              </a:tr>
              <a:tr h="1118870">
                <a:tc>
                  <a:txBody>
                    <a:bodyPr/>
                    <a:lstStyle/>
                    <a:p>
                      <a:pPr marL="64770" marR="0" eaLnBrk="0" hangingPunct="0">
                        <a:lnSpc>
                          <a:spcPts val="1355"/>
                        </a:lnSpc>
                        <a:spcBef>
                          <a:spcPts val="0"/>
                        </a:spcBef>
                        <a:spcAft>
                          <a:spcPts val="0"/>
                        </a:spcAft>
                      </a:pPr>
                      <a:r>
                        <a:rPr lang="en-US" sz="1200" spc="-5">
                          <a:effectLst/>
                        </a:rPr>
                        <a:t>Delegated/Entitlement</a:t>
                      </a:r>
                      <a:r>
                        <a:rPr lang="en-US" sz="1200" spc="-10">
                          <a:effectLst/>
                        </a:rPr>
                        <a:t> </a:t>
                      </a:r>
                      <a:r>
                        <a:rPr lang="en-US" sz="1200" spc="-5">
                          <a:effectLst/>
                        </a:rPr>
                        <a:t>Administrator</a:t>
                      </a:r>
                      <a:r>
                        <a:rPr lang="en-US" sz="1200" spc="15">
                          <a:effectLst/>
                        </a:rPr>
                        <a:t> </a:t>
                      </a:r>
                      <a:r>
                        <a:rPr lang="en-US" sz="1200" spc="-5">
                          <a:effectLst/>
                        </a:rPr>
                        <a:t>(DA/EA)</a:t>
                      </a:r>
                      <a:endParaRPr lang="en-US" sz="1200">
                        <a:effectLst/>
                        <a:latin typeface="Times New Roman"/>
                        <a:ea typeface="Times New Roman"/>
                      </a:endParaRPr>
                    </a:p>
                  </a:txBody>
                  <a:tcPr marL="0" marR="0" marT="0" marB="0"/>
                </a:tc>
                <a:tc>
                  <a:txBody>
                    <a:bodyPr/>
                    <a:lstStyle/>
                    <a:p>
                      <a:pPr marL="342900" marR="0" lvl="0" indent="-342900" eaLnBrk="0" hangingPunct="0">
                        <a:lnSpc>
                          <a:spcPts val="1445"/>
                        </a:lnSpc>
                        <a:spcBef>
                          <a:spcPts val="0"/>
                        </a:spcBef>
                        <a:spcAft>
                          <a:spcPts val="0"/>
                        </a:spcAft>
                        <a:buSzPts val="1200"/>
                        <a:buFont typeface="Wingdings"/>
                        <a:buChar char=""/>
                        <a:tabLst>
                          <a:tab pos="522605" algn="l"/>
                        </a:tabLst>
                      </a:pPr>
                      <a:r>
                        <a:rPr lang="en-US" sz="1200" spc="-5" dirty="0">
                          <a:effectLst/>
                        </a:rPr>
                        <a:t>Create</a:t>
                      </a:r>
                      <a:r>
                        <a:rPr lang="en-US" sz="1200" spc="5" dirty="0">
                          <a:effectLst/>
                        </a:rPr>
                        <a:t> </a:t>
                      </a:r>
                      <a:r>
                        <a:rPr lang="en-US" sz="1200" dirty="0">
                          <a:effectLst/>
                        </a:rPr>
                        <a:t>a</a:t>
                      </a:r>
                      <a:r>
                        <a:rPr lang="en-US" sz="1200" spc="-5" dirty="0">
                          <a:effectLst/>
                        </a:rPr>
                        <a:t> </a:t>
                      </a:r>
                      <a:r>
                        <a:rPr lang="en-US" sz="1200" dirty="0">
                          <a:effectLst/>
                        </a:rPr>
                        <a:t>user</a:t>
                      </a:r>
                      <a:r>
                        <a:rPr lang="en-US" sz="1200" spc="-15" dirty="0">
                          <a:effectLst/>
                        </a:rPr>
                        <a:t> </a:t>
                      </a:r>
                      <a:r>
                        <a:rPr lang="en-US" sz="1200" spc="-5" dirty="0">
                          <a:effectLst/>
                        </a:rPr>
                        <a:t>account</a:t>
                      </a:r>
                      <a:endParaRPr lang="en-US" sz="1200" dirty="0">
                        <a:effectLst/>
                      </a:endParaRPr>
                    </a:p>
                    <a:p>
                      <a:pPr marL="342900" marR="0" lvl="0" indent="-342900" eaLnBrk="0" hangingPunct="0">
                        <a:lnSpc>
                          <a:spcPts val="1460"/>
                        </a:lnSpc>
                        <a:spcBef>
                          <a:spcPts val="0"/>
                        </a:spcBef>
                        <a:spcAft>
                          <a:spcPts val="0"/>
                        </a:spcAft>
                        <a:buSzPts val="1200"/>
                        <a:buFont typeface="Wingdings"/>
                        <a:buChar char=""/>
                        <a:tabLst>
                          <a:tab pos="522605" algn="l"/>
                        </a:tabLst>
                      </a:pPr>
                      <a:r>
                        <a:rPr lang="en-US" sz="1200" spc="-5" dirty="0">
                          <a:effectLst/>
                        </a:rPr>
                        <a:t>Update</a:t>
                      </a:r>
                      <a:r>
                        <a:rPr lang="en-US" sz="1200" dirty="0">
                          <a:effectLst/>
                        </a:rPr>
                        <a:t> a</a:t>
                      </a:r>
                      <a:r>
                        <a:rPr lang="en-US" sz="1200" spc="-5" dirty="0">
                          <a:effectLst/>
                        </a:rPr>
                        <a:t> </a:t>
                      </a:r>
                      <a:r>
                        <a:rPr lang="en-US" sz="1200" dirty="0">
                          <a:effectLst/>
                        </a:rPr>
                        <a:t>user </a:t>
                      </a:r>
                      <a:r>
                        <a:rPr lang="en-US" sz="1200" spc="-5" dirty="0">
                          <a:effectLst/>
                        </a:rPr>
                        <a:t>account</a:t>
                      </a:r>
                      <a:endParaRPr lang="en-US" sz="1200" dirty="0">
                        <a:effectLst/>
                      </a:endParaRPr>
                    </a:p>
                    <a:p>
                      <a:pPr marL="342900" marR="0" lvl="0" indent="-342900" eaLnBrk="0" hangingPunct="0">
                        <a:lnSpc>
                          <a:spcPts val="1460"/>
                        </a:lnSpc>
                        <a:spcBef>
                          <a:spcPts val="0"/>
                        </a:spcBef>
                        <a:spcAft>
                          <a:spcPts val="0"/>
                        </a:spcAft>
                        <a:buSzPts val="1200"/>
                        <a:buFont typeface="Wingdings"/>
                        <a:buChar char=""/>
                        <a:tabLst>
                          <a:tab pos="522605" algn="l"/>
                        </a:tabLst>
                      </a:pPr>
                      <a:r>
                        <a:rPr lang="en-US" sz="1200" spc="-5" dirty="0">
                          <a:effectLst/>
                        </a:rPr>
                        <a:t>Disable</a:t>
                      </a:r>
                      <a:r>
                        <a:rPr lang="en-US" sz="1200" dirty="0">
                          <a:effectLst/>
                        </a:rPr>
                        <a:t> a</a:t>
                      </a:r>
                      <a:r>
                        <a:rPr lang="en-US" sz="1200" spc="-10" dirty="0">
                          <a:effectLst/>
                        </a:rPr>
                        <a:t> </a:t>
                      </a:r>
                      <a:r>
                        <a:rPr lang="en-US" sz="1200" dirty="0">
                          <a:effectLst/>
                        </a:rPr>
                        <a:t>user </a:t>
                      </a:r>
                      <a:r>
                        <a:rPr lang="en-US" sz="1200" spc="-5" dirty="0">
                          <a:effectLst/>
                        </a:rPr>
                        <a:t>account</a:t>
                      </a:r>
                      <a:endParaRPr lang="en-US" sz="1200" dirty="0">
                        <a:effectLst/>
                      </a:endParaRPr>
                    </a:p>
                    <a:p>
                      <a:pPr marL="342900" marR="0" lvl="0" indent="-342900" eaLnBrk="0" hangingPunct="0">
                        <a:lnSpc>
                          <a:spcPts val="1465"/>
                        </a:lnSpc>
                        <a:spcBef>
                          <a:spcPts val="0"/>
                        </a:spcBef>
                        <a:spcAft>
                          <a:spcPts val="0"/>
                        </a:spcAft>
                        <a:buSzPts val="1200"/>
                        <a:buFont typeface="Wingdings"/>
                        <a:buChar char=""/>
                        <a:tabLst>
                          <a:tab pos="522605" algn="l"/>
                        </a:tabLst>
                      </a:pPr>
                      <a:r>
                        <a:rPr lang="en-US" sz="1200" spc="-5" dirty="0">
                          <a:effectLst/>
                        </a:rPr>
                        <a:t>Reactivate</a:t>
                      </a:r>
                      <a:r>
                        <a:rPr lang="en-US" sz="1200" spc="5" dirty="0">
                          <a:effectLst/>
                        </a:rPr>
                        <a:t> </a:t>
                      </a:r>
                      <a:r>
                        <a:rPr lang="en-US" sz="1200" dirty="0">
                          <a:effectLst/>
                        </a:rPr>
                        <a:t>a</a:t>
                      </a:r>
                      <a:r>
                        <a:rPr lang="en-US" sz="1200" spc="-5" dirty="0">
                          <a:effectLst/>
                        </a:rPr>
                        <a:t> </a:t>
                      </a:r>
                      <a:r>
                        <a:rPr lang="en-US" sz="1200" dirty="0">
                          <a:effectLst/>
                        </a:rPr>
                        <a:t>user </a:t>
                      </a:r>
                      <a:r>
                        <a:rPr lang="en-US" sz="1200" spc="-5" dirty="0">
                          <a:effectLst/>
                        </a:rPr>
                        <a:t>account</a:t>
                      </a:r>
                      <a:endParaRPr lang="en-US" sz="1200" dirty="0">
                        <a:effectLst/>
                      </a:endParaRPr>
                    </a:p>
                    <a:p>
                      <a:pPr marL="342900" marR="0" lvl="0" indent="-342900" eaLnBrk="0" hangingPunct="0">
                        <a:lnSpc>
                          <a:spcPts val="1465"/>
                        </a:lnSpc>
                        <a:spcBef>
                          <a:spcPts val="0"/>
                        </a:spcBef>
                        <a:spcAft>
                          <a:spcPts val="0"/>
                        </a:spcAft>
                        <a:buSzPts val="1200"/>
                        <a:buFont typeface="Wingdings"/>
                        <a:buChar char=""/>
                        <a:tabLst>
                          <a:tab pos="522605" algn="l"/>
                        </a:tabLst>
                      </a:pPr>
                      <a:r>
                        <a:rPr lang="en-US" sz="1200" dirty="0">
                          <a:effectLst/>
                        </a:rPr>
                        <a:t>Reset </a:t>
                      </a:r>
                      <a:r>
                        <a:rPr lang="en-US" sz="1200" spc="-5" dirty="0">
                          <a:effectLst/>
                        </a:rPr>
                        <a:t>user</a:t>
                      </a:r>
                      <a:r>
                        <a:rPr lang="en-US" sz="1200" dirty="0">
                          <a:effectLst/>
                        </a:rPr>
                        <a:t> </a:t>
                      </a:r>
                      <a:r>
                        <a:rPr lang="en-US" sz="1200" spc="-5" dirty="0">
                          <a:effectLst/>
                        </a:rPr>
                        <a:t>passwords</a:t>
                      </a:r>
                      <a:endParaRPr lang="en-US" sz="1200" dirty="0">
                        <a:effectLst/>
                      </a:endParaRPr>
                    </a:p>
                    <a:p>
                      <a:pPr marL="342900" marR="0" lvl="0" indent="-342900" eaLnBrk="0" hangingPunct="0">
                        <a:lnSpc>
                          <a:spcPts val="1460"/>
                        </a:lnSpc>
                        <a:spcBef>
                          <a:spcPts val="0"/>
                        </a:spcBef>
                        <a:spcAft>
                          <a:spcPts val="0"/>
                        </a:spcAft>
                        <a:buSzPts val="1200"/>
                        <a:buFont typeface="Wingdings"/>
                        <a:buChar char=""/>
                        <a:tabLst>
                          <a:tab pos="522605" algn="l"/>
                        </a:tabLst>
                      </a:pPr>
                      <a:r>
                        <a:rPr lang="en-US" sz="1200" dirty="0">
                          <a:effectLst/>
                        </a:rPr>
                        <a:t>Entitle</a:t>
                      </a:r>
                      <a:r>
                        <a:rPr lang="en-US" sz="1200" spc="-10" dirty="0">
                          <a:effectLst/>
                        </a:rPr>
                        <a:t> </a:t>
                      </a:r>
                      <a:r>
                        <a:rPr lang="en-US" sz="1200" dirty="0">
                          <a:effectLst/>
                        </a:rPr>
                        <a:t>users </a:t>
                      </a:r>
                      <a:r>
                        <a:rPr lang="en-US" sz="1200" spc="-10" dirty="0">
                          <a:effectLst/>
                        </a:rPr>
                        <a:t>to</a:t>
                      </a:r>
                      <a:r>
                        <a:rPr lang="en-US" sz="1200" dirty="0">
                          <a:effectLst/>
                        </a:rPr>
                        <a:t> </a:t>
                      </a:r>
                      <a:r>
                        <a:rPr lang="en-US" sz="1200" spc="-5" dirty="0">
                          <a:effectLst/>
                        </a:rPr>
                        <a:t>applications</a:t>
                      </a:r>
                      <a:endParaRPr lang="en-US" sz="1200" dirty="0">
                        <a:effectLst/>
                        <a:latin typeface="Symbol"/>
                        <a:ea typeface="Times New Roman"/>
                      </a:endParaRPr>
                    </a:p>
                  </a:txBody>
                  <a:tcPr marL="0" marR="0" marT="0" marB="0"/>
                </a:tc>
                <a:extLst>
                  <a:ext uri="{0D108BD9-81ED-4DB2-BD59-A6C34878D82A}">
                    <a16:rowId xmlns:a16="http://schemas.microsoft.com/office/drawing/2014/main" val="10003"/>
                  </a:ext>
                </a:extLst>
              </a:tr>
              <a:tr h="1481455">
                <a:tc>
                  <a:txBody>
                    <a:bodyPr/>
                    <a:lstStyle/>
                    <a:p>
                      <a:pPr marL="64770" marR="525780" eaLnBrk="0" hangingPunct="0">
                        <a:spcBef>
                          <a:spcPts val="0"/>
                        </a:spcBef>
                        <a:spcAft>
                          <a:spcPts val="0"/>
                        </a:spcAft>
                      </a:pPr>
                      <a:r>
                        <a:rPr lang="en-US" sz="1200" dirty="0">
                          <a:effectLst/>
                        </a:rPr>
                        <a:t>Super </a:t>
                      </a:r>
                      <a:r>
                        <a:rPr lang="en-US" sz="1200" spc="-5" dirty="0">
                          <a:effectLst/>
                        </a:rPr>
                        <a:t>Delegated</a:t>
                      </a:r>
                      <a:r>
                        <a:rPr lang="en-US" sz="1200" spc="-10" dirty="0">
                          <a:effectLst/>
                        </a:rPr>
                        <a:t> </a:t>
                      </a:r>
                      <a:r>
                        <a:rPr lang="en-US" sz="1200" spc="-5" dirty="0">
                          <a:effectLst/>
                        </a:rPr>
                        <a:t>Administrator</a:t>
                      </a:r>
                      <a:r>
                        <a:rPr lang="en-US" sz="1200" dirty="0">
                          <a:effectLst/>
                        </a:rPr>
                        <a:t> </a:t>
                      </a:r>
                      <a:r>
                        <a:rPr lang="en-US" sz="1200" spc="-5" dirty="0">
                          <a:effectLst/>
                        </a:rPr>
                        <a:t>(SDA)</a:t>
                      </a:r>
                      <a:r>
                        <a:rPr lang="en-US" sz="1200" spc="15" dirty="0">
                          <a:effectLst/>
                        </a:rPr>
                        <a:t> </a:t>
                      </a:r>
                      <a:r>
                        <a:rPr lang="en-US" sz="1200" dirty="0">
                          <a:effectLst/>
                        </a:rPr>
                        <a:t>–</a:t>
                      </a:r>
                      <a:r>
                        <a:rPr lang="en-US" sz="1200" spc="185" dirty="0">
                          <a:effectLst/>
                        </a:rPr>
                        <a:t> </a:t>
                      </a:r>
                      <a:r>
                        <a:rPr lang="en-US" sz="1200" spc="-5" dirty="0">
                          <a:effectLst/>
                        </a:rPr>
                        <a:t>(available</a:t>
                      </a:r>
                      <a:r>
                        <a:rPr lang="en-US" sz="1200" dirty="0">
                          <a:effectLst/>
                        </a:rPr>
                        <a:t> only</a:t>
                      </a:r>
                      <a:r>
                        <a:rPr lang="en-US" sz="1200" spc="-15" dirty="0">
                          <a:effectLst/>
                        </a:rPr>
                        <a:t> </a:t>
                      </a:r>
                      <a:r>
                        <a:rPr lang="en-US" sz="1200" dirty="0">
                          <a:effectLst/>
                        </a:rPr>
                        <a:t>to </a:t>
                      </a:r>
                      <a:r>
                        <a:rPr lang="en-US" sz="1200" spc="-5" dirty="0">
                          <a:effectLst/>
                        </a:rPr>
                        <a:t>Public</a:t>
                      </a:r>
                      <a:r>
                        <a:rPr lang="en-US" sz="1200" dirty="0">
                          <a:effectLst/>
                        </a:rPr>
                        <a:t> </a:t>
                      </a:r>
                      <a:r>
                        <a:rPr lang="en-US" sz="1200" spc="-5" dirty="0">
                          <a:effectLst/>
                        </a:rPr>
                        <a:t>School</a:t>
                      </a:r>
                      <a:r>
                        <a:rPr lang="en-US" sz="1200" spc="135" dirty="0">
                          <a:effectLst/>
                        </a:rPr>
                        <a:t> </a:t>
                      </a:r>
                      <a:r>
                        <a:rPr lang="en-US" sz="1200" spc="-5" dirty="0">
                          <a:effectLst/>
                        </a:rPr>
                        <a:t>Superintendents)</a:t>
                      </a:r>
                      <a:endParaRPr lang="en-US" sz="1200" dirty="0">
                        <a:effectLst/>
                        <a:latin typeface="Times New Roman"/>
                        <a:ea typeface="Times New Roman"/>
                      </a:endParaRPr>
                    </a:p>
                  </a:txBody>
                  <a:tcPr marL="0" marR="0" marT="0" marB="0"/>
                </a:tc>
                <a:tc>
                  <a:txBody>
                    <a:bodyPr/>
                    <a:lstStyle/>
                    <a:p>
                      <a:pPr marL="342900" marR="0" lvl="0" indent="-342900" eaLnBrk="0" hangingPunct="0">
                        <a:lnSpc>
                          <a:spcPts val="1450"/>
                        </a:lnSpc>
                        <a:spcBef>
                          <a:spcPts val="0"/>
                        </a:spcBef>
                        <a:spcAft>
                          <a:spcPts val="0"/>
                        </a:spcAft>
                        <a:buSzPts val="1200"/>
                        <a:buFont typeface="Wingdings"/>
                        <a:buChar char=""/>
                        <a:tabLst>
                          <a:tab pos="522605" algn="l"/>
                        </a:tabLst>
                      </a:pPr>
                      <a:r>
                        <a:rPr lang="en-US" sz="1200" spc="-5" dirty="0">
                          <a:effectLst/>
                        </a:rPr>
                        <a:t>Create</a:t>
                      </a:r>
                      <a:r>
                        <a:rPr lang="en-US" sz="1200" spc="5" dirty="0">
                          <a:effectLst/>
                        </a:rPr>
                        <a:t> </a:t>
                      </a:r>
                      <a:r>
                        <a:rPr lang="en-US" sz="1200" dirty="0">
                          <a:effectLst/>
                        </a:rPr>
                        <a:t>a</a:t>
                      </a:r>
                      <a:r>
                        <a:rPr lang="en-US" sz="1200" spc="-5" dirty="0">
                          <a:effectLst/>
                        </a:rPr>
                        <a:t> </a:t>
                      </a:r>
                      <a:r>
                        <a:rPr lang="en-US" sz="1200" dirty="0">
                          <a:effectLst/>
                        </a:rPr>
                        <a:t>user</a:t>
                      </a:r>
                      <a:r>
                        <a:rPr lang="en-US" sz="1200" spc="-10" dirty="0">
                          <a:effectLst/>
                        </a:rPr>
                        <a:t> </a:t>
                      </a:r>
                      <a:r>
                        <a:rPr lang="en-US" sz="1200" spc="-5" dirty="0">
                          <a:effectLst/>
                        </a:rPr>
                        <a:t>account</a:t>
                      </a:r>
                      <a:endParaRPr lang="en-US" sz="1200" dirty="0">
                        <a:effectLst/>
                      </a:endParaRPr>
                    </a:p>
                    <a:p>
                      <a:pPr marL="342900" marR="0" lvl="0" indent="-342900" eaLnBrk="0" hangingPunct="0">
                        <a:lnSpc>
                          <a:spcPts val="1460"/>
                        </a:lnSpc>
                        <a:spcBef>
                          <a:spcPts val="0"/>
                        </a:spcBef>
                        <a:spcAft>
                          <a:spcPts val="0"/>
                        </a:spcAft>
                        <a:buSzPts val="1200"/>
                        <a:buFont typeface="Wingdings"/>
                        <a:buChar char=""/>
                        <a:tabLst>
                          <a:tab pos="522605" algn="l"/>
                        </a:tabLst>
                      </a:pPr>
                      <a:r>
                        <a:rPr lang="en-US" sz="1200" spc="-5" dirty="0">
                          <a:effectLst/>
                        </a:rPr>
                        <a:t>Update</a:t>
                      </a:r>
                      <a:r>
                        <a:rPr lang="en-US" sz="1200" dirty="0">
                          <a:effectLst/>
                        </a:rPr>
                        <a:t> a</a:t>
                      </a:r>
                      <a:r>
                        <a:rPr lang="en-US" sz="1200" spc="-5" dirty="0">
                          <a:effectLst/>
                        </a:rPr>
                        <a:t> </a:t>
                      </a:r>
                      <a:r>
                        <a:rPr lang="en-US" sz="1200" dirty="0">
                          <a:effectLst/>
                        </a:rPr>
                        <a:t>user </a:t>
                      </a:r>
                      <a:r>
                        <a:rPr lang="en-US" sz="1200" spc="-5" dirty="0">
                          <a:effectLst/>
                        </a:rPr>
                        <a:t>account</a:t>
                      </a:r>
                      <a:endParaRPr lang="en-US" sz="1200" dirty="0">
                        <a:effectLst/>
                      </a:endParaRPr>
                    </a:p>
                    <a:p>
                      <a:pPr marL="342900" marR="0" lvl="0" indent="-342900" eaLnBrk="0" hangingPunct="0">
                        <a:lnSpc>
                          <a:spcPts val="1465"/>
                        </a:lnSpc>
                        <a:spcBef>
                          <a:spcPts val="0"/>
                        </a:spcBef>
                        <a:spcAft>
                          <a:spcPts val="0"/>
                        </a:spcAft>
                        <a:buSzPts val="1200"/>
                        <a:buFont typeface="Wingdings"/>
                        <a:buChar char=""/>
                        <a:tabLst>
                          <a:tab pos="522605" algn="l"/>
                        </a:tabLst>
                      </a:pPr>
                      <a:r>
                        <a:rPr lang="en-US" sz="1200" spc="-5" dirty="0">
                          <a:effectLst/>
                        </a:rPr>
                        <a:t>Disable</a:t>
                      </a:r>
                      <a:r>
                        <a:rPr lang="en-US" sz="1200" dirty="0">
                          <a:effectLst/>
                        </a:rPr>
                        <a:t> a</a:t>
                      </a:r>
                      <a:r>
                        <a:rPr lang="en-US" sz="1200" spc="-10" dirty="0">
                          <a:effectLst/>
                        </a:rPr>
                        <a:t> </a:t>
                      </a:r>
                      <a:r>
                        <a:rPr lang="en-US" sz="1200" dirty="0">
                          <a:effectLst/>
                        </a:rPr>
                        <a:t>user </a:t>
                      </a:r>
                      <a:r>
                        <a:rPr lang="en-US" sz="1200" spc="-5" dirty="0">
                          <a:effectLst/>
                        </a:rPr>
                        <a:t>account</a:t>
                      </a:r>
                      <a:endParaRPr lang="en-US" sz="1200" dirty="0">
                        <a:effectLst/>
                      </a:endParaRPr>
                    </a:p>
                    <a:p>
                      <a:pPr marL="342900" marR="0" lvl="0" indent="-342900" eaLnBrk="0" hangingPunct="0">
                        <a:lnSpc>
                          <a:spcPts val="1460"/>
                        </a:lnSpc>
                        <a:spcBef>
                          <a:spcPts val="0"/>
                        </a:spcBef>
                        <a:spcAft>
                          <a:spcPts val="0"/>
                        </a:spcAft>
                        <a:buSzPts val="1200"/>
                        <a:buFont typeface="Wingdings"/>
                        <a:buChar char=""/>
                        <a:tabLst>
                          <a:tab pos="522605" algn="l"/>
                        </a:tabLst>
                      </a:pPr>
                      <a:r>
                        <a:rPr lang="en-US" sz="1200" spc="-5" dirty="0">
                          <a:effectLst/>
                        </a:rPr>
                        <a:t>Reactivate</a:t>
                      </a:r>
                      <a:r>
                        <a:rPr lang="en-US" sz="1200" spc="5" dirty="0">
                          <a:effectLst/>
                        </a:rPr>
                        <a:t> </a:t>
                      </a:r>
                      <a:r>
                        <a:rPr lang="en-US" sz="1200" dirty="0">
                          <a:effectLst/>
                        </a:rPr>
                        <a:t>a</a:t>
                      </a:r>
                      <a:r>
                        <a:rPr lang="en-US" sz="1200" spc="-5" dirty="0">
                          <a:effectLst/>
                        </a:rPr>
                        <a:t> </a:t>
                      </a:r>
                      <a:r>
                        <a:rPr lang="en-US" sz="1200" dirty="0">
                          <a:effectLst/>
                        </a:rPr>
                        <a:t>user </a:t>
                      </a:r>
                      <a:r>
                        <a:rPr lang="en-US" sz="1200" spc="-5" dirty="0">
                          <a:effectLst/>
                        </a:rPr>
                        <a:t>account</a:t>
                      </a:r>
                      <a:endParaRPr lang="en-US" sz="1200" dirty="0">
                        <a:effectLst/>
                      </a:endParaRPr>
                    </a:p>
                    <a:p>
                      <a:pPr marL="342900" marR="0" lvl="0" indent="-342900" eaLnBrk="0" hangingPunct="0">
                        <a:lnSpc>
                          <a:spcPts val="1460"/>
                        </a:lnSpc>
                        <a:spcBef>
                          <a:spcPts val="0"/>
                        </a:spcBef>
                        <a:spcAft>
                          <a:spcPts val="0"/>
                        </a:spcAft>
                        <a:buSzPts val="1200"/>
                        <a:buFont typeface="Wingdings"/>
                        <a:buChar char=""/>
                        <a:tabLst>
                          <a:tab pos="522605" algn="l"/>
                        </a:tabLst>
                      </a:pPr>
                      <a:r>
                        <a:rPr lang="en-US" sz="1200" dirty="0">
                          <a:effectLst/>
                        </a:rPr>
                        <a:t>Reset </a:t>
                      </a:r>
                      <a:r>
                        <a:rPr lang="en-US" sz="1200" spc="-5" dirty="0">
                          <a:effectLst/>
                        </a:rPr>
                        <a:t>user</a:t>
                      </a:r>
                      <a:r>
                        <a:rPr lang="en-US" sz="1200" dirty="0">
                          <a:effectLst/>
                        </a:rPr>
                        <a:t> </a:t>
                      </a:r>
                      <a:r>
                        <a:rPr lang="en-US" sz="1200" spc="-5" dirty="0">
                          <a:effectLst/>
                        </a:rPr>
                        <a:t>passwords</a:t>
                      </a:r>
                      <a:endParaRPr lang="en-US" sz="1200" dirty="0">
                        <a:effectLst/>
                      </a:endParaRPr>
                    </a:p>
                    <a:p>
                      <a:pPr marL="342900" marR="0" lvl="0" indent="-342900" eaLnBrk="0" hangingPunct="0">
                        <a:lnSpc>
                          <a:spcPts val="1465"/>
                        </a:lnSpc>
                        <a:spcBef>
                          <a:spcPts val="0"/>
                        </a:spcBef>
                        <a:spcAft>
                          <a:spcPts val="0"/>
                        </a:spcAft>
                        <a:buSzPts val="1200"/>
                        <a:buFont typeface="Wingdings"/>
                        <a:buChar char=""/>
                        <a:tabLst>
                          <a:tab pos="522605" algn="l"/>
                        </a:tabLst>
                      </a:pPr>
                      <a:r>
                        <a:rPr lang="en-US" sz="1200" dirty="0">
                          <a:effectLst/>
                        </a:rPr>
                        <a:t>Entitle</a:t>
                      </a:r>
                      <a:r>
                        <a:rPr lang="en-US" sz="1200" spc="-10" dirty="0">
                          <a:effectLst/>
                        </a:rPr>
                        <a:t> </a:t>
                      </a:r>
                      <a:r>
                        <a:rPr lang="en-US" sz="1200" dirty="0">
                          <a:effectLst/>
                        </a:rPr>
                        <a:t>users </a:t>
                      </a:r>
                      <a:r>
                        <a:rPr lang="en-US" sz="1200" spc="-10" dirty="0">
                          <a:effectLst/>
                        </a:rPr>
                        <a:t>to</a:t>
                      </a:r>
                      <a:r>
                        <a:rPr lang="en-US" sz="1200" dirty="0">
                          <a:effectLst/>
                        </a:rPr>
                        <a:t> </a:t>
                      </a:r>
                      <a:r>
                        <a:rPr lang="en-US" sz="1200" spc="-5" dirty="0">
                          <a:effectLst/>
                        </a:rPr>
                        <a:t>applications</a:t>
                      </a:r>
                      <a:endParaRPr lang="en-US" sz="1200" dirty="0">
                        <a:effectLst/>
                      </a:endParaRPr>
                    </a:p>
                    <a:p>
                      <a:pPr marL="342900" marR="553085" lvl="0" indent="-342900" eaLnBrk="0" hangingPunct="0">
                        <a:spcBef>
                          <a:spcPts val="0"/>
                        </a:spcBef>
                        <a:spcAft>
                          <a:spcPts val="0"/>
                        </a:spcAft>
                        <a:buSzPts val="1200"/>
                        <a:buFont typeface="Wingdings"/>
                        <a:buChar char=""/>
                        <a:tabLst>
                          <a:tab pos="522605" algn="l"/>
                        </a:tabLst>
                      </a:pPr>
                      <a:r>
                        <a:rPr lang="en-US" sz="1200" spc="-5" dirty="0">
                          <a:effectLst/>
                        </a:rPr>
                        <a:t>Create</a:t>
                      </a:r>
                      <a:r>
                        <a:rPr lang="en-US" sz="1200" spc="5" dirty="0">
                          <a:effectLst/>
                        </a:rPr>
                        <a:t> </a:t>
                      </a:r>
                      <a:r>
                        <a:rPr lang="en-US" sz="1200" dirty="0">
                          <a:effectLst/>
                        </a:rPr>
                        <a:t>other </a:t>
                      </a:r>
                      <a:r>
                        <a:rPr lang="en-US" sz="1200" spc="-5" dirty="0">
                          <a:effectLst/>
                        </a:rPr>
                        <a:t>DA,</a:t>
                      </a:r>
                      <a:r>
                        <a:rPr lang="en-US" sz="1200" dirty="0">
                          <a:effectLst/>
                        </a:rPr>
                        <a:t> </a:t>
                      </a:r>
                      <a:r>
                        <a:rPr lang="en-US" sz="1200" spc="-5" dirty="0">
                          <a:effectLst/>
                        </a:rPr>
                        <a:t>EA,</a:t>
                      </a:r>
                      <a:r>
                        <a:rPr lang="en-US" sz="1200" dirty="0">
                          <a:effectLst/>
                        </a:rPr>
                        <a:t> </a:t>
                      </a:r>
                      <a:r>
                        <a:rPr lang="en-US" sz="1200" spc="-5" dirty="0">
                          <a:effectLst/>
                        </a:rPr>
                        <a:t>and</a:t>
                      </a:r>
                      <a:r>
                        <a:rPr lang="en-US" sz="1200" spc="135" dirty="0">
                          <a:effectLst/>
                        </a:rPr>
                        <a:t> </a:t>
                      </a:r>
                      <a:r>
                        <a:rPr lang="en-US" sz="1200" dirty="0">
                          <a:effectLst/>
                        </a:rPr>
                        <a:t>DA/EA </a:t>
                      </a:r>
                      <a:r>
                        <a:rPr lang="en-US" sz="1200" spc="-5" dirty="0">
                          <a:effectLst/>
                        </a:rPr>
                        <a:t>accounts</a:t>
                      </a:r>
                      <a:endParaRPr lang="en-US" sz="1200" dirty="0">
                        <a:effectLst/>
                        <a:latin typeface="Symbol"/>
                        <a:ea typeface="Times New Roman"/>
                      </a:endParaRPr>
                    </a:p>
                  </a:txBody>
                  <a:tcPr marL="0" marR="0" marT="0" marB="0"/>
                </a:tc>
                <a:extLst>
                  <a:ext uri="{0D108BD9-81ED-4DB2-BD59-A6C34878D82A}">
                    <a16:rowId xmlns:a16="http://schemas.microsoft.com/office/drawing/2014/main" val="10004"/>
                  </a:ext>
                </a:extLst>
              </a:tr>
            </a:tbl>
          </a:graphicData>
        </a:graphic>
      </p:graphicFrame>
      <p:grpSp>
        <p:nvGrpSpPr>
          <p:cNvPr id="11" name="Group 10"/>
          <p:cNvGrpSpPr/>
          <p:nvPr/>
        </p:nvGrpSpPr>
        <p:grpSpPr>
          <a:xfrm>
            <a:off x="889221" y="304800"/>
            <a:ext cx="7606742" cy="1752600"/>
            <a:chOff x="889221" y="304800"/>
            <a:chExt cx="7606742" cy="1752600"/>
          </a:xfrm>
        </p:grpSpPr>
        <p:sp>
          <p:nvSpPr>
            <p:cNvPr id="3" name="Rectangle 3"/>
            <p:cNvSpPr>
              <a:spLocks noChangeArrowheads="1"/>
            </p:cNvSpPr>
            <p:nvPr/>
          </p:nvSpPr>
          <p:spPr bwMode="auto">
            <a:xfrm>
              <a:off x="889221" y="1827864"/>
              <a:ext cx="7606742" cy="22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9656" tIns="44436" rIns="526884" bIns="0" numCol="1" anchor="ctr" anchorCtr="0" compatLnSpc="1">
              <a:prstTxWarp prst="textNoShape">
                <a:avLst/>
              </a:prstTxWarp>
              <a:spAutoFit/>
            </a:bodyPr>
            <a:lstStyle>
              <a:lvl1pPr fontAlgn="base">
                <a:spcBef>
                  <a:spcPct val="0"/>
                </a:spcBef>
                <a:spcAft>
                  <a:spcPct val="0"/>
                </a:spcAft>
                <a:tabLst>
                  <a:tab pos="522288" algn="l"/>
                </a:tabLst>
                <a:defRPr>
                  <a:solidFill>
                    <a:schemeClr val="tx1"/>
                  </a:solidFill>
                  <a:latin typeface="Arial" pitchFamily="34" charset="0"/>
                  <a:cs typeface="Arial" pitchFamily="34" charset="0"/>
                </a:defRPr>
              </a:lvl1pPr>
              <a:lvl2pPr fontAlgn="base">
                <a:spcBef>
                  <a:spcPct val="0"/>
                </a:spcBef>
                <a:spcAft>
                  <a:spcPct val="0"/>
                </a:spcAft>
                <a:tabLst>
                  <a:tab pos="522288" algn="l"/>
                </a:tabLst>
                <a:defRPr>
                  <a:solidFill>
                    <a:schemeClr val="tx1"/>
                  </a:solidFill>
                  <a:latin typeface="Arial" pitchFamily="34" charset="0"/>
                  <a:cs typeface="Arial" pitchFamily="34" charset="0"/>
                </a:defRPr>
              </a:lvl2pPr>
              <a:lvl3pPr fontAlgn="base">
                <a:spcBef>
                  <a:spcPct val="0"/>
                </a:spcBef>
                <a:spcAft>
                  <a:spcPct val="0"/>
                </a:spcAft>
                <a:tabLst>
                  <a:tab pos="522288" algn="l"/>
                </a:tabLst>
                <a:defRPr>
                  <a:solidFill>
                    <a:schemeClr val="tx1"/>
                  </a:solidFill>
                  <a:latin typeface="Arial" pitchFamily="34" charset="0"/>
                  <a:cs typeface="Arial" pitchFamily="34" charset="0"/>
                </a:defRPr>
              </a:lvl3pPr>
              <a:lvl4pPr fontAlgn="base">
                <a:spcBef>
                  <a:spcPct val="0"/>
                </a:spcBef>
                <a:spcAft>
                  <a:spcPct val="0"/>
                </a:spcAft>
                <a:tabLst>
                  <a:tab pos="522288" algn="l"/>
                </a:tabLst>
                <a:defRPr>
                  <a:solidFill>
                    <a:schemeClr val="tx1"/>
                  </a:solidFill>
                  <a:latin typeface="Arial" pitchFamily="34" charset="0"/>
                  <a:cs typeface="Arial" pitchFamily="34" charset="0"/>
                </a:defRPr>
              </a:lvl4pPr>
              <a:lvl5pPr fontAlgn="base">
                <a:spcBef>
                  <a:spcPct val="0"/>
                </a:spcBef>
                <a:spcAft>
                  <a:spcPct val="0"/>
                </a:spcAft>
                <a:tabLst>
                  <a:tab pos="522288" algn="l"/>
                </a:tabLst>
                <a:defRPr>
                  <a:solidFill>
                    <a:schemeClr val="tx1"/>
                  </a:solidFill>
                  <a:latin typeface="Arial" pitchFamily="34" charset="0"/>
                  <a:cs typeface="Arial" pitchFamily="34" charset="0"/>
                </a:defRPr>
              </a:lvl5pPr>
              <a:lvl6pPr fontAlgn="base">
                <a:spcBef>
                  <a:spcPct val="0"/>
                </a:spcBef>
                <a:spcAft>
                  <a:spcPct val="0"/>
                </a:spcAft>
                <a:tabLst>
                  <a:tab pos="522288" algn="l"/>
                </a:tabLst>
                <a:defRPr>
                  <a:solidFill>
                    <a:schemeClr val="tx1"/>
                  </a:solidFill>
                  <a:latin typeface="Arial" pitchFamily="34" charset="0"/>
                  <a:cs typeface="Arial" pitchFamily="34" charset="0"/>
                </a:defRPr>
              </a:lvl6pPr>
              <a:lvl7pPr fontAlgn="base">
                <a:spcBef>
                  <a:spcPct val="0"/>
                </a:spcBef>
                <a:spcAft>
                  <a:spcPct val="0"/>
                </a:spcAft>
                <a:tabLst>
                  <a:tab pos="522288" algn="l"/>
                </a:tabLst>
                <a:defRPr>
                  <a:solidFill>
                    <a:schemeClr val="tx1"/>
                  </a:solidFill>
                  <a:latin typeface="Arial" pitchFamily="34" charset="0"/>
                  <a:cs typeface="Arial" pitchFamily="34" charset="0"/>
                </a:defRPr>
              </a:lvl7pPr>
              <a:lvl8pPr fontAlgn="base">
                <a:spcBef>
                  <a:spcPct val="0"/>
                </a:spcBef>
                <a:spcAft>
                  <a:spcPct val="0"/>
                </a:spcAft>
                <a:tabLst>
                  <a:tab pos="522288" algn="l"/>
                </a:tabLst>
                <a:defRPr>
                  <a:solidFill>
                    <a:schemeClr val="tx1"/>
                  </a:solidFill>
                  <a:latin typeface="Arial" pitchFamily="34" charset="0"/>
                  <a:cs typeface="Arial" pitchFamily="34" charset="0"/>
                </a:defRPr>
              </a:lvl8pPr>
              <a:lvl9pPr fontAlgn="base">
                <a:spcBef>
                  <a:spcPct val="0"/>
                </a:spcBef>
                <a:spcAft>
                  <a:spcPct val="0"/>
                </a:spcAft>
                <a:tabLst>
                  <a:tab pos="522288"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522288" algn="l"/>
                </a:tabLst>
              </a:pPr>
              <a:r>
                <a:rPr kumimoji="0" lang="en-US" altLang="en-US" sz="1200" b="1" i="0" u="none" strike="noStrike" cap="none" normalizeH="0" baseline="0" dirty="0">
                  <a:ln>
                    <a:noFill/>
                  </a:ln>
                  <a:solidFill>
                    <a:schemeClr val="tx1"/>
                  </a:solidFill>
                  <a:effectLst/>
                  <a:latin typeface="Arial" pitchFamily="34" charset="0"/>
                  <a:cs typeface="Arial" pitchFamily="34" charset="0"/>
                </a:rPr>
                <a:t>User Roles that exist in the State Education Department Delegated Account System (SEDDAS):</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550" y="304800"/>
              <a:ext cx="1866900" cy="390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0" y="838200"/>
              <a:ext cx="4572000" cy="923330"/>
            </a:xfrm>
            <a:prstGeom prst="rect">
              <a:avLst/>
            </a:prstGeom>
          </p:spPr>
          <p:txBody>
            <a:bodyPr anchor="ctr" anchorCtr="1">
              <a:spAutoFit/>
            </a:bodyPr>
            <a:lstStyle/>
            <a:p>
              <a:pPr algn="ctr" eaLnBrk="0" hangingPunct="0"/>
              <a:r>
                <a:rPr lang="en-US" b="1" dirty="0"/>
                <a:t>A Quick Guide </a:t>
              </a:r>
            </a:p>
            <a:p>
              <a:pPr algn="ctr" eaLnBrk="0" hangingPunct="0"/>
              <a:r>
                <a:rPr lang="en-US" b="1" dirty="0"/>
                <a:t>Entitling Users to SED Monitoring System</a:t>
              </a:r>
              <a:endParaRPr lang="en-US" dirty="0"/>
            </a:p>
            <a:p>
              <a:pPr algn="ctr"/>
              <a:r>
                <a:rPr lang="en-US" b="1" dirty="0"/>
                <a:t>Smart Schools Bond Act</a:t>
              </a:r>
              <a:endParaRPr lang="en-US" dirty="0"/>
            </a:p>
          </p:txBody>
        </p:sp>
      </p:grpSp>
      <p:sp>
        <p:nvSpPr>
          <p:cNvPr id="10" name="Footer Placeholder 9"/>
          <p:cNvSpPr>
            <a:spLocks noGrp="1"/>
          </p:cNvSpPr>
          <p:nvPr>
            <p:ph type="ftr" sz="quarter" idx="11"/>
          </p:nvPr>
        </p:nvSpPr>
        <p:spPr>
          <a:xfrm>
            <a:off x="1752600" y="6356350"/>
            <a:ext cx="5486400" cy="365125"/>
          </a:xfrm>
        </p:spPr>
        <p:txBody>
          <a:bodyPr/>
          <a:lstStyle/>
          <a:p>
            <a:r>
              <a:rPr lang="en-US" dirty="0"/>
              <a:t>http://www.p12.nysed.gov/mgtserv/smart_schools/</a:t>
            </a:r>
          </a:p>
        </p:txBody>
      </p:sp>
    </p:spTree>
    <p:extLst>
      <p:ext uri="{BB962C8B-B14F-4D97-AF65-F5344CB8AC3E}">
        <p14:creationId xmlns:p14="http://schemas.microsoft.com/office/powerpoint/2010/main" val="677238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3DCD89-5E7E-44A4-B784-24C1D4DC5F8D}" type="slidenum">
              <a:rPr lang="en-US" smtClean="0"/>
              <a:t>3</a:t>
            </a:fld>
            <a:endParaRPr lang="en-US"/>
          </a:p>
        </p:txBody>
      </p:sp>
      <p:sp>
        <p:nvSpPr>
          <p:cNvPr id="11" name="Footer Placeholder 10"/>
          <p:cNvSpPr>
            <a:spLocks noGrp="1"/>
          </p:cNvSpPr>
          <p:nvPr>
            <p:ph type="ftr" sz="quarter" idx="11"/>
          </p:nvPr>
        </p:nvSpPr>
        <p:spPr>
          <a:xfrm>
            <a:off x="2209800" y="6356350"/>
            <a:ext cx="4495800" cy="365125"/>
          </a:xfrm>
        </p:spPr>
        <p:txBody>
          <a:bodyPr/>
          <a:lstStyle/>
          <a:p>
            <a:r>
              <a:rPr lang="en-US" dirty="0"/>
              <a:t>http://www.p12.nysed.gov/mgtserv/smart_schools/</a:t>
            </a:r>
          </a:p>
        </p:txBody>
      </p:sp>
      <p:grpSp>
        <p:nvGrpSpPr>
          <p:cNvPr id="18" name="Group 17"/>
          <p:cNvGrpSpPr/>
          <p:nvPr/>
        </p:nvGrpSpPr>
        <p:grpSpPr>
          <a:xfrm>
            <a:off x="381000" y="1438275"/>
            <a:ext cx="8439546" cy="3667125"/>
            <a:chOff x="381000" y="1438275"/>
            <a:chExt cx="8439546" cy="3667125"/>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438275"/>
              <a:ext cx="843954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6502179" y="4734008"/>
              <a:ext cx="1117821" cy="371392"/>
            </a:xfrm>
            <a:prstGeom prst="straightConnector1">
              <a:avLst/>
            </a:prstGeom>
            <a:ln w="28575">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467600" y="3657600"/>
              <a:ext cx="990600" cy="324016"/>
            </a:xfrm>
            <a:prstGeom prst="straightConnector1">
              <a:avLst/>
            </a:prstGeom>
            <a:ln w="28575">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26374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3DCD89-5E7E-44A4-B784-24C1D4DC5F8D}" type="slidenum">
              <a:rPr lang="en-US" smtClean="0"/>
              <a:t>4</a:t>
            </a:fld>
            <a:endParaRPr lang="en-US"/>
          </a:p>
        </p:txBody>
      </p:sp>
      <p:sp>
        <p:nvSpPr>
          <p:cNvPr id="11" name="Footer Placeholder 10"/>
          <p:cNvSpPr>
            <a:spLocks noGrp="1"/>
          </p:cNvSpPr>
          <p:nvPr>
            <p:ph type="ftr" sz="quarter" idx="11"/>
          </p:nvPr>
        </p:nvSpPr>
        <p:spPr>
          <a:xfrm>
            <a:off x="2743200" y="6356350"/>
            <a:ext cx="3962400" cy="365125"/>
          </a:xfrm>
        </p:spPr>
        <p:txBody>
          <a:bodyPr/>
          <a:lstStyle/>
          <a:p>
            <a:r>
              <a:rPr lang="en-US" dirty="0"/>
              <a:t>http://www.p12.nysed.gov/mgtserv/smart_schools/</a:t>
            </a:r>
          </a:p>
        </p:txBody>
      </p:sp>
      <p:grpSp>
        <p:nvGrpSpPr>
          <p:cNvPr id="3" name="Group 2"/>
          <p:cNvGrpSpPr/>
          <p:nvPr/>
        </p:nvGrpSpPr>
        <p:grpSpPr>
          <a:xfrm>
            <a:off x="1219200" y="304800"/>
            <a:ext cx="6934200" cy="5867400"/>
            <a:chOff x="1219200" y="304800"/>
            <a:chExt cx="6934200" cy="5867400"/>
          </a:xfrm>
        </p:grpSpPr>
        <p:sp>
          <p:nvSpPr>
            <p:cNvPr id="2" name="Rectangle 1"/>
            <p:cNvSpPr/>
            <p:nvPr/>
          </p:nvSpPr>
          <p:spPr>
            <a:xfrm>
              <a:off x="1447800" y="304800"/>
              <a:ext cx="6400800" cy="646331"/>
            </a:xfrm>
            <a:prstGeom prst="rect">
              <a:avLst/>
            </a:prstGeom>
          </p:spPr>
          <p:txBody>
            <a:bodyPr wrap="square" anchor="ctr" anchorCtr="1">
              <a:spAutoFit/>
            </a:bodyPr>
            <a:lstStyle/>
            <a:p>
              <a:pPr algn="ctr" eaLnBrk="0" hangingPunct="0"/>
              <a:r>
                <a:rPr lang="en-US" b="1" dirty="0"/>
                <a:t>How a district EA or DA/EA can entitle another district user for SED Monitoring &amp; Vendor Performance System</a:t>
              </a:r>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104867"/>
              <a:ext cx="6934200" cy="506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61723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3DCD89-5E7E-44A4-B784-24C1D4DC5F8D}" type="slidenum">
              <a:rPr lang="en-US" smtClean="0"/>
              <a:t>5</a:t>
            </a:fld>
            <a:endParaRPr lang="en-US"/>
          </a:p>
        </p:txBody>
      </p:sp>
      <p:sp>
        <p:nvSpPr>
          <p:cNvPr id="11" name="Footer Placeholder 10"/>
          <p:cNvSpPr>
            <a:spLocks noGrp="1"/>
          </p:cNvSpPr>
          <p:nvPr>
            <p:ph type="ftr" sz="quarter" idx="11"/>
          </p:nvPr>
        </p:nvSpPr>
        <p:spPr>
          <a:xfrm>
            <a:off x="2743200" y="6356350"/>
            <a:ext cx="3962400" cy="365125"/>
          </a:xfrm>
        </p:spPr>
        <p:txBody>
          <a:bodyPr/>
          <a:lstStyle/>
          <a:p>
            <a:r>
              <a:rPr lang="en-US" dirty="0"/>
              <a:t>http://www.p12.nysed.gov/mgtserv/smart_schools/</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9261" y="349251"/>
            <a:ext cx="6156325" cy="605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5115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3DCD89-5E7E-44A4-B784-24C1D4DC5F8D}" type="slidenum">
              <a:rPr lang="en-US" smtClean="0"/>
              <a:t>6</a:t>
            </a:fld>
            <a:endParaRPr lang="en-US"/>
          </a:p>
        </p:txBody>
      </p:sp>
      <p:grpSp>
        <p:nvGrpSpPr>
          <p:cNvPr id="6" name="Group 5"/>
          <p:cNvGrpSpPr/>
          <p:nvPr/>
        </p:nvGrpSpPr>
        <p:grpSpPr>
          <a:xfrm>
            <a:off x="1171100" y="228132"/>
            <a:ext cx="6801800" cy="5563068"/>
            <a:chOff x="1171100" y="151932"/>
            <a:chExt cx="6801800" cy="6401268"/>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100" y="151932"/>
              <a:ext cx="6801800" cy="6401268"/>
            </a:xfrm>
            <a:prstGeom prst="rect">
              <a:avLst/>
            </a:prstGeom>
            <a:ln>
              <a:solidFill>
                <a:schemeClr val="accent3">
                  <a:lumMod val="60000"/>
                  <a:lumOff val="40000"/>
                </a:schemeClr>
              </a:solidFill>
            </a:ln>
          </p:spPr>
        </p:pic>
        <p:cxnSp>
          <p:nvCxnSpPr>
            <p:cNvPr id="7" name="Straight Arrow Connector 6"/>
            <p:cNvCxnSpPr/>
            <p:nvPr/>
          </p:nvCxnSpPr>
          <p:spPr>
            <a:xfrm flipV="1">
              <a:off x="5181600" y="2667000"/>
              <a:ext cx="838200" cy="533400"/>
            </a:xfrm>
            <a:prstGeom prst="straightConnector1">
              <a:avLst/>
            </a:prstGeom>
            <a:ln w="28575">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257800" y="5257800"/>
              <a:ext cx="838200" cy="533400"/>
            </a:xfrm>
            <a:prstGeom prst="straightConnector1">
              <a:avLst/>
            </a:prstGeom>
            <a:ln w="28575">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grpSp>
      <p:sp>
        <p:nvSpPr>
          <p:cNvPr id="11" name="Footer Placeholder 9"/>
          <p:cNvSpPr>
            <a:spLocks noGrp="1"/>
          </p:cNvSpPr>
          <p:nvPr>
            <p:ph type="ftr" sz="quarter" idx="11"/>
          </p:nvPr>
        </p:nvSpPr>
        <p:spPr>
          <a:xfrm>
            <a:off x="1752600" y="6356350"/>
            <a:ext cx="5486400" cy="365125"/>
          </a:xfrm>
        </p:spPr>
        <p:txBody>
          <a:bodyPr/>
          <a:lstStyle/>
          <a:p>
            <a:r>
              <a:rPr lang="en-US" dirty="0"/>
              <a:t>http://www.p12.nysed.gov/mgtserv/smart_schools/</a:t>
            </a:r>
          </a:p>
        </p:txBody>
      </p: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1100" y="5921375"/>
            <a:ext cx="68018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6427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3DCD89-5E7E-44A4-B784-24C1D4DC5F8D}" type="slidenum">
              <a:rPr lang="en-US" smtClean="0">
                <a:solidFill>
                  <a:prstClr val="black">
                    <a:tint val="75000"/>
                  </a:prstClr>
                </a:solidFill>
              </a:rPr>
              <a:pPr/>
              <a:t>7</a:t>
            </a:fld>
            <a:endParaRPr lang="en-US">
              <a:solidFill>
                <a:prstClr val="black">
                  <a:tint val="75000"/>
                </a:prstClr>
              </a:solidFill>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550" y="228600"/>
            <a:ext cx="1866900" cy="390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30017" y="609600"/>
            <a:ext cx="5883966" cy="646331"/>
          </a:xfrm>
          <a:prstGeom prst="rect">
            <a:avLst/>
          </a:prstGeom>
        </p:spPr>
        <p:txBody>
          <a:bodyPr wrap="square" anchor="ctr" anchorCtr="1">
            <a:spAutoFit/>
          </a:bodyPr>
          <a:lstStyle/>
          <a:p>
            <a:pPr algn="ctr"/>
            <a:r>
              <a:rPr lang="en-US" b="1" dirty="0">
                <a:solidFill>
                  <a:prstClr val="black"/>
                </a:solidFill>
              </a:rPr>
              <a:t>Smart Schools Bond Act</a:t>
            </a:r>
          </a:p>
          <a:p>
            <a:pPr algn="ctr"/>
            <a:r>
              <a:rPr lang="en-US" b="1" dirty="0">
                <a:solidFill>
                  <a:prstClr val="black"/>
                </a:solidFill>
              </a:rPr>
              <a:t>Completing the Smart Schools Investment Plan</a:t>
            </a:r>
            <a:endParaRPr lang="en-US" dirty="0">
              <a:solidFill>
                <a:prstClr val="black"/>
              </a:solidFill>
            </a:endParaRPr>
          </a:p>
        </p:txBody>
      </p:sp>
      <p:sp>
        <p:nvSpPr>
          <p:cNvPr id="10" name="Footer Placeholder 9"/>
          <p:cNvSpPr>
            <a:spLocks noGrp="1"/>
          </p:cNvSpPr>
          <p:nvPr>
            <p:ph type="ftr" sz="quarter" idx="11"/>
          </p:nvPr>
        </p:nvSpPr>
        <p:spPr>
          <a:xfrm>
            <a:off x="1752600" y="6356350"/>
            <a:ext cx="5486400" cy="365125"/>
          </a:xfrm>
        </p:spPr>
        <p:txBody>
          <a:bodyPr/>
          <a:lstStyle/>
          <a:p>
            <a:r>
              <a:rPr lang="en-US" dirty="0">
                <a:solidFill>
                  <a:prstClr val="black">
                    <a:tint val="75000"/>
                  </a:prstClr>
                </a:solidFill>
              </a:rPr>
              <a:t>http://www.p12.nysed.gov/mgtserv/smart_schools/</a:t>
            </a:r>
          </a:p>
        </p:txBody>
      </p:sp>
      <p:grpSp>
        <p:nvGrpSpPr>
          <p:cNvPr id="9" name="Group 8"/>
          <p:cNvGrpSpPr/>
          <p:nvPr/>
        </p:nvGrpSpPr>
        <p:grpSpPr>
          <a:xfrm>
            <a:off x="838200" y="1295400"/>
            <a:ext cx="7467600" cy="5100033"/>
            <a:chOff x="1219200" y="1408330"/>
            <a:chExt cx="6858000" cy="4992469"/>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276" t="9806" r="25366" b="20166"/>
            <a:stretch/>
          </p:blipFill>
          <p:spPr bwMode="auto">
            <a:xfrm>
              <a:off x="1219200" y="1408330"/>
              <a:ext cx="6858000" cy="49924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7" name="Straight Arrow Connector 6"/>
            <p:cNvCxnSpPr/>
            <p:nvPr/>
          </p:nvCxnSpPr>
          <p:spPr>
            <a:xfrm flipV="1">
              <a:off x="6400800" y="3347745"/>
              <a:ext cx="766665" cy="472351"/>
            </a:xfrm>
            <a:prstGeom prst="straightConnector1">
              <a:avLst/>
            </a:prstGeom>
            <a:ln w="28575">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6223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392" r="16034" b="20180"/>
          <a:stretch/>
        </p:blipFill>
        <p:spPr bwMode="auto">
          <a:xfrm>
            <a:off x="228600" y="266700"/>
            <a:ext cx="8814781" cy="6096000"/>
          </a:xfrm>
          <a:prstGeom prst="rect">
            <a:avLst/>
          </a:prstGeom>
          <a:noFill/>
          <a:ln w="9525">
            <a:solidFill>
              <a:schemeClr val="bg2">
                <a:lumMod val="90000"/>
              </a:schemeClr>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Arrow Connector 4"/>
          <p:cNvCxnSpPr/>
          <p:nvPr/>
        </p:nvCxnSpPr>
        <p:spPr>
          <a:xfrm flipV="1">
            <a:off x="7543800" y="3856714"/>
            <a:ext cx="838200" cy="533400"/>
          </a:xfrm>
          <a:prstGeom prst="straightConnector1">
            <a:avLst/>
          </a:prstGeom>
          <a:ln w="28575">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4D3DCD89-5E7E-44A4-B784-24C1D4DC5F8D}" type="slidenum">
              <a:rPr lang="en-US" smtClean="0"/>
              <a:t>8</a:t>
            </a:fld>
            <a:endParaRPr lang="en-US"/>
          </a:p>
        </p:txBody>
      </p:sp>
      <p:sp>
        <p:nvSpPr>
          <p:cNvPr id="12" name="Footer Placeholder 9"/>
          <p:cNvSpPr>
            <a:spLocks noGrp="1"/>
          </p:cNvSpPr>
          <p:nvPr>
            <p:ph type="ftr" sz="quarter" idx="11"/>
          </p:nvPr>
        </p:nvSpPr>
        <p:spPr>
          <a:xfrm>
            <a:off x="1752600" y="6356350"/>
            <a:ext cx="5486400" cy="365125"/>
          </a:xfrm>
        </p:spPr>
        <p:txBody>
          <a:bodyPr/>
          <a:lstStyle/>
          <a:p>
            <a:r>
              <a:rPr lang="en-US" dirty="0"/>
              <a:t>http://www.p12.nysed.gov/mgtserv/smart_schools/</a:t>
            </a:r>
          </a:p>
        </p:txBody>
      </p:sp>
    </p:spTree>
    <p:extLst>
      <p:ext uri="{BB962C8B-B14F-4D97-AF65-F5344CB8AC3E}">
        <p14:creationId xmlns:p14="http://schemas.microsoft.com/office/powerpoint/2010/main" val="1950295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D3DCD89-5E7E-44A4-B784-24C1D4DC5F8D}" type="slidenum">
              <a:rPr lang="en-US" smtClean="0"/>
              <a:t>9</a:t>
            </a:fld>
            <a:endParaRPr lang="en-US"/>
          </a:p>
        </p:txBody>
      </p:sp>
      <p:grpSp>
        <p:nvGrpSpPr>
          <p:cNvPr id="6" name="Group 5"/>
          <p:cNvGrpSpPr/>
          <p:nvPr/>
        </p:nvGrpSpPr>
        <p:grpSpPr>
          <a:xfrm>
            <a:off x="228600" y="304800"/>
            <a:ext cx="8686800" cy="5929685"/>
            <a:chOff x="228600" y="304800"/>
            <a:chExt cx="8686800" cy="5929685"/>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8982"/>
            <a:stretch/>
          </p:blipFill>
          <p:spPr bwMode="auto">
            <a:xfrm>
              <a:off x="228600" y="304800"/>
              <a:ext cx="8686800" cy="5929685"/>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V="1">
              <a:off x="7239000" y="4648200"/>
              <a:ext cx="609600" cy="609600"/>
            </a:xfrm>
            <a:prstGeom prst="straightConnector1">
              <a:avLst/>
            </a:prstGeom>
            <a:ln w="28575">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grpSp>
      <p:sp>
        <p:nvSpPr>
          <p:cNvPr id="12" name="Footer Placeholder 9"/>
          <p:cNvSpPr>
            <a:spLocks noGrp="1"/>
          </p:cNvSpPr>
          <p:nvPr>
            <p:ph type="ftr" sz="quarter" idx="11"/>
          </p:nvPr>
        </p:nvSpPr>
        <p:spPr>
          <a:xfrm>
            <a:off x="1752600" y="6356350"/>
            <a:ext cx="5486400" cy="365125"/>
          </a:xfrm>
        </p:spPr>
        <p:txBody>
          <a:bodyPr/>
          <a:lstStyle/>
          <a:p>
            <a:r>
              <a:rPr lang="en-US" dirty="0"/>
              <a:t>http://www.p12.nysed.gov/mgtserv/smart_schools/</a:t>
            </a:r>
          </a:p>
        </p:txBody>
      </p:sp>
    </p:spTree>
    <p:extLst>
      <p:ext uri="{BB962C8B-B14F-4D97-AF65-F5344CB8AC3E}">
        <p14:creationId xmlns:p14="http://schemas.microsoft.com/office/powerpoint/2010/main" val="2326490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643</Words>
  <Application>Microsoft Office PowerPoint</Application>
  <PresentationFormat>On-screen Show (4:3)</PresentationFormat>
  <Paragraphs>68</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NYSED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McNally</dc:creator>
  <cp:lastModifiedBy>Michael Cestaro</cp:lastModifiedBy>
  <cp:revision>35</cp:revision>
  <cp:lastPrinted>2015-08-14T19:35:41Z</cp:lastPrinted>
  <dcterms:created xsi:type="dcterms:W3CDTF">2015-08-12T19:18:32Z</dcterms:created>
  <dcterms:modified xsi:type="dcterms:W3CDTF">2022-06-09T13:25:52Z</dcterms:modified>
</cp:coreProperties>
</file>