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6" r:id="rId2"/>
    <p:sldId id="261" r:id="rId3"/>
    <p:sldId id="257" r:id="rId4"/>
    <p:sldId id="258" r:id="rId5"/>
    <p:sldId id="262" r:id="rId6"/>
    <p:sldId id="263" r:id="rId7"/>
    <p:sldId id="264" r:id="rId8"/>
    <p:sldId id="265" r:id="rId9"/>
    <p:sldId id="266" r:id="rId10"/>
    <p:sldId id="267" r:id="rId11"/>
    <p:sldId id="273" r:id="rId12"/>
    <p:sldId id="274" r:id="rId13"/>
    <p:sldId id="275" r:id="rId14"/>
    <p:sldId id="269" r:id="rId15"/>
    <p:sldId id="280" r:id="rId16"/>
    <p:sldId id="278" r:id="rId17"/>
    <p:sldId id="279" r:id="rId18"/>
    <p:sldId id="259" r:id="rId19"/>
    <p:sldId id="281" r:id="rId20"/>
  </p:sldIdLst>
  <p:sldSz cx="9144000" cy="6858000" type="screen4x3"/>
  <p:notesSz cx="9296400" cy="688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35" autoAdjust="0"/>
  </p:normalViewPr>
  <p:slideViewPr>
    <p:cSldViewPr>
      <p:cViewPr varScale="1">
        <p:scale>
          <a:sx n="94" d="100"/>
          <a:sy n="94" d="100"/>
        </p:scale>
        <p:origin x="-203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23" d="100"/>
          <a:sy n="123" d="100"/>
        </p:scale>
        <p:origin x="-2112" y="-96"/>
      </p:cViewPr>
      <p:guideLst>
        <p:guide orient="horz" pos="216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58C413-3EE9-4BC8-B78A-94D8E1128F5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DC06885-1341-43F2-B59C-FEA8C95ED438}">
      <dgm:prSet phldrT="[Text]" custT="1"/>
      <dgm:spPr/>
      <dgm:t>
        <a:bodyPr/>
        <a:lstStyle/>
        <a:p>
          <a:r>
            <a:rPr lang="en-US" sz="1400" dirty="0" smtClean="0"/>
            <a:t>District Posts Preliminary Plan 30 Days</a:t>
          </a:r>
          <a:endParaRPr lang="en-US" sz="1400" dirty="0"/>
        </a:p>
      </dgm:t>
    </dgm:pt>
    <dgm:pt modelId="{9D41E873-D9D0-48F5-BDB5-7F8C28FA2C60}" type="parTrans" cxnId="{70DC924C-FE9E-49B6-A787-13FB30D7CF3A}">
      <dgm:prSet/>
      <dgm:spPr/>
      <dgm:t>
        <a:bodyPr/>
        <a:lstStyle/>
        <a:p>
          <a:endParaRPr lang="en-US" sz="4000"/>
        </a:p>
      </dgm:t>
    </dgm:pt>
    <dgm:pt modelId="{5A045E71-1CCC-4FA2-A274-C2911678B888}" type="sibTrans" cxnId="{70DC924C-FE9E-49B6-A787-13FB30D7CF3A}">
      <dgm:prSet/>
      <dgm:spPr/>
      <dgm:t>
        <a:bodyPr/>
        <a:lstStyle/>
        <a:p>
          <a:endParaRPr lang="en-US" sz="4000"/>
        </a:p>
      </dgm:t>
    </dgm:pt>
    <dgm:pt modelId="{2EE3C8E5-53CF-4FD7-841A-B0D579188D1E}">
      <dgm:prSet phldrT="[Text]" custT="1"/>
      <dgm:spPr/>
      <dgm:t>
        <a:bodyPr/>
        <a:lstStyle/>
        <a:p>
          <a:r>
            <a:rPr lang="en-US" sz="1400" dirty="0" smtClean="0"/>
            <a:t>District Prepares Final Plan</a:t>
          </a:r>
          <a:endParaRPr lang="en-US" sz="1400" dirty="0"/>
        </a:p>
      </dgm:t>
    </dgm:pt>
    <dgm:pt modelId="{A2714B4E-6BE0-4A47-89CD-4D601A3E43A5}" type="parTrans" cxnId="{F9BFBA53-B684-4BFB-8EC2-B51875740D6C}">
      <dgm:prSet/>
      <dgm:spPr/>
      <dgm:t>
        <a:bodyPr/>
        <a:lstStyle/>
        <a:p>
          <a:endParaRPr lang="en-US" sz="4000"/>
        </a:p>
      </dgm:t>
    </dgm:pt>
    <dgm:pt modelId="{F47B7BA3-D4A3-4F0C-BBAA-9DF3D78B7694}" type="sibTrans" cxnId="{F9BFBA53-B684-4BFB-8EC2-B51875740D6C}">
      <dgm:prSet/>
      <dgm:spPr/>
      <dgm:t>
        <a:bodyPr/>
        <a:lstStyle/>
        <a:p>
          <a:endParaRPr lang="en-US" sz="4000"/>
        </a:p>
      </dgm:t>
    </dgm:pt>
    <dgm:pt modelId="{FAC9E001-37D6-4F12-A30F-4110F55DAD80}">
      <dgm:prSet phldrT="[Text]" custT="1"/>
      <dgm:spPr/>
      <dgm:t>
        <a:bodyPr/>
        <a:lstStyle/>
        <a:p>
          <a:r>
            <a:rPr lang="en-US" sz="1400" dirty="0" smtClean="0"/>
            <a:t>Final Plan Board Approval</a:t>
          </a:r>
          <a:endParaRPr lang="en-US" sz="1400" dirty="0"/>
        </a:p>
      </dgm:t>
    </dgm:pt>
    <dgm:pt modelId="{F666973C-C491-479D-8F7E-A0BCC47A20A3}" type="parTrans" cxnId="{630947BD-04A7-4AEF-B573-1B454973FEDE}">
      <dgm:prSet/>
      <dgm:spPr/>
      <dgm:t>
        <a:bodyPr/>
        <a:lstStyle/>
        <a:p>
          <a:endParaRPr lang="en-US" sz="4000"/>
        </a:p>
      </dgm:t>
    </dgm:pt>
    <dgm:pt modelId="{D31C4E67-85D1-4E0D-BA9E-F7BA71CBA4B8}" type="sibTrans" cxnId="{630947BD-04A7-4AEF-B573-1B454973FEDE}">
      <dgm:prSet/>
      <dgm:spPr/>
      <dgm:t>
        <a:bodyPr/>
        <a:lstStyle/>
        <a:p>
          <a:endParaRPr lang="en-US" sz="4000"/>
        </a:p>
      </dgm:t>
    </dgm:pt>
    <dgm:pt modelId="{8DC6E21F-090C-4E1A-9C04-06E238B1B5B1}">
      <dgm:prSet phldrT="[Text]" custT="1"/>
      <dgm:spPr/>
      <dgm:t>
        <a:bodyPr/>
        <a:lstStyle/>
        <a:p>
          <a:r>
            <a:rPr lang="en-US" sz="1400" dirty="0" smtClean="0"/>
            <a:t>District Submits Final Plan</a:t>
          </a:r>
          <a:endParaRPr lang="en-US" sz="1400" dirty="0"/>
        </a:p>
      </dgm:t>
    </dgm:pt>
    <dgm:pt modelId="{D9B390C4-8303-49A5-86B1-53A3F687AB17}" type="parTrans" cxnId="{DB50D128-C2BB-4DBB-990D-589184728785}">
      <dgm:prSet/>
      <dgm:spPr/>
      <dgm:t>
        <a:bodyPr/>
        <a:lstStyle/>
        <a:p>
          <a:endParaRPr lang="en-US" sz="4000"/>
        </a:p>
      </dgm:t>
    </dgm:pt>
    <dgm:pt modelId="{5F1961D8-7170-4D56-B708-FCE1A4900F5F}" type="sibTrans" cxnId="{DB50D128-C2BB-4DBB-990D-589184728785}">
      <dgm:prSet/>
      <dgm:spPr/>
      <dgm:t>
        <a:bodyPr/>
        <a:lstStyle/>
        <a:p>
          <a:endParaRPr lang="en-US" sz="4000"/>
        </a:p>
      </dgm:t>
    </dgm:pt>
    <dgm:pt modelId="{B1FD7600-0D31-4513-99E7-915A6760DF71}">
      <dgm:prSet custT="1"/>
      <dgm:spPr>
        <a:pattFill prst="pct90">
          <a:fgClr>
            <a:schemeClr val="tx2">
              <a:lumMod val="20000"/>
              <a:lumOff val="80000"/>
            </a:schemeClr>
          </a:fgClr>
          <a:bgClr>
            <a:schemeClr val="bg1"/>
          </a:bgClr>
        </a:patt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50800" dist="38100" dir="16200000" rotWithShape="0">
            <a:prstClr val="black">
              <a:alpha val="40000"/>
            </a:prstClr>
          </a:outerShdw>
        </a:effectLst>
      </dgm:spPr>
      <dgm:t>
        <a:bodyPr/>
        <a:lstStyle/>
        <a:p>
          <a:pPr>
            <a:spcAft>
              <a:spcPts val="0"/>
            </a:spcAft>
          </a:pPr>
          <a:r>
            <a:rPr lang="en-US" sz="1400" b="1" baseline="0" dirty="0" smtClean="0">
              <a:solidFill>
                <a:schemeClr val="tx1"/>
              </a:solidFill>
            </a:rPr>
            <a:t>District Consults w/Stakeholders and Prepares Preliminary Plan</a:t>
          </a:r>
        </a:p>
      </dgm:t>
    </dgm:pt>
    <dgm:pt modelId="{F33AEA30-5A62-4503-9927-DF916BF63756}" type="parTrans" cxnId="{897FE8C8-F050-4CDE-B64E-52E1EAE81658}">
      <dgm:prSet/>
      <dgm:spPr/>
      <dgm:t>
        <a:bodyPr/>
        <a:lstStyle/>
        <a:p>
          <a:endParaRPr lang="en-US" sz="4000"/>
        </a:p>
      </dgm:t>
    </dgm:pt>
    <dgm:pt modelId="{FB41F81F-B5A3-4307-8F21-790F52A2ACE4}" type="sibTrans" cxnId="{897FE8C8-F050-4CDE-B64E-52E1EAE81658}">
      <dgm:prSet/>
      <dgm:spPr/>
      <dgm:t>
        <a:bodyPr/>
        <a:lstStyle/>
        <a:p>
          <a:endParaRPr lang="en-US" sz="4000"/>
        </a:p>
      </dgm:t>
    </dgm:pt>
    <dgm:pt modelId="{63D66F95-40C7-42A1-831A-00823DB8F8C2}">
      <dgm:prSet custT="1"/>
      <dgm:spPr/>
      <dgm:t>
        <a:bodyPr/>
        <a:lstStyle/>
        <a:p>
          <a:r>
            <a:rPr lang="en-US" sz="1400" dirty="0" smtClean="0"/>
            <a:t>Preliminary Plan Board Approval</a:t>
          </a:r>
          <a:endParaRPr lang="en-US" sz="1400" dirty="0"/>
        </a:p>
      </dgm:t>
    </dgm:pt>
    <dgm:pt modelId="{854C69F0-6B50-45CD-BAB4-F064FBDBC75E}" type="parTrans" cxnId="{0E33D1D8-9AA2-4F53-9E2A-95CFD618AB76}">
      <dgm:prSet/>
      <dgm:spPr/>
      <dgm:t>
        <a:bodyPr/>
        <a:lstStyle/>
        <a:p>
          <a:endParaRPr lang="en-US" sz="4000"/>
        </a:p>
      </dgm:t>
    </dgm:pt>
    <dgm:pt modelId="{B38863C5-5029-491E-AB7D-E8CDE4D78D05}" type="sibTrans" cxnId="{0E33D1D8-9AA2-4F53-9E2A-95CFD618AB76}">
      <dgm:prSet/>
      <dgm:spPr/>
      <dgm:t>
        <a:bodyPr/>
        <a:lstStyle/>
        <a:p>
          <a:endParaRPr lang="en-US" sz="4000"/>
        </a:p>
      </dgm:t>
    </dgm:pt>
    <dgm:pt modelId="{C8CE88FA-E3C7-443F-A9D5-1620322E20FD}">
      <dgm:prSet phldrT="[Text]" custT="1"/>
      <dgm:spPr/>
      <dgm:t>
        <a:bodyPr/>
        <a:lstStyle/>
        <a:p>
          <a:r>
            <a:rPr lang="en-US" sz="1400" dirty="0" smtClean="0"/>
            <a:t>Public Notice and Hearing</a:t>
          </a:r>
          <a:endParaRPr lang="en-US" sz="1400" dirty="0"/>
        </a:p>
      </dgm:t>
    </dgm:pt>
    <dgm:pt modelId="{69D439B2-3817-439B-A076-F03AF13824EC}" type="parTrans" cxnId="{6745AF0C-FED8-4FE4-A32F-4851BC9291C4}">
      <dgm:prSet/>
      <dgm:spPr/>
      <dgm:t>
        <a:bodyPr/>
        <a:lstStyle/>
        <a:p>
          <a:endParaRPr lang="en-US"/>
        </a:p>
      </dgm:t>
    </dgm:pt>
    <dgm:pt modelId="{1F9380F0-ACEF-44C8-8275-F32526F8DA9B}" type="sibTrans" cxnId="{6745AF0C-FED8-4FE4-A32F-4851BC9291C4}">
      <dgm:prSet/>
      <dgm:spPr/>
      <dgm:t>
        <a:bodyPr/>
        <a:lstStyle/>
        <a:p>
          <a:endParaRPr lang="en-US"/>
        </a:p>
      </dgm:t>
    </dgm:pt>
    <dgm:pt modelId="{5B5C85C8-EF03-4828-9AB7-BC8BC09621CF}" type="pres">
      <dgm:prSet presAssocID="{8358C413-3EE9-4BC8-B78A-94D8E1128F59}" presName="cycle" presStyleCnt="0">
        <dgm:presLayoutVars>
          <dgm:dir/>
          <dgm:resizeHandles val="exact"/>
        </dgm:presLayoutVars>
      </dgm:prSet>
      <dgm:spPr/>
      <dgm:t>
        <a:bodyPr/>
        <a:lstStyle/>
        <a:p>
          <a:endParaRPr lang="en-US"/>
        </a:p>
      </dgm:t>
    </dgm:pt>
    <dgm:pt modelId="{CF94CA43-6E3B-4187-921E-13E91C02625B}" type="pres">
      <dgm:prSet presAssocID="{B1FD7600-0D31-4513-99E7-915A6760DF71}" presName="node" presStyleLbl="node1" presStyleIdx="0" presStyleCnt="7" custScaleX="135665" custScaleY="91682">
        <dgm:presLayoutVars>
          <dgm:bulletEnabled val="1"/>
        </dgm:presLayoutVars>
      </dgm:prSet>
      <dgm:spPr/>
      <dgm:t>
        <a:bodyPr/>
        <a:lstStyle/>
        <a:p>
          <a:endParaRPr lang="en-US"/>
        </a:p>
      </dgm:t>
    </dgm:pt>
    <dgm:pt modelId="{96102D4D-869A-4252-9C93-E056835F31CE}" type="pres">
      <dgm:prSet presAssocID="{B1FD7600-0D31-4513-99E7-915A6760DF71}" presName="spNode" presStyleCnt="0"/>
      <dgm:spPr/>
    </dgm:pt>
    <dgm:pt modelId="{33C2901D-FED2-45D6-BF22-98FBF5E4C5F4}" type="pres">
      <dgm:prSet presAssocID="{FB41F81F-B5A3-4307-8F21-790F52A2ACE4}" presName="sibTrans" presStyleLbl="sibTrans1D1" presStyleIdx="0" presStyleCnt="7"/>
      <dgm:spPr/>
      <dgm:t>
        <a:bodyPr/>
        <a:lstStyle/>
        <a:p>
          <a:endParaRPr lang="en-US"/>
        </a:p>
      </dgm:t>
    </dgm:pt>
    <dgm:pt modelId="{BC348CD4-C82E-4CA6-A61F-DA22600FB06A}" type="pres">
      <dgm:prSet presAssocID="{63D66F95-40C7-42A1-831A-00823DB8F8C2}" presName="node" presStyleLbl="node1" presStyleIdx="1" presStyleCnt="7">
        <dgm:presLayoutVars>
          <dgm:bulletEnabled val="1"/>
        </dgm:presLayoutVars>
      </dgm:prSet>
      <dgm:spPr/>
      <dgm:t>
        <a:bodyPr/>
        <a:lstStyle/>
        <a:p>
          <a:endParaRPr lang="en-US"/>
        </a:p>
      </dgm:t>
    </dgm:pt>
    <dgm:pt modelId="{8414AC91-ED55-4332-8B55-03DD4BBA09C5}" type="pres">
      <dgm:prSet presAssocID="{63D66F95-40C7-42A1-831A-00823DB8F8C2}" presName="spNode" presStyleCnt="0"/>
      <dgm:spPr/>
    </dgm:pt>
    <dgm:pt modelId="{1F91B310-F7A4-4401-8382-B02E3DF86671}" type="pres">
      <dgm:prSet presAssocID="{B38863C5-5029-491E-AB7D-E8CDE4D78D05}" presName="sibTrans" presStyleLbl="sibTrans1D1" presStyleIdx="1" presStyleCnt="7"/>
      <dgm:spPr/>
      <dgm:t>
        <a:bodyPr/>
        <a:lstStyle/>
        <a:p>
          <a:endParaRPr lang="en-US"/>
        </a:p>
      </dgm:t>
    </dgm:pt>
    <dgm:pt modelId="{BAB617AC-F8B2-492E-AFF1-8E0C6035F82C}" type="pres">
      <dgm:prSet presAssocID="{1DC06885-1341-43F2-B59C-FEA8C95ED438}" presName="node" presStyleLbl="node1" presStyleIdx="2" presStyleCnt="7">
        <dgm:presLayoutVars>
          <dgm:bulletEnabled val="1"/>
        </dgm:presLayoutVars>
      </dgm:prSet>
      <dgm:spPr/>
      <dgm:t>
        <a:bodyPr/>
        <a:lstStyle/>
        <a:p>
          <a:endParaRPr lang="en-US"/>
        </a:p>
      </dgm:t>
    </dgm:pt>
    <dgm:pt modelId="{671D85A4-E48D-41DE-948D-11D7806F1B3B}" type="pres">
      <dgm:prSet presAssocID="{1DC06885-1341-43F2-B59C-FEA8C95ED438}" presName="spNode" presStyleCnt="0"/>
      <dgm:spPr/>
    </dgm:pt>
    <dgm:pt modelId="{4C8281F7-E387-4F27-B06E-6EB759994C9C}" type="pres">
      <dgm:prSet presAssocID="{5A045E71-1CCC-4FA2-A274-C2911678B888}" presName="sibTrans" presStyleLbl="sibTrans1D1" presStyleIdx="2" presStyleCnt="7"/>
      <dgm:spPr/>
      <dgm:t>
        <a:bodyPr/>
        <a:lstStyle/>
        <a:p>
          <a:endParaRPr lang="en-US"/>
        </a:p>
      </dgm:t>
    </dgm:pt>
    <dgm:pt modelId="{DF5D39A8-4B05-4B7A-99CE-5047402BC715}" type="pres">
      <dgm:prSet presAssocID="{C8CE88FA-E3C7-443F-A9D5-1620322E20FD}" presName="node" presStyleLbl="node1" presStyleIdx="3" presStyleCnt="7">
        <dgm:presLayoutVars>
          <dgm:bulletEnabled val="1"/>
        </dgm:presLayoutVars>
      </dgm:prSet>
      <dgm:spPr/>
      <dgm:t>
        <a:bodyPr/>
        <a:lstStyle/>
        <a:p>
          <a:endParaRPr lang="en-US"/>
        </a:p>
      </dgm:t>
    </dgm:pt>
    <dgm:pt modelId="{B826767D-74CF-43F3-AF93-10B8BDF302AB}" type="pres">
      <dgm:prSet presAssocID="{C8CE88FA-E3C7-443F-A9D5-1620322E20FD}" presName="spNode" presStyleCnt="0"/>
      <dgm:spPr/>
    </dgm:pt>
    <dgm:pt modelId="{41283EF1-3F0D-4CEB-8D9A-A3BDD1FFAB3D}" type="pres">
      <dgm:prSet presAssocID="{1F9380F0-ACEF-44C8-8275-F32526F8DA9B}" presName="sibTrans" presStyleLbl="sibTrans1D1" presStyleIdx="3" presStyleCnt="7"/>
      <dgm:spPr/>
      <dgm:t>
        <a:bodyPr/>
        <a:lstStyle/>
        <a:p>
          <a:endParaRPr lang="en-US"/>
        </a:p>
      </dgm:t>
    </dgm:pt>
    <dgm:pt modelId="{A6F941E6-5A6C-420B-84BE-812DF3409665}" type="pres">
      <dgm:prSet presAssocID="{2EE3C8E5-53CF-4FD7-841A-B0D579188D1E}" presName="node" presStyleLbl="node1" presStyleIdx="4" presStyleCnt="7">
        <dgm:presLayoutVars>
          <dgm:bulletEnabled val="1"/>
        </dgm:presLayoutVars>
      </dgm:prSet>
      <dgm:spPr/>
      <dgm:t>
        <a:bodyPr/>
        <a:lstStyle/>
        <a:p>
          <a:endParaRPr lang="en-US"/>
        </a:p>
      </dgm:t>
    </dgm:pt>
    <dgm:pt modelId="{8DEFAB4B-2D36-4775-8F10-55BBF4D776CE}" type="pres">
      <dgm:prSet presAssocID="{2EE3C8E5-53CF-4FD7-841A-B0D579188D1E}" presName="spNode" presStyleCnt="0"/>
      <dgm:spPr/>
    </dgm:pt>
    <dgm:pt modelId="{A057006E-111B-475F-84A2-3AD29447EDDE}" type="pres">
      <dgm:prSet presAssocID="{F47B7BA3-D4A3-4F0C-BBAA-9DF3D78B7694}" presName="sibTrans" presStyleLbl="sibTrans1D1" presStyleIdx="4" presStyleCnt="7"/>
      <dgm:spPr/>
      <dgm:t>
        <a:bodyPr/>
        <a:lstStyle/>
        <a:p>
          <a:endParaRPr lang="en-US"/>
        </a:p>
      </dgm:t>
    </dgm:pt>
    <dgm:pt modelId="{20ABE12F-F1E1-4AE2-B6E9-5284CCA4C2B7}" type="pres">
      <dgm:prSet presAssocID="{FAC9E001-37D6-4F12-A30F-4110F55DAD80}" presName="node" presStyleLbl="node1" presStyleIdx="5" presStyleCnt="7">
        <dgm:presLayoutVars>
          <dgm:bulletEnabled val="1"/>
        </dgm:presLayoutVars>
      </dgm:prSet>
      <dgm:spPr/>
      <dgm:t>
        <a:bodyPr/>
        <a:lstStyle/>
        <a:p>
          <a:endParaRPr lang="en-US"/>
        </a:p>
      </dgm:t>
    </dgm:pt>
    <dgm:pt modelId="{000BF703-128E-4391-A85A-16588FA23A39}" type="pres">
      <dgm:prSet presAssocID="{FAC9E001-37D6-4F12-A30F-4110F55DAD80}" presName="spNode" presStyleCnt="0"/>
      <dgm:spPr/>
    </dgm:pt>
    <dgm:pt modelId="{7BC910B9-74C7-4BE6-AB9D-165EF52568B9}" type="pres">
      <dgm:prSet presAssocID="{D31C4E67-85D1-4E0D-BA9E-F7BA71CBA4B8}" presName="sibTrans" presStyleLbl="sibTrans1D1" presStyleIdx="5" presStyleCnt="7"/>
      <dgm:spPr/>
      <dgm:t>
        <a:bodyPr/>
        <a:lstStyle/>
        <a:p>
          <a:endParaRPr lang="en-US"/>
        </a:p>
      </dgm:t>
    </dgm:pt>
    <dgm:pt modelId="{E40A24E0-F038-4F44-98D2-F0E220D8BFA3}" type="pres">
      <dgm:prSet presAssocID="{8DC6E21F-090C-4E1A-9C04-06E238B1B5B1}" presName="node" presStyleLbl="node1" presStyleIdx="6" presStyleCnt="7">
        <dgm:presLayoutVars>
          <dgm:bulletEnabled val="1"/>
        </dgm:presLayoutVars>
      </dgm:prSet>
      <dgm:spPr/>
      <dgm:t>
        <a:bodyPr/>
        <a:lstStyle/>
        <a:p>
          <a:endParaRPr lang="en-US"/>
        </a:p>
      </dgm:t>
    </dgm:pt>
    <dgm:pt modelId="{A2A3B971-13F9-4FFC-AF49-8377825D91BC}" type="pres">
      <dgm:prSet presAssocID="{8DC6E21F-090C-4E1A-9C04-06E238B1B5B1}" presName="spNode" presStyleCnt="0"/>
      <dgm:spPr/>
    </dgm:pt>
    <dgm:pt modelId="{68A7AB9E-BEE1-4FA9-B6C3-91C3C5F75C93}" type="pres">
      <dgm:prSet presAssocID="{5F1961D8-7170-4D56-B708-FCE1A4900F5F}" presName="sibTrans" presStyleLbl="sibTrans1D1" presStyleIdx="6" presStyleCnt="7"/>
      <dgm:spPr/>
      <dgm:t>
        <a:bodyPr/>
        <a:lstStyle/>
        <a:p>
          <a:endParaRPr lang="en-US"/>
        </a:p>
      </dgm:t>
    </dgm:pt>
  </dgm:ptLst>
  <dgm:cxnLst>
    <dgm:cxn modelId="{630947BD-04A7-4AEF-B573-1B454973FEDE}" srcId="{8358C413-3EE9-4BC8-B78A-94D8E1128F59}" destId="{FAC9E001-37D6-4F12-A30F-4110F55DAD80}" srcOrd="5" destOrd="0" parTransId="{F666973C-C491-479D-8F7E-A0BCC47A20A3}" sibTransId="{D31C4E67-85D1-4E0D-BA9E-F7BA71CBA4B8}"/>
    <dgm:cxn modelId="{AF8E2B47-168D-4059-AE26-88A7658E800C}" type="presOf" srcId="{1DC06885-1341-43F2-B59C-FEA8C95ED438}" destId="{BAB617AC-F8B2-492E-AFF1-8E0C6035F82C}" srcOrd="0" destOrd="0" presId="urn:microsoft.com/office/officeart/2005/8/layout/cycle5"/>
    <dgm:cxn modelId="{8BDE2AAD-E0CF-4D84-8AB8-51F18B0549CE}" type="presOf" srcId="{D31C4E67-85D1-4E0D-BA9E-F7BA71CBA4B8}" destId="{7BC910B9-74C7-4BE6-AB9D-165EF52568B9}" srcOrd="0" destOrd="0" presId="urn:microsoft.com/office/officeart/2005/8/layout/cycle5"/>
    <dgm:cxn modelId="{806DF8A5-3D4B-4EE4-A276-F1925C843B57}" type="presOf" srcId="{8DC6E21F-090C-4E1A-9C04-06E238B1B5B1}" destId="{E40A24E0-F038-4F44-98D2-F0E220D8BFA3}" srcOrd="0" destOrd="0" presId="urn:microsoft.com/office/officeart/2005/8/layout/cycle5"/>
    <dgm:cxn modelId="{D55917D4-6248-45AF-BD58-527ABC499893}" type="presOf" srcId="{5F1961D8-7170-4D56-B708-FCE1A4900F5F}" destId="{68A7AB9E-BEE1-4FA9-B6C3-91C3C5F75C93}" srcOrd="0" destOrd="0" presId="urn:microsoft.com/office/officeart/2005/8/layout/cycle5"/>
    <dgm:cxn modelId="{C9961CCE-C9E7-4522-8781-86AFDCEA157C}" type="presOf" srcId="{2EE3C8E5-53CF-4FD7-841A-B0D579188D1E}" destId="{A6F941E6-5A6C-420B-84BE-812DF3409665}" srcOrd="0" destOrd="0" presId="urn:microsoft.com/office/officeart/2005/8/layout/cycle5"/>
    <dgm:cxn modelId="{6745AF0C-FED8-4FE4-A32F-4851BC9291C4}" srcId="{8358C413-3EE9-4BC8-B78A-94D8E1128F59}" destId="{C8CE88FA-E3C7-443F-A9D5-1620322E20FD}" srcOrd="3" destOrd="0" parTransId="{69D439B2-3817-439B-A076-F03AF13824EC}" sibTransId="{1F9380F0-ACEF-44C8-8275-F32526F8DA9B}"/>
    <dgm:cxn modelId="{DECC362A-D353-46AD-8FE6-2EF2C154BF79}" type="presOf" srcId="{8358C413-3EE9-4BC8-B78A-94D8E1128F59}" destId="{5B5C85C8-EF03-4828-9AB7-BC8BC09621CF}" srcOrd="0" destOrd="0" presId="urn:microsoft.com/office/officeart/2005/8/layout/cycle5"/>
    <dgm:cxn modelId="{897FE8C8-F050-4CDE-B64E-52E1EAE81658}" srcId="{8358C413-3EE9-4BC8-B78A-94D8E1128F59}" destId="{B1FD7600-0D31-4513-99E7-915A6760DF71}" srcOrd="0" destOrd="0" parTransId="{F33AEA30-5A62-4503-9927-DF916BF63756}" sibTransId="{FB41F81F-B5A3-4307-8F21-790F52A2ACE4}"/>
    <dgm:cxn modelId="{F9BFBA53-B684-4BFB-8EC2-B51875740D6C}" srcId="{8358C413-3EE9-4BC8-B78A-94D8E1128F59}" destId="{2EE3C8E5-53CF-4FD7-841A-B0D579188D1E}" srcOrd="4" destOrd="0" parTransId="{A2714B4E-6BE0-4A47-89CD-4D601A3E43A5}" sibTransId="{F47B7BA3-D4A3-4F0C-BBAA-9DF3D78B7694}"/>
    <dgm:cxn modelId="{D4E48C2B-A565-48D0-B2C9-45CE34DA6910}" type="presOf" srcId="{C8CE88FA-E3C7-443F-A9D5-1620322E20FD}" destId="{DF5D39A8-4B05-4B7A-99CE-5047402BC715}" srcOrd="0" destOrd="0" presId="urn:microsoft.com/office/officeart/2005/8/layout/cycle5"/>
    <dgm:cxn modelId="{DB50D128-C2BB-4DBB-990D-589184728785}" srcId="{8358C413-3EE9-4BC8-B78A-94D8E1128F59}" destId="{8DC6E21F-090C-4E1A-9C04-06E238B1B5B1}" srcOrd="6" destOrd="0" parTransId="{D9B390C4-8303-49A5-86B1-53A3F687AB17}" sibTransId="{5F1961D8-7170-4D56-B708-FCE1A4900F5F}"/>
    <dgm:cxn modelId="{70DC924C-FE9E-49B6-A787-13FB30D7CF3A}" srcId="{8358C413-3EE9-4BC8-B78A-94D8E1128F59}" destId="{1DC06885-1341-43F2-B59C-FEA8C95ED438}" srcOrd="2" destOrd="0" parTransId="{9D41E873-D9D0-48F5-BDB5-7F8C28FA2C60}" sibTransId="{5A045E71-1CCC-4FA2-A274-C2911678B888}"/>
    <dgm:cxn modelId="{0E33D1D8-9AA2-4F53-9E2A-95CFD618AB76}" srcId="{8358C413-3EE9-4BC8-B78A-94D8E1128F59}" destId="{63D66F95-40C7-42A1-831A-00823DB8F8C2}" srcOrd="1" destOrd="0" parTransId="{854C69F0-6B50-45CD-BAB4-F064FBDBC75E}" sibTransId="{B38863C5-5029-491E-AB7D-E8CDE4D78D05}"/>
    <dgm:cxn modelId="{A4AABC2F-00D0-4A33-8352-06A979946E83}" type="presOf" srcId="{B38863C5-5029-491E-AB7D-E8CDE4D78D05}" destId="{1F91B310-F7A4-4401-8382-B02E3DF86671}" srcOrd="0" destOrd="0" presId="urn:microsoft.com/office/officeart/2005/8/layout/cycle5"/>
    <dgm:cxn modelId="{385EF9AC-1A3D-4120-9608-1CA418B23B83}" type="presOf" srcId="{1F9380F0-ACEF-44C8-8275-F32526F8DA9B}" destId="{41283EF1-3F0D-4CEB-8D9A-A3BDD1FFAB3D}" srcOrd="0" destOrd="0" presId="urn:microsoft.com/office/officeart/2005/8/layout/cycle5"/>
    <dgm:cxn modelId="{E7AC898B-3EB4-46C0-BDB7-4684F11DE1C4}" type="presOf" srcId="{5A045E71-1CCC-4FA2-A274-C2911678B888}" destId="{4C8281F7-E387-4F27-B06E-6EB759994C9C}" srcOrd="0" destOrd="0" presId="urn:microsoft.com/office/officeart/2005/8/layout/cycle5"/>
    <dgm:cxn modelId="{44D57C37-BCA3-4AE4-A165-B9C9448E60FD}" type="presOf" srcId="{63D66F95-40C7-42A1-831A-00823DB8F8C2}" destId="{BC348CD4-C82E-4CA6-A61F-DA22600FB06A}" srcOrd="0" destOrd="0" presId="urn:microsoft.com/office/officeart/2005/8/layout/cycle5"/>
    <dgm:cxn modelId="{6FA9CDE8-ECD7-49A8-920F-867B6B42607E}" type="presOf" srcId="{B1FD7600-0D31-4513-99E7-915A6760DF71}" destId="{CF94CA43-6E3B-4187-921E-13E91C02625B}" srcOrd="0" destOrd="0" presId="urn:microsoft.com/office/officeart/2005/8/layout/cycle5"/>
    <dgm:cxn modelId="{386F5A99-DA21-40E8-B5BF-F3C8D842A177}" type="presOf" srcId="{FAC9E001-37D6-4F12-A30F-4110F55DAD80}" destId="{20ABE12F-F1E1-4AE2-B6E9-5284CCA4C2B7}" srcOrd="0" destOrd="0" presId="urn:microsoft.com/office/officeart/2005/8/layout/cycle5"/>
    <dgm:cxn modelId="{DA9B32FE-7877-4221-BECC-AED0AA1ED3FB}" type="presOf" srcId="{FB41F81F-B5A3-4307-8F21-790F52A2ACE4}" destId="{33C2901D-FED2-45D6-BF22-98FBF5E4C5F4}" srcOrd="0" destOrd="0" presId="urn:microsoft.com/office/officeart/2005/8/layout/cycle5"/>
    <dgm:cxn modelId="{EBF5F37B-A2AF-412B-A8AE-DDE040B39BA7}" type="presOf" srcId="{F47B7BA3-D4A3-4F0C-BBAA-9DF3D78B7694}" destId="{A057006E-111B-475F-84A2-3AD29447EDDE}" srcOrd="0" destOrd="0" presId="urn:microsoft.com/office/officeart/2005/8/layout/cycle5"/>
    <dgm:cxn modelId="{1C3DE1AC-1972-4B94-BFCB-FA2AC6131D48}" type="presParOf" srcId="{5B5C85C8-EF03-4828-9AB7-BC8BC09621CF}" destId="{CF94CA43-6E3B-4187-921E-13E91C02625B}" srcOrd="0" destOrd="0" presId="urn:microsoft.com/office/officeart/2005/8/layout/cycle5"/>
    <dgm:cxn modelId="{CFD04B16-D778-4F55-8913-B0D9FA4FBA1F}" type="presParOf" srcId="{5B5C85C8-EF03-4828-9AB7-BC8BC09621CF}" destId="{96102D4D-869A-4252-9C93-E056835F31CE}" srcOrd="1" destOrd="0" presId="urn:microsoft.com/office/officeart/2005/8/layout/cycle5"/>
    <dgm:cxn modelId="{FF938AED-3834-44BA-99ED-751BB040C1B6}" type="presParOf" srcId="{5B5C85C8-EF03-4828-9AB7-BC8BC09621CF}" destId="{33C2901D-FED2-45D6-BF22-98FBF5E4C5F4}" srcOrd="2" destOrd="0" presId="urn:microsoft.com/office/officeart/2005/8/layout/cycle5"/>
    <dgm:cxn modelId="{FBD8B33E-EF06-4E21-B09D-C121846E6BAC}" type="presParOf" srcId="{5B5C85C8-EF03-4828-9AB7-BC8BC09621CF}" destId="{BC348CD4-C82E-4CA6-A61F-DA22600FB06A}" srcOrd="3" destOrd="0" presId="urn:microsoft.com/office/officeart/2005/8/layout/cycle5"/>
    <dgm:cxn modelId="{8F7CF952-4260-424F-BE70-5F0023277C98}" type="presParOf" srcId="{5B5C85C8-EF03-4828-9AB7-BC8BC09621CF}" destId="{8414AC91-ED55-4332-8B55-03DD4BBA09C5}" srcOrd="4" destOrd="0" presId="urn:microsoft.com/office/officeart/2005/8/layout/cycle5"/>
    <dgm:cxn modelId="{EC312771-AB51-4AB0-B775-309E0A639AA8}" type="presParOf" srcId="{5B5C85C8-EF03-4828-9AB7-BC8BC09621CF}" destId="{1F91B310-F7A4-4401-8382-B02E3DF86671}" srcOrd="5" destOrd="0" presId="urn:microsoft.com/office/officeart/2005/8/layout/cycle5"/>
    <dgm:cxn modelId="{E20E6B3C-EB71-4013-A2C3-F7C91A3DA296}" type="presParOf" srcId="{5B5C85C8-EF03-4828-9AB7-BC8BC09621CF}" destId="{BAB617AC-F8B2-492E-AFF1-8E0C6035F82C}" srcOrd="6" destOrd="0" presId="urn:microsoft.com/office/officeart/2005/8/layout/cycle5"/>
    <dgm:cxn modelId="{A61431E0-30D8-43A5-B8FF-A3FE7BA0B37D}" type="presParOf" srcId="{5B5C85C8-EF03-4828-9AB7-BC8BC09621CF}" destId="{671D85A4-E48D-41DE-948D-11D7806F1B3B}" srcOrd="7" destOrd="0" presId="urn:microsoft.com/office/officeart/2005/8/layout/cycle5"/>
    <dgm:cxn modelId="{41B4A4D9-2AA4-4313-9CF7-5DD0C0C1033E}" type="presParOf" srcId="{5B5C85C8-EF03-4828-9AB7-BC8BC09621CF}" destId="{4C8281F7-E387-4F27-B06E-6EB759994C9C}" srcOrd="8" destOrd="0" presId="urn:microsoft.com/office/officeart/2005/8/layout/cycle5"/>
    <dgm:cxn modelId="{01D40651-4287-457A-8FEE-6E4566C062B9}" type="presParOf" srcId="{5B5C85C8-EF03-4828-9AB7-BC8BC09621CF}" destId="{DF5D39A8-4B05-4B7A-99CE-5047402BC715}" srcOrd="9" destOrd="0" presId="urn:microsoft.com/office/officeart/2005/8/layout/cycle5"/>
    <dgm:cxn modelId="{A7F46100-7C29-48D8-BB43-7B6F2186D9C7}" type="presParOf" srcId="{5B5C85C8-EF03-4828-9AB7-BC8BC09621CF}" destId="{B826767D-74CF-43F3-AF93-10B8BDF302AB}" srcOrd="10" destOrd="0" presId="urn:microsoft.com/office/officeart/2005/8/layout/cycle5"/>
    <dgm:cxn modelId="{3BB3B80A-AFA3-4976-BF15-9776B9BF97ED}" type="presParOf" srcId="{5B5C85C8-EF03-4828-9AB7-BC8BC09621CF}" destId="{41283EF1-3F0D-4CEB-8D9A-A3BDD1FFAB3D}" srcOrd="11" destOrd="0" presId="urn:microsoft.com/office/officeart/2005/8/layout/cycle5"/>
    <dgm:cxn modelId="{8ACD089D-2806-4194-99A6-1B63E2A9198F}" type="presParOf" srcId="{5B5C85C8-EF03-4828-9AB7-BC8BC09621CF}" destId="{A6F941E6-5A6C-420B-84BE-812DF3409665}" srcOrd="12" destOrd="0" presId="urn:microsoft.com/office/officeart/2005/8/layout/cycle5"/>
    <dgm:cxn modelId="{03D63B74-EE3F-43C5-9749-ED2C9787C9C3}" type="presParOf" srcId="{5B5C85C8-EF03-4828-9AB7-BC8BC09621CF}" destId="{8DEFAB4B-2D36-4775-8F10-55BBF4D776CE}" srcOrd="13" destOrd="0" presId="urn:microsoft.com/office/officeart/2005/8/layout/cycle5"/>
    <dgm:cxn modelId="{21136DD6-19B1-457D-819C-F98B6FADE519}" type="presParOf" srcId="{5B5C85C8-EF03-4828-9AB7-BC8BC09621CF}" destId="{A057006E-111B-475F-84A2-3AD29447EDDE}" srcOrd="14" destOrd="0" presId="urn:microsoft.com/office/officeart/2005/8/layout/cycle5"/>
    <dgm:cxn modelId="{67165E59-A7C7-4F4D-B20D-6CE065BE4C64}" type="presParOf" srcId="{5B5C85C8-EF03-4828-9AB7-BC8BC09621CF}" destId="{20ABE12F-F1E1-4AE2-B6E9-5284CCA4C2B7}" srcOrd="15" destOrd="0" presId="urn:microsoft.com/office/officeart/2005/8/layout/cycle5"/>
    <dgm:cxn modelId="{60508A34-3F88-468E-B84B-2151665A6261}" type="presParOf" srcId="{5B5C85C8-EF03-4828-9AB7-BC8BC09621CF}" destId="{000BF703-128E-4391-A85A-16588FA23A39}" srcOrd="16" destOrd="0" presId="urn:microsoft.com/office/officeart/2005/8/layout/cycle5"/>
    <dgm:cxn modelId="{D15A480C-057F-4F72-A3F5-9015C482A25A}" type="presParOf" srcId="{5B5C85C8-EF03-4828-9AB7-BC8BC09621CF}" destId="{7BC910B9-74C7-4BE6-AB9D-165EF52568B9}" srcOrd="17" destOrd="0" presId="urn:microsoft.com/office/officeart/2005/8/layout/cycle5"/>
    <dgm:cxn modelId="{CFB3660E-F582-4B1D-80AB-28F86D09D162}" type="presParOf" srcId="{5B5C85C8-EF03-4828-9AB7-BC8BC09621CF}" destId="{E40A24E0-F038-4F44-98D2-F0E220D8BFA3}" srcOrd="18" destOrd="0" presId="urn:microsoft.com/office/officeart/2005/8/layout/cycle5"/>
    <dgm:cxn modelId="{F2AACEA5-21B6-475A-9B73-D99D612A3CE0}" type="presParOf" srcId="{5B5C85C8-EF03-4828-9AB7-BC8BC09621CF}" destId="{A2A3B971-13F9-4FFC-AF49-8377825D91BC}" srcOrd="19" destOrd="0" presId="urn:microsoft.com/office/officeart/2005/8/layout/cycle5"/>
    <dgm:cxn modelId="{B56C75B8-8692-40FF-9483-649AD6026FDB}" type="presParOf" srcId="{5B5C85C8-EF03-4828-9AB7-BC8BC09621CF}" destId="{68A7AB9E-BEE1-4FA9-B6C3-91C3C5F75C93}" srcOrd="20"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4CA43-6E3B-4187-921E-13E91C02625B}">
      <dsp:nvSpPr>
        <dsp:cNvPr id="0" name=""/>
        <dsp:cNvSpPr/>
      </dsp:nvSpPr>
      <dsp:spPr>
        <a:xfrm>
          <a:off x="3276600" y="20791"/>
          <a:ext cx="1904998" cy="836805"/>
        </a:xfrm>
        <a:prstGeom prst="roundRect">
          <a:avLst/>
        </a:prstGeom>
        <a:pattFill prst="pct90">
          <a:fgClr>
            <a:schemeClr val="tx2">
              <a:lumMod val="20000"/>
              <a:lumOff val="80000"/>
            </a:schemeClr>
          </a:fgClr>
          <a:bgClr>
            <a:schemeClr val="bg1"/>
          </a:bgClr>
        </a:pattFill>
        <a:ln w="25400"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ts val="0"/>
            </a:spcAft>
          </a:pPr>
          <a:r>
            <a:rPr lang="en-US" sz="1400" b="1" kern="1200" baseline="0" dirty="0" smtClean="0">
              <a:solidFill>
                <a:schemeClr val="tx1"/>
              </a:solidFill>
            </a:rPr>
            <a:t>District Consults w/Stakeholders and Prepares Preliminary Plan</a:t>
          </a:r>
        </a:p>
      </dsp:txBody>
      <dsp:txXfrm>
        <a:off x="3317449" y="61640"/>
        <a:ext cx="1823300" cy="755107"/>
      </dsp:txXfrm>
    </dsp:sp>
    <dsp:sp modelId="{33C2901D-FED2-45D6-BF22-98FBF5E4C5F4}">
      <dsp:nvSpPr>
        <dsp:cNvPr id="0" name=""/>
        <dsp:cNvSpPr/>
      </dsp:nvSpPr>
      <dsp:spPr>
        <a:xfrm>
          <a:off x="1624611" y="439194"/>
          <a:ext cx="5208976" cy="5208976"/>
        </a:xfrm>
        <a:custGeom>
          <a:avLst/>
          <a:gdLst/>
          <a:ahLst/>
          <a:cxnLst/>
          <a:rect l="0" t="0" r="0" b="0"/>
          <a:pathLst>
            <a:path>
              <a:moveTo>
                <a:pt x="3686631" y="235453"/>
              </a:moveTo>
              <a:arcTo wR="2604488" hR="2604488" stAng="17673017" swAng="56062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C348CD4-C82E-4CA6-A61F-DA22600FB06A}">
      <dsp:nvSpPr>
        <dsp:cNvPr id="0" name=""/>
        <dsp:cNvSpPr/>
      </dsp:nvSpPr>
      <dsp:spPr>
        <a:xfrm>
          <a:off x="5563274" y="963447"/>
          <a:ext cx="1404193" cy="9127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Preliminary Plan Board Approval</a:t>
          </a:r>
          <a:endParaRPr lang="en-US" sz="1400" kern="1200" dirty="0"/>
        </a:p>
      </dsp:txBody>
      <dsp:txXfrm>
        <a:off x="5607830" y="1008003"/>
        <a:ext cx="1315081" cy="823613"/>
      </dsp:txXfrm>
    </dsp:sp>
    <dsp:sp modelId="{1F91B310-F7A4-4401-8382-B02E3DF86671}">
      <dsp:nvSpPr>
        <dsp:cNvPr id="0" name=""/>
        <dsp:cNvSpPr/>
      </dsp:nvSpPr>
      <dsp:spPr>
        <a:xfrm>
          <a:off x="1624611" y="439194"/>
          <a:ext cx="5208976" cy="5208976"/>
        </a:xfrm>
        <a:custGeom>
          <a:avLst/>
          <a:gdLst/>
          <a:ahLst/>
          <a:cxnLst/>
          <a:rect l="0" t="0" r="0" b="0"/>
          <a:pathLst>
            <a:path>
              <a:moveTo>
                <a:pt x="5038781" y="1678434"/>
              </a:moveTo>
              <a:arcTo wR="2604488" hR="2604488" stAng="20350331" swAng="106404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AB617AC-F8B2-492E-AFF1-8E0C6035F82C}">
      <dsp:nvSpPr>
        <dsp:cNvPr id="0" name=""/>
        <dsp:cNvSpPr/>
      </dsp:nvSpPr>
      <dsp:spPr>
        <a:xfrm>
          <a:off x="6066191" y="3166872"/>
          <a:ext cx="1404193" cy="9127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District Posts Preliminary Plan 30 Days</a:t>
          </a:r>
          <a:endParaRPr lang="en-US" sz="1400" kern="1200" dirty="0"/>
        </a:p>
      </dsp:txBody>
      <dsp:txXfrm>
        <a:off x="6110747" y="3211428"/>
        <a:ext cx="1315081" cy="823613"/>
      </dsp:txXfrm>
    </dsp:sp>
    <dsp:sp modelId="{4C8281F7-E387-4F27-B06E-6EB759994C9C}">
      <dsp:nvSpPr>
        <dsp:cNvPr id="0" name=""/>
        <dsp:cNvSpPr/>
      </dsp:nvSpPr>
      <dsp:spPr>
        <a:xfrm>
          <a:off x="1624611" y="439194"/>
          <a:ext cx="5208976" cy="5208976"/>
        </a:xfrm>
        <a:custGeom>
          <a:avLst/>
          <a:gdLst/>
          <a:ahLst/>
          <a:cxnLst/>
          <a:rect l="0" t="0" r="0" b="0"/>
          <a:pathLst>
            <a:path>
              <a:moveTo>
                <a:pt x="4903587" y="3828213"/>
              </a:moveTo>
              <a:arcTo wR="2604488" hR="2604488" stAng="1681483" swAng="83512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F5D39A8-4B05-4B7A-99CE-5047402BC715}">
      <dsp:nvSpPr>
        <dsp:cNvPr id="0" name=""/>
        <dsp:cNvSpPr/>
      </dsp:nvSpPr>
      <dsp:spPr>
        <a:xfrm>
          <a:off x="4657048" y="4933882"/>
          <a:ext cx="1404193" cy="9127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Public Notice and Hearing</a:t>
          </a:r>
          <a:endParaRPr lang="en-US" sz="1400" kern="1200" dirty="0"/>
        </a:p>
      </dsp:txBody>
      <dsp:txXfrm>
        <a:off x="4701604" y="4978438"/>
        <a:ext cx="1315081" cy="823613"/>
      </dsp:txXfrm>
    </dsp:sp>
    <dsp:sp modelId="{41283EF1-3F0D-4CEB-8D9A-A3BDD1FFAB3D}">
      <dsp:nvSpPr>
        <dsp:cNvPr id="0" name=""/>
        <dsp:cNvSpPr/>
      </dsp:nvSpPr>
      <dsp:spPr>
        <a:xfrm>
          <a:off x="1624611" y="439194"/>
          <a:ext cx="5208976" cy="5208976"/>
        </a:xfrm>
        <a:custGeom>
          <a:avLst/>
          <a:gdLst/>
          <a:ahLst/>
          <a:cxnLst/>
          <a:rect l="0" t="0" r="0" b="0"/>
          <a:pathLst>
            <a:path>
              <a:moveTo>
                <a:pt x="2862781" y="5196137"/>
              </a:moveTo>
              <a:arcTo wR="2604488" hR="2604488" stAng="5058509" swAng="68298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6F941E6-5A6C-420B-84BE-812DF3409665}">
      <dsp:nvSpPr>
        <dsp:cNvPr id="0" name=""/>
        <dsp:cNvSpPr/>
      </dsp:nvSpPr>
      <dsp:spPr>
        <a:xfrm>
          <a:off x="2396958" y="4933882"/>
          <a:ext cx="1404193" cy="9127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District Prepares Final Plan</a:t>
          </a:r>
          <a:endParaRPr lang="en-US" sz="1400" kern="1200" dirty="0"/>
        </a:p>
      </dsp:txBody>
      <dsp:txXfrm>
        <a:off x="2441514" y="4978438"/>
        <a:ext cx="1315081" cy="823613"/>
      </dsp:txXfrm>
    </dsp:sp>
    <dsp:sp modelId="{A057006E-111B-475F-84A2-3AD29447EDDE}">
      <dsp:nvSpPr>
        <dsp:cNvPr id="0" name=""/>
        <dsp:cNvSpPr/>
      </dsp:nvSpPr>
      <dsp:spPr>
        <a:xfrm>
          <a:off x="1624611" y="439194"/>
          <a:ext cx="5208976" cy="5208976"/>
        </a:xfrm>
        <a:custGeom>
          <a:avLst/>
          <a:gdLst/>
          <a:ahLst/>
          <a:cxnLst/>
          <a:rect l="0" t="0" r="0" b="0"/>
          <a:pathLst>
            <a:path>
              <a:moveTo>
                <a:pt x="667257" y="4345320"/>
              </a:moveTo>
              <a:arcTo wR="2604488" hR="2604488" stAng="8283392" swAng="83512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0ABE12F-F1E1-4AE2-B6E9-5284CCA4C2B7}">
      <dsp:nvSpPr>
        <dsp:cNvPr id="0" name=""/>
        <dsp:cNvSpPr/>
      </dsp:nvSpPr>
      <dsp:spPr>
        <a:xfrm>
          <a:off x="987814" y="3166872"/>
          <a:ext cx="1404193" cy="9127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Final Plan Board Approval</a:t>
          </a:r>
          <a:endParaRPr lang="en-US" sz="1400" kern="1200" dirty="0"/>
        </a:p>
      </dsp:txBody>
      <dsp:txXfrm>
        <a:off x="1032370" y="3211428"/>
        <a:ext cx="1315081" cy="823613"/>
      </dsp:txXfrm>
    </dsp:sp>
    <dsp:sp modelId="{7BC910B9-74C7-4BE6-AB9D-165EF52568B9}">
      <dsp:nvSpPr>
        <dsp:cNvPr id="0" name=""/>
        <dsp:cNvSpPr/>
      </dsp:nvSpPr>
      <dsp:spPr>
        <a:xfrm>
          <a:off x="1624611" y="439194"/>
          <a:ext cx="5208976" cy="5208976"/>
        </a:xfrm>
        <a:custGeom>
          <a:avLst/>
          <a:gdLst/>
          <a:ahLst/>
          <a:cxnLst/>
          <a:rect l="0" t="0" r="0" b="0"/>
          <a:pathLst>
            <a:path>
              <a:moveTo>
                <a:pt x="3795" y="2463924"/>
              </a:moveTo>
              <a:arcTo wR="2604488" hR="2604488" stAng="10985625" swAng="106404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40A24E0-F038-4F44-98D2-F0E220D8BFA3}">
      <dsp:nvSpPr>
        <dsp:cNvPr id="0" name=""/>
        <dsp:cNvSpPr/>
      </dsp:nvSpPr>
      <dsp:spPr>
        <a:xfrm>
          <a:off x="1490732" y="963447"/>
          <a:ext cx="1404193" cy="9127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District Submits Final Plan</a:t>
          </a:r>
          <a:endParaRPr lang="en-US" sz="1400" kern="1200" dirty="0"/>
        </a:p>
      </dsp:txBody>
      <dsp:txXfrm>
        <a:off x="1535288" y="1008003"/>
        <a:ext cx="1315081" cy="823613"/>
      </dsp:txXfrm>
    </dsp:sp>
    <dsp:sp modelId="{68A7AB9E-BEE1-4FA9-B6C3-91C3C5F75C93}">
      <dsp:nvSpPr>
        <dsp:cNvPr id="0" name=""/>
        <dsp:cNvSpPr/>
      </dsp:nvSpPr>
      <dsp:spPr>
        <a:xfrm>
          <a:off x="1624611" y="439194"/>
          <a:ext cx="5208976" cy="5208976"/>
        </a:xfrm>
        <a:custGeom>
          <a:avLst/>
          <a:gdLst/>
          <a:ahLst/>
          <a:cxnLst/>
          <a:rect l="0" t="0" r="0" b="0"/>
          <a:pathLst>
            <a:path>
              <a:moveTo>
                <a:pt x="1152072" y="442580"/>
              </a:moveTo>
              <a:arcTo wR="2604488" hR="2604488" stAng="14166357" swAng="56062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4091"/>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5265809" y="0"/>
            <a:ext cx="4028440" cy="344091"/>
          </a:xfrm>
          <a:prstGeom prst="rect">
            <a:avLst/>
          </a:prstGeom>
        </p:spPr>
        <p:txBody>
          <a:bodyPr vert="horz" lIns="92446" tIns="46223" rIns="92446" bIns="46223" rtlCol="0"/>
          <a:lstStyle>
            <a:lvl1pPr algn="r">
              <a:defRPr sz="1200"/>
            </a:lvl1pPr>
          </a:lstStyle>
          <a:p>
            <a:fld id="{F670B80B-E032-4DBC-9465-40DD681F386A}" type="datetimeFigureOut">
              <a:rPr lang="en-US" smtClean="0"/>
              <a:t>10/2/2015</a:t>
            </a:fld>
            <a:endParaRPr lang="en-US" dirty="0"/>
          </a:p>
        </p:txBody>
      </p:sp>
      <p:sp>
        <p:nvSpPr>
          <p:cNvPr id="4" name="Slide Image Placeholder 3"/>
          <p:cNvSpPr>
            <a:spLocks noGrp="1" noRot="1" noChangeAspect="1"/>
          </p:cNvSpPr>
          <p:nvPr>
            <p:ph type="sldImg" idx="2"/>
          </p:nvPr>
        </p:nvSpPr>
        <p:spPr>
          <a:xfrm>
            <a:off x="2927350" y="515938"/>
            <a:ext cx="3441700" cy="2581275"/>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929640" y="3268861"/>
            <a:ext cx="7437120" cy="3096816"/>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36528"/>
            <a:ext cx="4028440" cy="344091"/>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536528"/>
            <a:ext cx="4028440" cy="344091"/>
          </a:xfrm>
          <a:prstGeom prst="rect">
            <a:avLst/>
          </a:prstGeom>
        </p:spPr>
        <p:txBody>
          <a:bodyPr vert="horz" lIns="92446" tIns="46223" rIns="92446" bIns="46223" rtlCol="0" anchor="b"/>
          <a:lstStyle>
            <a:lvl1pPr algn="r">
              <a:defRPr sz="1200"/>
            </a:lvl1pPr>
          </a:lstStyle>
          <a:p>
            <a:fld id="{00ECB645-BC93-4EB2-A2F7-D35FE947DDC7}" type="slidenum">
              <a:rPr lang="en-US" smtClean="0"/>
              <a:t>‹#›</a:t>
            </a:fld>
            <a:endParaRPr lang="en-US" dirty="0"/>
          </a:p>
        </p:txBody>
      </p:sp>
    </p:spTree>
    <p:extLst>
      <p:ext uri="{BB962C8B-B14F-4D97-AF65-F5344CB8AC3E}">
        <p14:creationId xmlns:p14="http://schemas.microsoft.com/office/powerpoint/2010/main" val="2754084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825" y="47625"/>
            <a:ext cx="8893175" cy="6669088"/>
          </a:xfrm>
          <a:ln>
            <a:noFill/>
          </a:ln>
        </p:spPr>
      </p:sp>
    </p:spTree>
    <p:extLst>
      <p:ext uri="{BB962C8B-B14F-4D97-AF65-F5344CB8AC3E}">
        <p14:creationId xmlns:p14="http://schemas.microsoft.com/office/powerpoint/2010/main" val="3079087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163513"/>
            <a:ext cx="8229600" cy="6172200"/>
          </a:xfrm>
          <a:ln>
            <a:noFill/>
          </a:ln>
        </p:spPr>
      </p:sp>
      <p:sp>
        <p:nvSpPr>
          <p:cNvPr id="5" name="Notes Placeholder 2"/>
          <p:cNvSpPr>
            <a:spLocks noGrp="1"/>
          </p:cNvSpPr>
          <p:nvPr>
            <p:ph type="body" idx="3"/>
          </p:nvPr>
        </p:nvSpPr>
        <p:spPr>
          <a:xfrm>
            <a:off x="914400" y="6260306"/>
            <a:ext cx="7437120" cy="278015"/>
          </a:xfrm>
        </p:spPr>
        <p:txBody>
          <a:bodyPr>
            <a:spAutoFit/>
          </a:bodyPr>
          <a:lstStyle/>
          <a:p>
            <a:pPr algn="ctr"/>
            <a:r>
              <a:rPr lang="en-US" dirty="0"/>
              <a:t>After Reading The Welcome Message, Please Click On The “View” Button To Start The </a:t>
            </a:r>
            <a:r>
              <a:rPr lang="en-US" dirty="0" smtClean="0"/>
              <a:t>SSIP Application</a:t>
            </a:r>
            <a:r>
              <a:rPr lang="en-US" dirty="0"/>
              <a:t>.</a:t>
            </a:r>
          </a:p>
        </p:txBody>
      </p:sp>
    </p:spTree>
    <p:extLst>
      <p:ext uri="{BB962C8B-B14F-4D97-AF65-F5344CB8AC3E}">
        <p14:creationId xmlns:p14="http://schemas.microsoft.com/office/powerpoint/2010/main" val="1265509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163513"/>
            <a:ext cx="8229600" cy="6172200"/>
          </a:xfrm>
          <a:ln>
            <a:noFill/>
          </a:ln>
        </p:spPr>
      </p:sp>
      <p:sp>
        <p:nvSpPr>
          <p:cNvPr id="5" name="Notes Placeholder 2"/>
          <p:cNvSpPr>
            <a:spLocks noGrp="1"/>
          </p:cNvSpPr>
          <p:nvPr>
            <p:ph type="body" idx="3"/>
          </p:nvPr>
        </p:nvSpPr>
        <p:spPr>
          <a:xfrm>
            <a:off x="914400" y="6260306"/>
            <a:ext cx="7437120" cy="278015"/>
          </a:xfrm>
        </p:spPr>
        <p:txBody>
          <a:bodyPr>
            <a:spAutoFit/>
          </a:bodyPr>
          <a:lstStyle/>
          <a:p>
            <a:pPr algn="ctr"/>
            <a:r>
              <a:rPr lang="en-US" dirty="0"/>
              <a:t>After Reading The Welcome Message, Please Click On The “View” Button To Start The </a:t>
            </a:r>
            <a:r>
              <a:rPr lang="en-US" dirty="0" smtClean="0"/>
              <a:t>SSIP Application</a:t>
            </a:r>
            <a:r>
              <a:rPr lang="en-US" dirty="0"/>
              <a:t>.</a:t>
            </a:r>
          </a:p>
        </p:txBody>
      </p:sp>
    </p:spTree>
    <p:extLst>
      <p:ext uri="{BB962C8B-B14F-4D97-AF65-F5344CB8AC3E}">
        <p14:creationId xmlns:p14="http://schemas.microsoft.com/office/powerpoint/2010/main" val="1265509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163513"/>
            <a:ext cx="8229600" cy="6172200"/>
          </a:xfrm>
          <a:ln>
            <a:noFill/>
          </a:ln>
        </p:spPr>
      </p:sp>
      <p:sp>
        <p:nvSpPr>
          <p:cNvPr id="5" name="Notes Placeholder 2"/>
          <p:cNvSpPr>
            <a:spLocks noGrp="1"/>
          </p:cNvSpPr>
          <p:nvPr>
            <p:ph type="body" idx="3"/>
          </p:nvPr>
        </p:nvSpPr>
        <p:spPr>
          <a:xfrm>
            <a:off x="914400" y="6260306"/>
            <a:ext cx="7437120" cy="278015"/>
          </a:xfrm>
        </p:spPr>
        <p:txBody>
          <a:bodyPr>
            <a:spAutoFit/>
          </a:bodyPr>
          <a:lstStyle/>
          <a:p>
            <a:pPr algn="ctr"/>
            <a:r>
              <a:rPr lang="en-US" dirty="0"/>
              <a:t>After Reading The Welcome Message, Please Click On The “View” Button To Start The </a:t>
            </a:r>
            <a:r>
              <a:rPr lang="en-US" dirty="0" smtClean="0"/>
              <a:t>SSIP Application</a:t>
            </a:r>
            <a:r>
              <a:rPr lang="en-US" dirty="0"/>
              <a:t>.</a:t>
            </a:r>
          </a:p>
        </p:txBody>
      </p:sp>
    </p:spTree>
    <p:extLst>
      <p:ext uri="{BB962C8B-B14F-4D97-AF65-F5344CB8AC3E}">
        <p14:creationId xmlns:p14="http://schemas.microsoft.com/office/powerpoint/2010/main" val="1265509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163513"/>
            <a:ext cx="8229600" cy="6172200"/>
          </a:xfrm>
          <a:ln>
            <a:noFill/>
          </a:ln>
        </p:spPr>
      </p:sp>
      <p:sp>
        <p:nvSpPr>
          <p:cNvPr id="5" name="Notes Placeholder 2"/>
          <p:cNvSpPr>
            <a:spLocks noGrp="1"/>
          </p:cNvSpPr>
          <p:nvPr>
            <p:ph type="body" idx="3"/>
          </p:nvPr>
        </p:nvSpPr>
        <p:spPr>
          <a:xfrm>
            <a:off x="914400" y="6260306"/>
            <a:ext cx="7437120" cy="278015"/>
          </a:xfrm>
        </p:spPr>
        <p:txBody>
          <a:bodyPr>
            <a:spAutoFit/>
          </a:bodyPr>
          <a:lstStyle/>
          <a:p>
            <a:pPr algn="ctr"/>
            <a:r>
              <a:rPr lang="en-US" dirty="0"/>
              <a:t>After Reading The Welcome Message, Please Click On The “View” Button To Start The </a:t>
            </a:r>
            <a:r>
              <a:rPr lang="en-US" dirty="0" smtClean="0"/>
              <a:t>SSIP Application</a:t>
            </a:r>
            <a:r>
              <a:rPr lang="en-US" dirty="0"/>
              <a:t>.</a:t>
            </a:r>
          </a:p>
        </p:txBody>
      </p:sp>
    </p:spTree>
    <p:extLst>
      <p:ext uri="{BB962C8B-B14F-4D97-AF65-F5344CB8AC3E}">
        <p14:creationId xmlns:p14="http://schemas.microsoft.com/office/powerpoint/2010/main" val="1265509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163513"/>
            <a:ext cx="8229600" cy="6172200"/>
          </a:xfrm>
          <a:ln>
            <a:noFill/>
          </a:ln>
        </p:spPr>
      </p:sp>
      <p:sp>
        <p:nvSpPr>
          <p:cNvPr id="5" name="Notes Placeholder 2"/>
          <p:cNvSpPr>
            <a:spLocks noGrp="1"/>
          </p:cNvSpPr>
          <p:nvPr>
            <p:ph type="body" idx="3"/>
          </p:nvPr>
        </p:nvSpPr>
        <p:spPr>
          <a:xfrm>
            <a:off x="914400" y="6260306"/>
            <a:ext cx="7437120" cy="278015"/>
          </a:xfrm>
        </p:spPr>
        <p:txBody>
          <a:bodyPr>
            <a:spAutoFit/>
          </a:bodyPr>
          <a:lstStyle/>
          <a:p>
            <a:pPr algn="ctr"/>
            <a:r>
              <a:rPr lang="en-US" dirty="0"/>
              <a:t>After Reading The Welcome Message, Please Click On The “View” Button To Start The </a:t>
            </a:r>
            <a:r>
              <a:rPr lang="en-US" dirty="0" smtClean="0"/>
              <a:t>SSIP Application</a:t>
            </a:r>
            <a:r>
              <a:rPr lang="en-US" dirty="0"/>
              <a:t>.</a:t>
            </a:r>
          </a:p>
        </p:txBody>
      </p:sp>
    </p:spTree>
    <p:extLst>
      <p:ext uri="{BB962C8B-B14F-4D97-AF65-F5344CB8AC3E}">
        <p14:creationId xmlns:p14="http://schemas.microsoft.com/office/powerpoint/2010/main" val="1265509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163513"/>
            <a:ext cx="8229600" cy="6172200"/>
          </a:xfrm>
          <a:ln>
            <a:noFill/>
          </a:ln>
        </p:spPr>
      </p:sp>
      <p:sp>
        <p:nvSpPr>
          <p:cNvPr id="5" name="Notes Placeholder 2"/>
          <p:cNvSpPr>
            <a:spLocks noGrp="1"/>
          </p:cNvSpPr>
          <p:nvPr>
            <p:ph type="body" idx="3"/>
          </p:nvPr>
        </p:nvSpPr>
        <p:spPr>
          <a:xfrm>
            <a:off x="914400" y="6260306"/>
            <a:ext cx="7437120" cy="278015"/>
          </a:xfrm>
        </p:spPr>
        <p:txBody>
          <a:bodyPr>
            <a:spAutoFit/>
          </a:bodyPr>
          <a:lstStyle/>
          <a:p>
            <a:pPr algn="ctr"/>
            <a:r>
              <a:rPr lang="en-US" dirty="0"/>
              <a:t>After Reading The Welcome Message, Please Click On The “View” Button To Start The </a:t>
            </a:r>
            <a:r>
              <a:rPr lang="en-US" dirty="0" smtClean="0"/>
              <a:t>SSIP Application</a:t>
            </a:r>
            <a:r>
              <a:rPr lang="en-US" dirty="0"/>
              <a:t>.</a:t>
            </a:r>
          </a:p>
        </p:txBody>
      </p:sp>
    </p:spTree>
    <p:extLst>
      <p:ext uri="{BB962C8B-B14F-4D97-AF65-F5344CB8AC3E}">
        <p14:creationId xmlns:p14="http://schemas.microsoft.com/office/powerpoint/2010/main" val="1265509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287338"/>
            <a:ext cx="8370888" cy="6276975"/>
          </a:xfrm>
          <a:ln>
            <a:noFill/>
          </a:ln>
        </p:spPr>
      </p:sp>
      <p:sp>
        <p:nvSpPr>
          <p:cNvPr id="4" name="Slide Number Placeholder 3"/>
          <p:cNvSpPr>
            <a:spLocks noGrp="1"/>
          </p:cNvSpPr>
          <p:nvPr>
            <p:ph type="sldNum" sz="quarter" idx="10"/>
          </p:nvPr>
        </p:nvSpPr>
        <p:spPr/>
        <p:txBody>
          <a:bodyPr/>
          <a:lstStyle/>
          <a:p>
            <a:fld id="{00ECB645-BC93-4EB2-A2F7-D35FE947DDC7}" type="slidenum">
              <a:rPr lang="en-US" smtClean="0"/>
              <a:t>16</a:t>
            </a:fld>
            <a:endParaRPr lang="en-US" dirty="0"/>
          </a:p>
        </p:txBody>
      </p:sp>
    </p:spTree>
    <p:extLst>
      <p:ext uri="{BB962C8B-B14F-4D97-AF65-F5344CB8AC3E}">
        <p14:creationId xmlns:p14="http://schemas.microsoft.com/office/powerpoint/2010/main" val="786432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287338"/>
            <a:ext cx="8370888" cy="6276975"/>
          </a:xfrm>
          <a:ln>
            <a:noFill/>
          </a:ln>
        </p:spPr>
      </p:sp>
      <p:sp>
        <p:nvSpPr>
          <p:cNvPr id="4" name="Slide Number Placeholder 3"/>
          <p:cNvSpPr>
            <a:spLocks noGrp="1"/>
          </p:cNvSpPr>
          <p:nvPr>
            <p:ph type="sldNum" sz="quarter" idx="10"/>
          </p:nvPr>
        </p:nvSpPr>
        <p:spPr/>
        <p:txBody>
          <a:bodyPr/>
          <a:lstStyle/>
          <a:p>
            <a:fld id="{00ECB645-BC93-4EB2-A2F7-D35FE947DDC7}" type="slidenum">
              <a:rPr lang="en-US" smtClean="0"/>
              <a:t>17</a:t>
            </a:fld>
            <a:endParaRPr lang="en-US" dirty="0"/>
          </a:p>
        </p:txBody>
      </p:sp>
    </p:spTree>
    <p:extLst>
      <p:ext uri="{BB962C8B-B14F-4D97-AF65-F5344CB8AC3E}">
        <p14:creationId xmlns:p14="http://schemas.microsoft.com/office/powerpoint/2010/main" val="786432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287338"/>
            <a:ext cx="8370888" cy="6276975"/>
          </a:xfrm>
          <a:ln>
            <a:noFill/>
          </a:ln>
        </p:spPr>
      </p:sp>
      <p:sp>
        <p:nvSpPr>
          <p:cNvPr id="4" name="Slide Number Placeholder 3"/>
          <p:cNvSpPr>
            <a:spLocks noGrp="1"/>
          </p:cNvSpPr>
          <p:nvPr>
            <p:ph type="sldNum" sz="quarter" idx="10"/>
          </p:nvPr>
        </p:nvSpPr>
        <p:spPr/>
        <p:txBody>
          <a:bodyPr/>
          <a:lstStyle/>
          <a:p>
            <a:fld id="{00ECB645-BC93-4EB2-A2F7-D35FE947DDC7}" type="slidenum">
              <a:rPr lang="en-US" smtClean="0"/>
              <a:t>18</a:t>
            </a:fld>
            <a:endParaRPr lang="en-US" dirty="0"/>
          </a:p>
        </p:txBody>
      </p:sp>
    </p:spTree>
    <p:extLst>
      <p:ext uri="{BB962C8B-B14F-4D97-AF65-F5344CB8AC3E}">
        <p14:creationId xmlns:p14="http://schemas.microsoft.com/office/powerpoint/2010/main" val="786432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825" y="47625"/>
            <a:ext cx="8893175" cy="6669088"/>
          </a:xfrm>
          <a:ln>
            <a:noFill/>
          </a:ln>
        </p:spPr>
      </p:sp>
    </p:spTree>
    <p:extLst>
      <p:ext uri="{BB962C8B-B14F-4D97-AF65-F5344CB8AC3E}">
        <p14:creationId xmlns:p14="http://schemas.microsoft.com/office/powerpoint/2010/main" val="3079087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6900" y="163513"/>
            <a:ext cx="8129588" cy="6096000"/>
          </a:xfrm>
          <a:ln>
            <a:noFill/>
          </a:ln>
        </p:spPr>
      </p:sp>
      <p:sp>
        <p:nvSpPr>
          <p:cNvPr id="5" name="Notes Placeholder 2"/>
          <p:cNvSpPr>
            <a:spLocks noGrp="1"/>
          </p:cNvSpPr>
          <p:nvPr>
            <p:ph type="body" idx="3"/>
          </p:nvPr>
        </p:nvSpPr>
        <p:spPr>
          <a:xfrm>
            <a:off x="914400" y="6260306"/>
            <a:ext cx="7437120" cy="278015"/>
          </a:xfrm>
        </p:spPr>
        <p:txBody>
          <a:bodyPr>
            <a:spAutoFit/>
          </a:bodyPr>
          <a:lstStyle/>
          <a:p>
            <a:pPr algn="ctr"/>
            <a:r>
              <a:rPr lang="en-US" dirty="0"/>
              <a:t>Click On Smart Schools Bond Act “View Surveys” Button.</a:t>
            </a:r>
          </a:p>
        </p:txBody>
      </p:sp>
    </p:spTree>
    <p:extLst>
      <p:ext uri="{BB962C8B-B14F-4D97-AF65-F5344CB8AC3E}">
        <p14:creationId xmlns:p14="http://schemas.microsoft.com/office/powerpoint/2010/main" val="2785994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163513"/>
            <a:ext cx="8229600" cy="6172200"/>
          </a:xfrm>
          <a:ln>
            <a:noFill/>
          </a:ln>
        </p:spPr>
      </p:sp>
      <p:sp>
        <p:nvSpPr>
          <p:cNvPr id="5" name="Notes Placeholder 2"/>
          <p:cNvSpPr>
            <a:spLocks noGrp="1"/>
          </p:cNvSpPr>
          <p:nvPr>
            <p:ph type="body" idx="3"/>
          </p:nvPr>
        </p:nvSpPr>
        <p:spPr>
          <a:xfrm>
            <a:off x="914400" y="6260306"/>
            <a:ext cx="7437120" cy="278015"/>
          </a:xfrm>
        </p:spPr>
        <p:txBody>
          <a:bodyPr>
            <a:spAutoFit/>
          </a:bodyPr>
          <a:lstStyle/>
          <a:p>
            <a:pPr algn="ctr"/>
            <a:r>
              <a:rPr lang="en-US" dirty="0"/>
              <a:t>After Reading The Welcome Message, Please Click On The “View” Button To Start The </a:t>
            </a:r>
            <a:r>
              <a:rPr lang="en-US" dirty="0" smtClean="0"/>
              <a:t>SSIP Application</a:t>
            </a:r>
            <a:r>
              <a:rPr lang="en-US" dirty="0"/>
              <a:t>.</a:t>
            </a:r>
          </a:p>
        </p:txBody>
      </p:sp>
    </p:spTree>
    <p:extLst>
      <p:ext uri="{BB962C8B-B14F-4D97-AF65-F5344CB8AC3E}">
        <p14:creationId xmlns:p14="http://schemas.microsoft.com/office/powerpoint/2010/main" val="1265509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163513"/>
            <a:ext cx="8229600" cy="6172200"/>
          </a:xfrm>
          <a:ln>
            <a:noFill/>
          </a:ln>
        </p:spPr>
      </p:sp>
      <p:sp>
        <p:nvSpPr>
          <p:cNvPr id="5" name="Notes Placeholder 2"/>
          <p:cNvSpPr>
            <a:spLocks noGrp="1"/>
          </p:cNvSpPr>
          <p:nvPr>
            <p:ph type="body" idx="3"/>
          </p:nvPr>
        </p:nvSpPr>
        <p:spPr>
          <a:xfrm>
            <a:off x="914400" y="6260306"/>
            <a:ext cx="7437120" cy="278015"/>
          </a:xfrm>
        </p:spPr>
        <p:txBody>
          <a:bodyPr>
            <a:spAutoFit/>
          </a:bodyPr>
          <a:lstStyle/>
          <a:p>
            <a:pPr algn="ctr"/>
            <a:r>
              <a:rPr lang="en-US" dirty="0"/>
              <a:t>After Reading The Welcome Message, Please Click On The “View” Button To Start The </a:t>
            </a:r>
            <a:r>
              <a:rPr lang="en-US" dirty="0" smtClean="0"/>
              <a:t>SSIP Application</a:t>
            </a:r>
            <a:r>
              <a:rPr lang="en-US" dirty="0"/>
              <a:t>.</a:t>
            </a:r>
          </a:p>
        </p:txBody>
      </p:sp>
    </p:spTree>
    <p:extLst>
      <p:ext uri="{BB962C8B-B14F-4D97-AF65-F5344CB8AC3E}">
        <p14:creationId xmlns:p14="http://schemas.microsoft.com/office/powerpoint/2010/main" val="1265509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163513"/>
            <a:ext cx="8229600" cy="6172200"/>
          </a:xfrm>
          <a:ln>
            <a:noFill/>
          </a:ln>
        </p:spPr>
      </p:sp>
      <p:sp>
        <p:nvSpPr>
          <p:cNvPr id="5" name="Notes Placeholder 2"/>
          <p:cNvSpPr>
            <a:spLocks noGrp="1"/>
          </p:cNvSpPr>
          <p:nvPr>
            <p:ph type="body" idx="3"/>
          </p:nvPr>
        </p:nvSpPr>
        <p:spPr>
          <a:xfrm>
            <a:off x="914400" y="6260306"/>
            <a:ext cx="7437120" cy="278015"/>
          </a:xfrm>
        </p:spPr>
        <p:txBody>
          <a:bodyPr>
            <a:spAutoFit/>
          </a:bodyPr>
          <a:lstStyle/>
          <a:p>
            <a:pPr algn="ctr"/>
            <a:r>
              <a:rPr lang="en-US" dirty="0"/>
              <a:t>After Reading The Welcome Message, Please Click On The “View” Button To Start The </a:t>
            </a:r>
            <a:r>
              <a:rPr lang="en-US" dirty="0" smtClean="0"/>
              <a:t>SSIP Application</a:t>
            </a:r>
            <a:r>
              <a:rPr lang="en-US" dirty="0"/>
              <a:t>.</a:t>
            </a:r>
          </a:p>
        </p:txBody>
      </p:sp>
    </p:spTree>
    <p:extLst>
      <p:ext uri="{BB962C8B-B14F-4D97-AF65-F5344CB8AC3E}">
        <p14:creationId xmlns:p14="http://schemas.microsoft.com/office/powerpoint/2010/main" val="1265509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163513"/>
            <a:ext cx="8229600" cy="6172200"/>
          </a:xfrm>
          <a:ln>
            <a:noFill/>
          </a:ln>
        </p:spPr>
      </p:sp>
      <p:sp>
        <p:nvSpPr>
          <p:cNvPr id="5" name="Notes Placeholder 2"/>
          <p:cNvSpPr>
            <a:spLocks noGrp="1"/>
          </p:cNvSpPr>
          <p:nvPr>
            <p:ph type="body" idx="3"/>
          </p:nvPr>
        </p:nvSpPr>
        <p:spPr>
          <a:xfrm>
            <a:off x="914400" y="6260306"/>
            <a:ext cx="7437120" cy="278015"/>
          </a:xfrm>
        </p:spPr>
        <p:txBody>
          <a:bodyPr>
            <a:spAutoFit/>
          </a:bodyPr>
          <a:lstStyle/>
          <a:p>
            <a:pPr algn="ctr"/>
            <a:r>
              <a:rPr lang="en-US" dirty="0"/>
              <a:t>After Reading The Welcome Message, Please Click On The “View” Button To Start The </a:t>
            </a:r>
            <a:r>
              <a:rPr lang="en-US" dirty="0" smtClean="0"/>
              <a:t>SSIP Application</a:t>
            </a:r>
            <a:r>
              <a:rPr lang="en-US" dirty="0"/>
              <a:t>.</a:t>
            </a:r>
          </a:p>
        </p:txBody>
      </p:sp>
    </p:spTree>
    <p:extLst>
      <p:ext uri="{BB962C8B-B14F-4D97-AF65-F5344CB8AC3E}">
        <p14:creationId xmlns:p14="http://schemas.microsoft.com/office/powerpoint/2010/main" val="1265509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163513"/>
            <a:ext cx="8229600" cy="6172200"/>
          </a:xfrm>
          <a:ln>
            <a:noFill/>
          </a:ln>
        </p:spPr>
      </p:sp>
      <p:sp>
        <p:nvSpPr>
          <p:cNvPr id="5" name="Notes Placeholder 2"/>
          <p:cNvSpPr>
            <a:spLocks noGrp="1"/>
          </p:cNvSpPr>
          <p:nvPr>
            <p:ph type="body" idx="3"/>
          </p:nvPr>
        </p:nvSpPr>
        <p:spPr>
          <a:xfrm>
            <a:off x="914400" y="6260306"/>
            <a:ext cx="7437120" cy="278015"/>
          </a:xfrm>
        </p:spPr>
        <p:txBody>
          <a:bodyPr>
            <a:spAutoFit/>
          </a:bodyPr>
          <a:lstStyle/>
          <a:p>
            <a:pPr algn="ctr"/>
            <a:r>
              <a:rPr lang="en-US" dirty="0"/>
              <a:t>After Reading The Welcome Message, Please Click On The “View” Button To Start The </a:t>
            </a:r>
            <a:r>
              <a:rPr lang="en-US" dirty="0" smtClean="0"/>
              <a:t>SSIP Application</a:t>
            </a:r>
            <a:r>
              <a:rPr lang="en-US" dirty="0"/>
              <a:t>.</a:t>
            </a:r>
          </a:p>
        </p:txBody>
      </p:sp>
    </p:spTree>
    <p:extLst>
      <p:ext uri="{BB962C8B-B14F-4D97-AF65-F5344CB8AC3E}">
        <p14:creationId xmlns:p14="http://schemas.microsoft.com/office/powerpoint/2010/main" val="1265509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163513"/>
            <a:ext cx="8229600" cy="6172200"/>
          </a:xfrm>
          <a:ln>
            <a:noFill/>
          </a:ln>
        </p:spPr>
      </p:sp>
      <p:sp>
        <p:nvSpPr>
          <p:cNvPr id="5" name="Notes Placeholder 2"/>
          <p:cNvSpPr>
            <a:spLocks noGrp="1"/>
          </p:cNvSpPr>
          <p:nvPr>
            <p:ph type="body" idx="3"/>
          </p:nvPr>
        </p:nvSpPr>
        <p:spPr>
          <a:xfrm>
            <a:off x="914400" y="6260306"/>
            <a:ext cx="7437120" cy="278015"/>
          </a:xfrm>
        </p:spPr>
        <p:txBody>
          <a:bodyPr>
            <a:spAutoFit/>
          </a:bodyPr>
          <a:lstStyle/>
          <a:p>
            <a:pPr algn="ctr"/>
            <a:r>
              <a:rPr lang="en-US" dirty="0"/>
              <a:t>After Reading The Welcome Message, Please Click On The “View” Button To Start The </a:t>
            </a:r>
            <a:r>
              <a:rPr lang="en-US" dirty="0" smtClean="0"/>
              <a:t>SSIP Application</a:t>
            </a:r>
            <a:r>
              <a:rPr lang="en-US" dirty="0"/>
              <a:t>.</a:t>
            </a:r>
          </a:p>
        </p:txBody>
      </p:sp>
    </p:spTree>
    <p:extLst>
      <p:ext uri="{BB962C8B-B14F-4D97-AF65-F5344CB8AC3E}">
        <p14:creationId xmlns:p14="http://schemas.microsoft.com/office/powerpoint/2010/main" val="1265509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FFA0DC-1266-418D-AC85-3CC1298C0763}" type="datetime4">
              <a:rPr lang="en-US" smtClean="0"/>
              <a:t>October 2, 2015</a:t>
            </a:fld>
            <a:endParaRPr lang="en-US" dirty="0"/>
          </a:p>
        </p:txBody>
      </p:sp>
      <p:sp>
        <p:nvSpPr>
          <p:cNvPr id="5" name="Footer Placeholder 4"/>
          <p:cNvSpPr>
            <a:spLocks noGrp="1"/>
          </p:cNvSpPr>
          <p:nvPr>
            <p:ph type="ftr" sz="quarter" idx="11"/>
          </p:nvPr>
        </p:nvSpPr>
        <p:spPr/>
        <p:txBody>
          <a:bodyPr/>
          <a:lstStyle/>
          <a:p>
            <a:r>
              <a:rPr lang="en-US" dirty="0" smtClean="0"/>
              <a:t>http://www.p12.nysed.gov/mgtserv/smart_schools/</a:t>
            </a:r>
            <a:endParaRPr lang="en-US" dirty="0"/>
          </a:p>
        </p:txBody>
      </p:sp>
      <p:sp>
        <p:nvSpPr>
          <p:cNvPr id="6" name="Slide Number Placeholder 5"/>
          <p:cNvSpPr>
            <a:spLocks noGrp="1"/>
          </p:cNvSpPr>
          <p:nvPr>
            <p:ph type="sldNum" sz="quarter" idx="12"/>
          </p:nvPr>
        </p:nvSpPr>
        <p:spPr/>
        <p:txBody>
          <a:bodyPr/>
          <a:lstStyle/>
          <a:p>
            <a:fld id="{4D3DCD89-5E7E-44A4-B784-24C1D4DC5F8D}" type="slidenum">
              <a:rPr lang="en-US" smtClean="0"/>
              <a:t>‹#›</a:t>
            </a:fld>
            <a:endParaRPr lang="en-US" dirty="0"/>
          </a:p>
        </p:txBody>
      </p:sp>
    </p:spTree>
    <p:extLst>
      <p:ext uri="{BB962C8B-B14F-4D97-AF65-F5344CB8AC3E}">
        <p14:creationId xmlns:p14="http://schemas.microsoft.com/office/powerpoint/2010/main" val="365258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765EA-805D-4D02-9DE5-C5D345BF054D}" type="datetime4">
              <a:rPr lang="en-US" smtClean="0"/>
              <a:t>October 2, 2015</a:t>
            </a:fld>
            <a:endParaRPr lang="en-US" dirty="0"/>
          </a:p>
        </p:txBody>
      </p:sp>
      <p:sp>
        <p:nvSpPr>
          <p:cNvPr id="5" name="Footer Placeholder 4"/>
          <p:cNvSpPr>
            <a:spLocks noGrp="1"/>
          </p:cNvSpPr>
          <p:nvPr>
            <p:ph type="ftr" sz="quarter" idx="11"/>
          </p:nvPr>
        </p:nvSpPr>
        <p:spPr/>
        <p:txBody>
          <a:bodyPr/>
          <a:lstStyle/>
          <a:p>
            <a:r>
              <a:rPr lang="en-US" dirty="0" smtClean="0"/>
              <a:t>http://www.p12.nysed.gov/mgtserv/smart_schools/</a:t>
            </a:r>
            <a:endParaRPr lang="en-US" dirty="0"/>
          </a:p>
        </p:txBody>
      </p:sp>
      <p:sp>
        <p:nvSpPr>
          <p:cNvPr id="6" name="Slide Number Placeholder 5"/>
          <p:cNvSpPr>
            <a:spLocks noGrp="1"/>
          </p:cNvSpPr>
          <p:nvPr>
            <p:ph type="sldNum" sz="quarter" idx="12"/>
          </p:nvPr>
        </p:nvSpPr>
        <p:spPr/>
        <p:txBody>
          <a:bodyPr/>
          <a:lstStyle/>
          <a:p>
            <a:fld id="{4D3DCD89-5E7E-44A4-B784-24C1D4DC5F8D}" type="slidenum">
              <a:rPr lang="en-US" smtClean="0"/>
              <a:t>‹#›</a:t>
            </a:fld>
            <a:endParaRPr lang="en-US" dirty="0"/>
          </a:p>
        </p:txBody>
      </p:sp>
    </p:spTree>
    <p:extLst>
      <p:ext uri="{BB962C8B-B14F-4D97-AF65-F5344CB8AC3E}">
        <p14:creationId xmlns:p14="http://schemas.microsoft.com/office/powerpoint/2010/main" val="1470262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96AD74-33AD-4C89-9355-284181FD6CC0}" type="datetime4">
              <a:rPr lang="en-US" smtClean="0"/>
              <a:t>October 2, 2015</a:t>
            </a:fld>
            <a:endParaRPr lang="en-US" dirty="0"/>
          </a:p>
        </p:txBody>
      </p:sp>
      <p:sp>
        <p:nvSpPr>
          <p:cNvPr id="5" name="Footer Placeholder 4"/>
          <p:cNvSpPr>
            <a:spLocks noGrp="1"/>
          </p:cNvSpPr>
          <p:nvPr>
            <p:ph type="ftr" sz="quarter" idx="11"/>
          </p:nvPr>
        </p:nvSpPr>
        <p:spPr/>
        <p:txBody>
          <a:bodyPr/>
          <a:lstStyle/>
          <a:p>
            <a:r>
              <a:rPr lang="en-US" dirty="0" smtClean="0"/>
              <a:t>http://www.p12.nysed.gov/mgtserv/smart_schools/</a:t>
            </a:r>
            <a:endParaRPr lang="en-US" dirty="0"/>
          </a:p>
        </p:txBody>
      </p:sp>
      <p:sp>
        <p:nvSpPr>
          <p:cNvPr id="6" name="Slide Number Placeholder 5"/>
          <p:cNvSpPr>
            <a:spLocks noGrp="1"/>
          </p:cNvSpPr>
          <p:nvPr>
            <p:ph type="sldNum" sz="quarter" idx="12"/>
          </p:nvPr>
        </p:nvSpPr>
        <p:spPr/>
        <p:txBody>
          <a:bodyPr/>
          <a:lstStyle/>
          <a:p>
            <a:fld id="{4D3DCD89-5E7E-44A4-B784-24C1D4DC5F8D}" type="slidenum">
              <a:rPr lang="en-US" smtClean="0"/>
              <a:t>‹#›</a:t>
            </a:fld>
            <a:endParaRPr lang="en-US" dirty="0"/>
          </a:p>
        </p:txBody>
      </p:sp>
    </p:spTree>
    <p:extLst>
      <p:ext uri="{BB962C8B-B14F-4D97-AF65-F5344CB8AC3E}">
        <p14:creationId xmlns:p14="http://schemas.microsoft.com/office/powerpoint/2010/main" val="1632545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C2E0FD-EABB-4D35-A51D-59011433A0F8}" type="datetime4">
              <a:rPr lang="en-US" smtClean="0"/>
              <a:t>October 2, 2015</a:t>
            </a:fld>
            <a:endParaRPr lang="en-US" dirty="0"/>
          </a:p>
        </p:txBody>
      </p:sp>
      <p:sp>
        <p:nvSpPr>
          <p:cNvPr id="5" name="Footer Placeholder 4"/>
          <p:cNvSpPr>
            <a:spLocks noGrp="1"/>
          </p:cNvSpPr>
          <p:nvPr>
            <p:ph type="ftr" sz="quarter" idx="11"/>
          </p:nvPr>
        </p:nvSpPr>
        <p:spPr/>
        <p:txBody>
          <a:bodyPr/>
          <a:lstStyle/>
          <a:p>
            <a:r>
              <a:rPr lang="en-US" dirty="0" smtClean="0"/>
              <a:t>http://www.p12.nysed.gov/mgtserv/smart_schools/</a:t>
            </a:r>
            <a:endParaRPr lang="en-US" dirty="0"/>
          </a:p>
        </p:txBody>
      </p:sp>
      <p:sp>
        <p:nvSpPr>
          <p:cNvPr id="6" name="Slide Number Placeholder 5"/>
          <p:cNvSpPr>
            <a:spLocks noGrp="1"/>
          </p:cNvSpPr>
          <p:nvPr>
            <p:ph type="sldNum" sz="quarter" idx="12"/>
          </p:nvPr>
        </p:nvSpPr>
        <p:spPr/>
        <p:txBody>
          <a:bodyPr/>
          <a:lstStyle/>
          <a:p>
            <a:fld id="{4D3DCD89-5E7E-44A4-B784-24C1D4DC5F8D}" type="slidenum">
              <a:rPr lang="en-US" smtClean="0"/>
              <a:t>‹#›</a:t>
            </a:fld>
            <a:endParaRPr lang="en-US" dirty="0"/>
          </a:p>
        </p:txBody>
      </p:sp>
    </p:spTree>
    <p:extLst>
      <p:ext uri="{BB962C8B-B14F-4D97-AF65-F5344CB8AC3E}">
        <p14:creationId xmlns:p14="http://schemas.microsoft.com/office/powerpoint/2010/main" val="350496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EA904A-927F-4748-B4CB-5A62F8DBD5AE}" type="datetime4">
              <a:rPr lang="en-US" smtClean="0"/>
              <a:t>October 2, 2015</a:t>
            </a:fld>
            <a:endParaRPr lang="en-US" dirty="0"/>
          </a:p>
        </p:txBody>
      </p:sp>
      <p:sp>
        <p:nvSpPr>
          <p:cNvPr id="5" name="Footer Placeholder 4"/>
          <p:cNvSpPr>
            <a:spLocks noGrp="1"/>
          </p:cNvSpPr>
          <p:nvPr>
            <p:ph type="ftr" sz="quarter" idx="11"/>
          </p:nvPr>
        </p:nvSpPr>
        <p:spPr/>
        <p:txBody>
          <a:bodyPr/>
          <a:lstStyle/>
          <a:p>
            <a:r>
              <a:rPr lang="en-US" dirty="0" smtClean="0"/>
              <a:t>http://www.p12.nysed.gov/mgtserv/smart_schools/</a:t>
            </a:r>
            <a:endParaRPr lang="en-US" dirty="0"/>
          </a:p>
        </p:txBody>
      </p:sp>
      <p:sp>
        <p:nvSpPr>
          <p:cNvPr id="6" name="Slide Number Placeholder 5"/>
          <p:cNvSpPr>
            <a:spLocks noGrp="1"/>
          </p:cNvSpPr>
          <p:nvPr>
            <p:ph type="sldNum" sz="quarter" idx="12"/>
          </p:nvPr>
        </p:nvSpPr>
        <p:spPr/>
        <p:txBody>
          <a:bodyPr/>
          <a:lstStyle/>
          <a:p>
            <a:fld id="{4D3DCD89-5E7E-44A4-B784-24C1D4DC5F8D}" type="slidenum">
              <a:rPr lang="en-US" smtClean="0"/>
              <a:t>‹#›</a:t>
            </a:fld>
            <a:endParaRPr lang="en-US" dirty="0"/>
          </a:p>
        </p:txBody>
      </p:sp>
    </p:spTree>
    <p:extLst>
      <p:ext uri="{BB962C8B-B14F-4D97-AF65-F5344CB8AC3E}">
        <p14:creationId xmlns:p14="http://schemas.microsoft.com/office/powerpoint/2010/main" val="3163675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73D3DF-3D5F-4A90-9644-DD7A7F1E553F}" type="datetime4">
              <a:rPr lang="en-US" smtClean="0"/>
              <a:t>October 2, 2015</a:t>
            </a:fld>
            <a:endParaRPr lang="en-US" dirty="0"/>
          </a:p>
        </p:txBody>
      </p:sp>
      <p:sp>
        <p:nvSpPr>
          <p:cNvPr id="6" name="Footer Placeholder 5"/>
          <p:cNvSpPr>
            <a:spLocks noGrp="1"/>
          </p:cNvSpPr>
          <p:nvPr>
            <p:ph type="ftr" sz="quarter" idx="11"/>
          </p:nvPr>
        </p:nvSpPr>
        <p:spPr/>
        <p:txBody>
          <a:bodyPr/>
          <a:lstStyle/>
          <a:p>
            <a:r>
              <a:rPr lang="en-US" dirty="0" smtClean="0"/>
              <a:t>http://www.p12.nysed.gov/mgtserv/smart_schools/</a:t>
            </a:r>
            <a:endParaRPr lang="en-US" dirty="0"/>
          </a:p>
        </p:txBody>
      </p:sp>
      <p:sp>
        <p:nvSpPr>
          <p:cNvPr id="7" name="Slide Number Placeholder 6"/>
          <p:cNvSpPr>
            <a:spLocks noGrp="1"/>
          </p:cNvSpPr>
          <p:nvPr>
            <p:ph type="sldNum" sz="quarter" idx="12"/>
          </p:nvPr>
        </p:nvSpPr>
        <p:spPr/>
        <p:txBody>
          <a:bodyPr/>
          <a:lstStyle/>
          <a:p>
            <a:fld id="{4D3DCD89-5E7E-44A4-B784-24C1D4DC5F8D}" type="slidenum">
              <a:rPr lang="en-US" smtClean="0"/>
              <a:t>‹#›</a:t>
            </a:fld>
            <a:endParaRPr lang="en-US" dirty="0"/>
          </a:p>
        </p:txBody>
      </p:sp>
    </p:spTree>
    <p:extLst>
      <p:ext uri="{BB962C8B-B14F-4D97-AF65-F5344CB8AC3E}">
        <p14:creationId xmlns:p14="http://schemas.microsoft.com/office/powerpoint/2010/main" val="980917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07AC10-01A1-467D-B5D3-55F93B3EF8E9}" type="datetime4">
              <a:rPr lang="en-US" smtClean="0"/>
              <a:t>October 2, 2015</a:t>
            </a:fld>
            <a:endParaRPr lang="en-US" dirty="0"/>
          </a:p>
        </p:txBody>
      </p:sp>
      <p:sp>
        <p:nvSpPr>
          <p:cNvPr id="8" name="Footer Placeholder 7"/>
          <p:cNvSpPr>
            <a:spLocks noGrp="1"/>
          </p:cNvSpPr>
          <p:nvPr>
            <p:ph type="ftr" sz="quarter" idx="11"/>
          </p:nvPr>
        </p:nvSpPr>
        <p:spPr/>
        <p:txBody>
          <a:bodyPr/>
          <a:lstStyle/>
          <a:p>
            <a:r>
              <a:rPr lang="en-US" dirty="0" smtClean="0"/>
              <a:t>http://www.p12.nysed.gov/mgtserv/smart_schools/</a:t>
            </a:r>
            <a:endParaRPr lang="en-US" dirty="0"/>
          </a:p>
        </p:txBody>
      </p:sp>
      <p:sp>
        <p:nvSpPr>
          <p:cNvPr id="9" name="Slide Number Placeholder 8"/>
          <p:cNvSpPr>
            <a:spLocks noGrp="1"/>
          </p:cNvSpPr>
          <p:nvPr>
            <p:ph type="sldNum" sz="quarter" idx="12"/>
          </p:nvPr>
        </p:nvSpPr>
        <p:spPr/>
        <p:txBody>
          <a:bodyPr/>
          <a:lstStyle/>
          <a:p>
            <a:fld id="{4D3DCD89-5E7E-44A4-B784-24C1D4DC5F8D}" type="slidenum">
              <a:rPr lang="en-US" smtClean="0"/>
              <a:t>‹#›</a:t>
            </a:fld>
            <a:endParaRPr lang="en-US" dirty="0"/>
          </a:p>
        </p:txBody>
      </p:sp>
    </p:spTree>
    <p:extLst>
      <p:ext uri="{BB962C8B-B14F-4D97-AF65-F5344CB8AC3E}">
        <p14:creationId xmlns:p14="http://schemas.microsoft.com/office/powerpoint/2010/main" val="3804394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41D56-75E8-4A91-B480-1E9B3AF76E98}" type="datetime4">
              <a:rPr lang="en-US" smtClean="0"/>
              <a:t>October 2, 2015</a:t>
            </a:fld>
            <a:endParaRPr lang="en-US" dirty="0"/>
          </a:p>
        </p:txBody>
      </p:sp>
      <p:sp>
        <p:nvSpPr>
          <p:cNvPr id="4" name="Footer Placeholder 3"/>
          <p:cNvSpPr>
            <a:spLocks noGrp="1"/>
          </p:cNvSpPr>
          <p:nvPr>
            <p:ph type="ftr" sz="quarter" idx="11"/>
          </p:nvPr>
        </p:nvSpPr>
        <p:spPr/>
        <p:txBody>
          <a:bodyPr/>
          <a:lstStyle/>
          <a:p>
            <a:r>
              <a:rPr lang="en-US" dirty="0" smtClean="0"/>
              <a:t>http://www.p12.nysed.gov/mgtserv/smart_schools/</a:t>
            </a:r>
            <a:endParaRPr lang="en-US" dirty="0"/>
          </a:p>
        </p:txBody>
      </p:sp>
      <p:sp>
        <p:nvSpPr>
          <p:cNvPr id="5" name="Slide Number Placeholder 4"/>
          <p:cNvSpPr>
            <a:spLocks noGrp="1"/>
          </p:cNvSpPr>
          <p:nvPr>
            <p:ph type="sldNum" sz="quarter" idx="12"/>
          </p:nvPr>
        </p:nvSpPr>
        <p:spPr/>
        <p:txBody>
          <a:bodyPr/>
          <a:lstStyle/>
          <a:p>
            <a:fld id="{4D3DCD89-5E7E-44A4-B784-24C1D4DC5F8D}" type="slidenum">
              <a:rPr lang="en-US" smtClean="0"/>
              <a:t>‹#›</a:t>
            </a:fld>
            <a:endParaRPr lang="en-US" dirty="0"/>
          </a:p>
        </p:txBody>
      </p:sp>
    </p:spTree>
    <p:extLst>
      <p:ext uri="{BB962C8B-B14F-4D97-AF65-F5344CB8AC3E}">
        <p14:creationId xmlns:p14="http://schemas.microsoft.com/office/powerpoint/2010/main" val="1595577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725C5-1B3B-4FEE-9FB8-9F762F02ED1A}" type="datetime4">
              <a:rPr lang="en-US" smtClean="0"/>
              <a:t>October 2, 2015</a:t>
            </a:fld>
            <a:endParaRPr lang="en-US" dirty="0"/>
          </a:p>
        </p:txBody>
      </p:sp>
      <p:sp>
        <p:nvSpPr>
          <p:cNvPr id="3" name="Footer Placeholder 2"/>
          <p:cNvSpPr>
            <a:spLocks noGrp="1"/>
          </p:cNvSpPr>
          <p:nvPr>
            <p:ph type="ftr" sz="quarter" idx="11"/>
          </p:nvPr>
        </p:nvSpPr>
        <p:spPr/>
        <p:txBody>
          <a:bodyPr/>
          <a:lstStyle/>
          <a:p>
            <a:r>
              <a:rPr lang="en-US" dirty="0" smtClean="0"/>
              <a:t>http://www.p12.nysed.gov/mgtserv/smart_schools/</a:t>
            </a:r>
            <a:endParaRPr lang="en-US" dirty="0"/>
          </a:p>
        </p:txBody>
      </p:sp>
      <p:sp>
        <p:nvSpPr>
          <p:cNvPr id="4" name="Slide Number Placeholder 3"/>
          <p:cNvSpPr>
            <a:spLocks noGrp="1"/>
          </p:cNvSpPr>
          <p:nvPr>
            <p:ph type="sldNum" sz="quarter" idx="12"/>
          </p:nvPr>
        </p:nvSpPr>
        <p:spPr/>
        <p:txBody>
          <a:bodyPr/>
          <a:lstStyle/>
          <a:p>
            <a:fld id="{4D3DCD89-5E7E-44A4-B784-24C1D4DC5F8D}" type="slidenum">
              <a:rPr lang="en-US" smtClean="0"/>
              <a:t>‹#›</a:t>
            </a:fld>
            <a:endParaRPr lang="en-US" dirty="0"/>
          </a:p>
        </p:txBody>
      </p:sp>
    </p:spTree>
    <p:extLst>
      <p:ext uri="{BB962C8B-B14F-4D97-AF65-F5344CB8AC3E}">
        <p14:creationId xmlns:p14="http://schemas.microsoft.com/office/powerpoint/2010/main" val="3013853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1EBD67-361D-434A-B11C-B041E4C1EE5A}" type="datetime4">
              <a:rPr lang="en-US" smtClean="0"/>
              <a:t>October 2, 2015</a:t>
            </a:fld>
            <a:endParaRPr lang="en-US" dirty="0"/>
          </a:p>
        </p:txBody>
      </p:sp>
      <p:sp>
        <p:nvSpPr>
          <p:cNvPr id="6" name="Footer Placeholder 5"/>
          <p:cNvSpPr>
            <a:spLocks noGrp="1"/>
          </p:cNvSpPr>
          <p:nvPr>
            <p:ph type="ftr" sz="quarter" idx="11"/>
          </p:nvPr>
        </p:nvSpPr>
        <p:spPr/>
        <p:txBody>
          <a:bodyPr/>
          <a:lstStyle/>
          <a:p>
            <a:r>
              <a:rPr lang="en-US" dirty="0" smtClean="0"/>
              <a:t>http://www.p12.nysed.gov/mgtserv/smart_schools/</a:t>
            </a:r>
            <a:endParaRPr lang="en-US" dirty="0"/>
          </a:p>
        </p:txBody>
      </p:sp>
      <p:sp>
        <p:nvSpPr>
          <p:cNvPr id="7" name="Slide Number Placeholder 6"/>
          <p:cNvSpPr>
            <a:spLocks noGrp="1"/>
          </p:cNvSpPr>
          <p:nvPr>
            <p:ph type="sldNum" sz="quarter" idx="12"/>
          </p:nvPr>
        </p:nvSpPr>
        <p:spPr/>
        <p:txBody>
          <a:bodyPr/>
          <a:lstStyle/>
          <a:p>
            <a:fld id="{4D3DCD89-5E7E-44A4-B784-24C1D4DC5F8D}" type="slidenum">
              <a:rPr lang="en-US" smtClean="0"/>
              <a:t>‹#›</a:t>
            </a:fld>
            <a:endParaRPr lang="en-US" dirty="0"/>
          </a:p>
        </p:txBody>
      </p:sp>
    </p:spTree>
    <p:extLst>
      <p:ext uri="{BB962C8B-B14F-4D97-AF65-F5344CB8AC3E}">
        <p14:creationId xmlns:p14="http://schemas.microsoft.com/office/powerpoint/2010/main" val="920805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A48870-6BAF-4797-9E38-543D8B018B64}" type="datetime4">
              <a:rPr lang="en-US" smtClean="0"/>
              <a:t>October 2, 2015</a:t>
            </a:fld>
            <a:endParaRPr lang="en-US" dirty="0"/>
          </a:p>
        </p:txBody>
      </p:sp>
      <p:sp>
        <p:nvSpPr>
          <p:cNvPr id="6" name="Footer Placeholder 5"/>
          <p:cNvSpPr>
            <a:spLocks noGrp="1"/>
          </p:cNvSpPr>
          <p:nvPr>
            <p:ph type="ftr" sz="quarter" idx="11"/>
          </p:nvPr>
        </p:nvSpPr>
        <p:spPr/>
        <p:txBody>
          <a:bodyPr/>
          <a:lstStyle/>
          <a:p>
            <a:r>
              <a:rPr lang="en-US" dirty="0" smtClean="0"/>
              <a:t>http://www.p12.nysed.gov/mgtserv/smart_schools/</a:t>
            </a:r>
            <a:endParaRPr lang="en-US" dirty="0"/>
          </a:p>
        </p:txBody>
      </p:sp>
      <p:sp>
        <p:nvSpPr>
          <p:cNvPr id="7" name="Slide Number Placeholder 6"/>
          <p:cNvSpPr>
            <a:spLocks noGrp="1"/>
          </p:cNvSpPr>
          <p:nvPr>
            <p:ph type="sldNum" sz="quarter" idx="12"/>
          </p:nvPr>
        </p:nvSpPr>
        <p:spPr/>
        <p:txBody>
          <a:bodyPr/>
          <a:lstStyle/>
          <a:p>
            <a:fld id="{4D3DCD89-5E7E-44A4-B784-24C1D4DC5F8D}" type="slidenum">
              <a:rPr lang="en-US" smtClean="0"/>
              <a:t>‹#›</a:t>
            </a:fld>
            <a:endParaRPr lang="en-US" dirty="0"/>
          </a:p>
        </p:txBody>
      </p:sp>
    </p:spTree>
    <p:extLst>
      <p:ext uri="{BB962C8B-B14F-4D97-AF65-F5344CB8AC3E}">
        <p14:creationId xmlns:p14="http://schemas.microsoft.com/office/powerpoint/2010/main" val="103583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3CB28-1978-4035-BF2D-550F6005865C}" type="datetime4">
              <a:rPr lang="en-US" smtClean="0"/>
              <a:t>October 2, 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http://www.p12.nysed.gov/mgtserv/smart_schools/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3DCD89-5E7E-44A4-B784-24C1D4DC5F8D}" type="slidenum">
              <a:rPr lang="en-US" smtClean="0"/>
              <a:t>‹#›</a:t>
            </a:fld>
            <a:endParaRPr lang="en-US" dirty="0"/>
          </a:p>
        </p:txBody>
      </p:sp>
    </p:spTree>
    <p:extLst>
      <p:ext uri="{BB962C8B-B14F-4D97-AF65-F5344CB8AC3E}">
        <p14:creationId xmlns:p14="http://schemas.microsoft.com/office/powerpoint/2010/main" val="4236268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3DCD89-5E7E-44A4-B784-24C1D4DC5F8D}" type="slidenum">
              <a:rPr lang="en-US" smtClean="0">
                <a:solidFill>
                  <a:prstClr val="black">
                    <a:tint val="75000"/>
                  </a:prstClr>
                </a:solidFill>
              </a:rPr>
              <a:pPr/>
              <a:t>1</a:t>
            </a:fld>
            <a:endParaRPr lang="en-US" dirty="0">
              <a:solidFill>
                <a:prstClr val="black">
                  <a:tint val="75000"/>
                </a:prstClr>
              </a:solidFill>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52400"/>
            <a:ext cx="1619250" cy="3387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447800" y="1621457"/>
            <a:ext cx="6248400" cy="830997"/>
          </a:xfrm>
          <a:prstGeom prst="rect">
            <a:avLst/>
          </a:prstGeom>
        </p:spPr>
        <p:txBody>
          <a:bodyPr wrap="square" anchor="ctr" anchorCtr="1">
            <a:spAutoFit/>
          </a:bodyPr>
          <a:lstStyle/>
          <a:p>
            <a:pPr algn="ctr"/>
            <a:r>
              <a:rPr lang="en-US" sz="2400" b="1" dirty="0" smtClean="0">
                <a:solidFill>
                  <a:prstClr val="black"/>
                </a:solidFill>
              </a:rPr>
              <a:t>Smart </a:t>
            </a:r>
            <a:r>
              <a:rPr lang="en-US" sz="2400" b="1" dirty="0">
                <a:solidFill>
                  <a:prstClr val="black"/>
                </a:solidFill>
              </a:rPr>
              <a:t>Schools Bond </a:t>
            </a:r>
            <a:r>
              <a:rPr lang="en-US" sz="2400" b="1" dirty="0" smtClean="0">
                <a:solidFill>
                  <a:prstClr val="black"/>
                </a:solidFill>
              </a:rPr>
              <a:t>Act</a:t>
            </a:r>
            <a:endParaRPr lang="en-US" sz="2400" b="1" dirty="0">
              <a:solidFill>
                <a:prstClr val="black"/>
              </a:solidFill>
            </a:endParaRPr>
          </a:p>
          <a:p>
            <a:pPr algn="ctr"/>
            <a:r>
              <a:rPr lang="en-US" sz="2400" b="1" dirty="0" smtClean="0">
                <a:solidFill>
                  <a:prstClr val="black"/>
                </a:solidFill>
              </a:rPr>
              <a:t>Completing the Smart Schools Investment Plan</a:t>
            </a:r>
            <a:endParaRPr lang="en-US" sz="2400" dirty="0">
              <a:solidFill>
                <a:prstClr val="black"/>
              </a:solidFill>
            </a:endParaRPr>
          </a:p>
        </p:txBody>
      </p:sp>
      <p:sp>
        <p:nvSpPr>
          <p:cNvPr id="10" name="Footer Placeholder 9"/>
          <p:cNvSpPr>
            <a:spLocks noGrp="1"/>
          </p:cNvSpPr>
          <p:nvPr>
            <p:ph type="ftr" sz="quarter" idx="11"/>
          </p:nvPr>
        </p:nvSpPr>
        <p:spPr>
          <a:xfrm>
            <a:off x="1752600" y="6356350"/>
            <a:ext cx="5486400" cy="365125"/>
          </a:xfrm>
        </p:spPr>
        <p:txBody>
          <a:bodyPr/>
          <a:lstStyle/>
          <a:p>
            <a:r>
              <a:rPr lang="en-US" dirty="0" smtClean="0">
                <a:solidFill>
                  <a:prstClr val="black">
                    <a:tint val="75000"/>
                  </a:prstClr>
                </a:solidFill>
              </a:rPr>
              <a:t>http://www.p12.nysed.gov/mgtserv/smart_schools/</a:t>
            </a:r>
            <a:endParaRPr lang="en-US" dirty="0">
              <a:solidFill>
                <a:prstClr val="black">
                  <a:tint val="75000"/>
                </a:prstClr>
              </a:solidFill>
            </a:endParaRPr>
          </a:p>
        </p:txBody>
      </p:sp>
    </p:spTree>
    <p:extLst>
      <p:ext uri="{BB962C8B-B14F-4D97-AF65-F5344CB8AC3E}">
        <p14:creationId xmlns:p14="http://schemas.microsoft.com/office/powerpoint/2010/main" val="2023438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D3DCD89-5E7E-44A4-B784-24C1D4DC5F8D}" type="slidenum">
              <a:rPr lang="en-US" smtClean="0"/>
              <a:t>10</a:t>
            </a:fld>
            <a:endParaRPr lang="en-US" dirty="0"/>
          </a:p>
        </p:txBody>
      </p:sp>
      <p:sp>
        <p:nvSpPr>
          <p:cNvPr id="12" name="Footer Placeholder 9"/>
          <p:cNvSpPr>
            <a:spLocks noGrp="1"/>
          </p:cNvSpPr>
          <p:nvPr>
            <p:ph type="ftr" sz="quarter" idx="11"/>
          </p:nvPr>
        </p:nvSpPr>
        <p:spPr>
          <a:xfrm>
            <a:off x="1752600" y="6356350"/>
            <a:ext cx="5486400" cy="365125"/>
          </a:xfrm>
        </p:spPr>
        <p:txBody>
          <a:bodyPr/>
          <a:lstStyle/>
          <a:p>
            <a:r>
              <a:rPr lang="en-US" dirty="0" smtClean="0"/>
              <a:t>http://www.p12.nysed.gov/mgtserv/smart_schools/</a:t>
            </a:r>
            <a:endParaRPr lang="en-US" dirty="0"/>
          </a:p>
        </p:txBody>
      </p:sp>
      <p:grpSp>
        <p:nvGrpSpPr>
          <p:cNvPr id="10" name="Group 9"/>
          <p:cNvGrpSpPr/>
          <p:nvPr/>
        </p:nvGrpSpPr>
        <p:grpSpPr>
          <a:xfrm>
            <a:off x="457200" y="244872"/>
            <a:ext cx="8229600" cy="6186521"/>
            <a:chOff x="457200" y="244872"/>
            <a:chExt cx="8229600" cy="6186521"/>
          </a:xfrm>
        </p:grpSpPr>
        <p:sp>
          <p:nvSpPr>
            <p:cNvPr id="9" name="TextBox 8"/>
            <p:cNvSpPr txBox="1"/>
            <p:nvPr/>
          </p:nvSpPr>
          <p:spPr>
            <a:xfrm>
              <a:off x="457200" y="5785062"/>
              <a:ext cx="8229600" cy="646331"/>
            </a:xfrm>
            <a:prstGeom prst="rect">
              <a:avLst/>
            </a:prstGeom>
            <a:solidFill>
              <a:schemeClr val="tx2">
                <a:lumMod val="20000"/>
                <a:lumOff val="80000"/>
              </a:schemeClr>
            </a:solidFill>
            <a:ln>
              <a:solidFill>
                <a:schemeClr val="accent1"/>
              </a:solidFill>
            </a:ln>
          </p:spPr>
          <p:txBody>
            <a:bodyPr wrap="square" rtlCol="0">
              <a:spAutoFit/>
            </a:bodyPr>
            <a:lstStyle/>
            <a:p>
              <a:r>
                <a:rPr lang="en-US" sz="1200" dirty="0" smtClean="0"/>
                <a:t>These projects should develop long-term capacity to deliver high quality educational tools to the classroom utilizing the Internet.</a:t>
              </a:r>
            </a:p>
            <a:p>
              <a:r>
                <a:rPr lang="en-US" sz="1200" dirty="0" smtClean="0"/>
                <a:t>The first two questions ask for your overall plan and coherence with your recently submitted and approved District Instructional Technology Plan.</a:t>
              </a:r>
              <a:endParaRPr lang="en-US" sz="1200" dirty="0"/>
            </a:p>
          </p:txBody>
        </p:sp>
        <p:sp>
          <p:nvSpPr>
            <p:cNvPr id="5" name="TextBox 4"/>
            <p:cNvSpPr txBox="1"/>
            <p:nvPr/>
          </p:nvSpPr>
          <p:spPr>
            <a:xfrm>
              <a:off x="3010372" y="244872"/>
              <a:ext cx="3127266" cy="369332"/>
            </a:xfrm>
            <a:prstGeom prst="rect">
              <a:avLst/>
            </a:prstGeom>
            <a:noFill/>
            <a:ln>
              <a:solidFill>
                <a:schemeClr val="accent1"/>
              </a:solidFill>
            </a:ln>
          </p:spPr>
          <p:txBody>
            <a:bodyPr wrap="none" rtlCol="0" anchor="ctr" anchorCtr="0">
              <a:spAutoFit/>
            </a:bodyPr>
            <a:lstStyle/>
            <a:p>
              <a:pPr algn="ctr"/>
              <a:r>
                <a:rPr lang="en-US" dirty="0" smtClean="0"/>
                <a:t>School Connectivity Projects - 1</a:t>
              </a:r>
              <a:endParaRPr lang="en-US" dirty="0"/>
            </a:p>
          </p:txBody>
        </p:sp>
      </p:gr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22" t="5020" r="5296" b="3122"/>
          <a:stretch/>
        </p:blipFill>
        <p:spPr bwMode="auto">
          <a:xfrm>
            <a:off x="457200" y="716298"/>
            <a:ext cx="8229600" cy="4998702"/>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6477000" y="466636"/>
            <a:ext cx="2433945" cy="600164"/>
          </a:xfrm>
          <a:prstGeom prst="rect">
            <a:avLst/>
          </a:prstGeom>
          <a:solidFill>
            <a:schemeClr val="tx2">
              <a:lumMod val="20000"/>
              <a:lumOff val="80000"/>
            </a:schemeClr>
          </a:solidFill>
          <a:ln>
            <a:solidFill>
              <a:schemeClr val="accent1"/>
            </a:solidFill>
          </a:ln>
        </p:spPr>
        <p:txBody>
          <a:bodyPr wrap="square" rtlCol="0">
            <a:spAutoFit/>
          </a:bodyPr>
          <a:lstStyle/>
          <a:p>
            <a:r>
              <a:rPr lang="en-US" sz="1100" dirty="0" smtClean="0"/>
              <a:t>We will go through this first project category page-by-page to demonstrate the process. The others will be similar.</a:t>
            </a:r>
            <a:endParaRPr lang="en-US" sz="1100" dirty="0"/>
          </a:p>
        </p:txBody>
      </p:sp>
    </p:spTree>
    <p:extLst>
      <p:ext uri="{BB962C8B-B14F-4D97-AF65-F5344CB8AC3E}">
        <p14:creationId xmlns:p14="http://schemas.microsoft.com/office/powerpoint/2010/main" val="3183596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D3DCD89-5E7E-44A4-B784-24C1D4DC5F8D}" type="slidenum">
              <a:rPr lang="en-US" smtClean="0"/>
              <a:t>11</a:t>
            </a:fld>
            <a:endParaRPr lang="en-US" dirty="0"/>
          </a:p>
        </p:txBody>
      </p:sp>
      <p:sp>
        <p:nvSpPr>
          <p:cNvPr id="12" name="Footer Placeholder 9"/>
          <p:cNvSpPr>
            <a:spLocks noGrp="1"/>
          </p:cNvSpPr>
          <p:nvPr>
            <p:ph type="ftr" sz="quarter" idx="11"/>
          </p:nvPr>
        </p:nvSpPr>
        <p:spPr>
          <a:xfrm>
            <a:off x="1752600" y="6356350"/>
            <a:ext cx="5486400" cy="365125"/>
          </a:xfrm>
        </p:spPr>
        <p:txBody>
          <a:bodyPr/>
          <a:lstStyle/>
          <a:p>
            <a:r>
              <a:rPr lang="en-US" dirty="0" smtClean="0"/>
              <a:t>http://www.p12.nysed.gov/mgtserv/smart_schools/</a:t>
            </a:r>
            <a:endParaRPr lang="en-US" dirty="0"/>
          </a:p>
        </p:txBody>
      </p:sp>
      <p:grpSp>
        <p:nvGrpSpPr>
          <p:cNvPr id="10" name="Group 9"/>
          <p:cNvGrpSpPr/>
          <p:nvPr/>
        </p:nvGrpSpPr>
        <p:grpSpPr>
          <a:xfrm>
            <a:off x="457200" y="244872"/>
            <a:ext cx="8229600" cy="6183781"/>
            <a:chOff x="457200" y="244872"/>
            <a:chExt cx="8229600" cy="6183781"/>
          </a:xfrm>
        </p:grpSpPr>
        <p:sp>
          <p:nvSpPr>
            <p:cNvPr id="9" name="TextBox 8"/>
            <p:cNvSpPr txBox="1"/>
            <p:nvPr/>
          </p:nvSpPr>
          <p:spPr>
            <a:xfrm>
              <a:off x="457200" y="5782322"/>
              <a:ext cx="8229600" cy="646331"/>
            </a:xfrm>
            <a:prstGeom prst="rect">
              <a:avLst/>
            </a:prstGeom>
            <a:solidFill>
              <a:schemeClr val="tx2">
                <a:lumMod val="20000"/>
                <a:lumOff val="80000"/>
              </a:schemeClr>
            </a:solidFill>
            <a:ln>
              <a:solidFill>
                <a:schemeClr val="accent1"/>
              </a:solidFill>
            </a:ln>
          </p:spPr>
          <p:txBody>
            <a:bodyPr wrap="square" rtlCol="0">
              <a:spAutoFit/>
            </a:bodyPr>
            <a:lstStyle/>
            <a:p>
              <a:r>
                <a:rPr lang="en-US" sz="1200" dirty="0" smtClean="0"/>
                <a:t>This section addresses the requirement that Smart Schools Bond Act projects increase the speed and capacity of your technology infrastructure. There will be a waiver process for districts  with practical conditions that restrict their ability to meet the Federal speed standard.</a:t>
              </a:r>
              <a:endParaRPr lang="en-US" sz="1200" dirty="0"/>
            </a:p>
          </p:txBody>
        </p:sp>
        <p:sp>
          <p:nvSpPr>
            <p:cNvPr id="5" name="TextBox 4"/>
            <p:cNvSpPr txBox="1"/>
            <p:nvPr/>
          </p:nvSpPr>
          <p:spPr>
            <a:xfrm>
              <a:off x="3010372" y="244872"/>
              <a:ext cx="3127266" cy="369332"/>
            </a:xfrm>
            <a:prstGeom prst="rect">
              <a:avLst/>
            </a:prstGeom>
            <a:noFill/>
            <a:ln>
              <a:solidFill>
                <a:schemeClr val="accent1"/>
              </a:solidFill>
            </a:ln>
          </p:spPr>
          <p:txBody>
            <a:bodyPr wrap="none" rtlCol="0" anchor="ctr" anchorCtr="0">
              <a:spAutoFit/>
            </a:bodyPr>
            <a:lstStyle/>
            <a:p>
              <a:pPr algn="ctr"/>
              <a:r>
                <a:rPr lang="en-US" dirty="0" smtClean="0"/>
                <a:t>School Connectivity Projects - 2</a:t>
              </a:r>
              <a:endParaRPr lang="en-US" dirty="0"/>
            </a:p>
          </p:txBody>
        </p:sp>
      </p:gr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38" t="5178" r="2166" b="2174"/>
          <a:stretch/>
        </p:blipFill>
        <p:spPr bwMode="auto">
          <a:xfrm>
            <a:off x="457199" y="702892"/>
            <a:ext cx="8229601" cy="502920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11990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D3DCD89-5E7E-44A4-B784-24C1D4DC5F8D}" type="slidenum">
              <a:rPr lang="en-US" smtClean="0"/>
              <a:t>12</a:t>
            </a:fld>
            <a:endParaRPr lang="en-US" dirty="0"/>
          </a:p>
        </p:txBody>
      </p:sp>
      <p:sp>
        <p:nvSpPr>
          <p:cNvPr id="12" name="Footer Placeholder 9"/>
          <p:cNvSpPr>
            <a:spLocks noGrp="1"/>
          </p:cNvSpPr>
          <p:nvPr>
            <p:ph type="ftr" sz="quarter" idx="11"/>
          </p:nvPr>
        </p:nvSpPr>
        <p:spPr>
          <a:xfrm>
            <a:off x="1752600" y="6356350"/>
            <a:ext cx="5486400" cy="365125"/>
          </a:xfrm>
        </p:spPr>
        <p:txBody>
          <a:bodyPr/>
          <a:lstStyle/>
          <a:p>
            <a:r>
              <a:rPr lang="en-US" dirty="0" smtClean="0"/>
              <a:t>http://www.p12.nysed.gov/mgtserv/smart_schools/</a:t>
            </a:r>
            <a:endParaRPr lang="en-US" dirty="0"/>
          </a:p>
        </p:txBody>
      </p:sp>
      <p:grpSp>
        <p:nvGrpSpPr>
          <p:cNvPr id="10" name="Group 9"/>
          <p:cNvGrpSpPr/>
          <p:nvPr/>
        </p:nvGrpSpPr>
        <p:grpSpPr>
          <a:xfrm>
            <a:off x="340312" y="244872"/>
            <a:ext cx="8458200" cy="6155928"/>
            <a:chOff x="340312" y="244872"/>
            <a:chExt cx="8458200" cy="6155928"/>
          </a:xfrm>
        </p:grpSpPr>
        <p:sp>
          <p:nvSpPr>
            <p:cNvPr id="9" name="TextBox 8"/>
            <p:cNvSpPr txBox="1"/>
            <p:nvPr/>
          </p:nvSpPr>
          <p:spPr>
            <a:xfrm>
              <a:off x="340312" y="5754469"/>
              <a:ext cx="8458200" cy="646331"/>
            </a:xfrm>
            <a:prstGeom prst="rect">
              <a:avLst/>
            </a:prstGeom>
            <a:solidFill>
              <a:schemeClr val="tx2">
                <a:lumMod val="20000"/>
                <a:lumOff val="80000"/>
              </a:schemeClr>
            </a:solidFill>
            <a:ln>
              <a:solidFill>
                <a:schemeClr val="accent1"/>
              </a:solidFill>
            </a:ln>
          </p:spPr>
          <p:txBody>
            <a:bodyPr wrap="square" rtlCol="0">
              <a:spAutoFit/>
            </a:bodyPr>
            <a:lstStyle/>
            <a:p>
              <a:r>
                <a:rPr lang="en-US" sz="1200" dirty="0" smtClean="0"/>
                <a:t>The SED Office of Facilities Planning must review capital projects in school buildings , decide whether they are eligible for streamlined or full review, and issue a project number. </a:t>
              </a:r>
              <a:r>
                <a:rPr lang="en-US" sz="1200" dirty="0"/>
                <a:t> </a:t>
              </a:r>
              <a:r>
                <a:rPr lang="en-US" sz="1200" dirty="0" smtClean="0"/>
                <a:t>Projects eligible for expedited review will generally not involve construction and will only need preliminary approval, with a licensed architect or engineer reviewing the plans for code compliance.</a:t>
              </a:r>
              <a:endParaRPr lang="en-US" sz="1200" dirty="0"/>
            </a:p>
          </p:txBody>
        </p:sp>
        <p:sp>
          <p:nvSpPr>
            <p:cNvPr id="5" name="TextBox 4"/>
            <p:cNvSpPr txBox="1"/>
            <p:nvPr/>
          </p:nvSpPr>
          <p:spPr>
            <a:xfrm>
              <a:off x="3010372" y="244872"/>
              <a:ext cx="3127266" cy="369332"/>
            </a:xfrm>
            <a:prstGeom prst="rect">
              <a:avLst/>
            </a:prstGeom>
            <a:noFill/>
            <a:ln>
              <a:solidFill>
                <a:schemeClr val="accent1"/>
              </a:solidFill>
            </a:ln>
          </p:spPr>
          <p:txBody>
            <a:bodyPr wrap="none" rtlCol="0" anchor="ctr" anchorCtr="0">
              <a:spAutoFit/>
            </a:bodyPr>
            <a:lstStyle/>
            <a:p>
              <a:pPr algn="ctr"/>
              <a:r>
                <a:rPr lang="en-US" dirty="0" smtClean="0"/>
                <a:t>School Connectivity Projects - 3</a:t>
              </a:r>
              <a:endParaRPr lang="en-US" dirty="0"/>
            </a:p>
          </p:txBody>
        </p:sp>
      </p:gr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836" t="4706" r="791" b="2102"/>
          <a:stretch/>
        </p:blipFill>
        <p:spPr bwMode="auto">
          <a:xfrm>
            <a:off x="457200" y="685800"/>
            <a:ext cx="8229600" cy="502920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472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D3DCD89-5E7E-44A4-B784-24C1D4DC5F8D}" type="slidenum">
              <a:rPr lang="en-US" smtClean="0"/>
              <a:t>13</a:t>
            </a:fld>
            <a:endParaRPr lang="en-US" dirty="0"/>
          </a:p>
        </p:txBody>
      </p:sp>
      <p:sp>
        <p:nvSpPr>
          <p:cNvPr id="12" name="Footer Placeholder 9"/>
          <p:cNvSpPr>
            <a:spLocks noGrp="1"/>
          </p:cNvSpPr>
          <p:nvPr>
            <p:ph type="ftr" sz="quarter" idx="11"/>
          </p:nvPr>
        </p:nvSpPr>
        <p:spPr>
          <a:xfrm>
            <a:off x="1752600" y="6356350"/>
            <a:ext cx="5486400" cy="365125"/>
          </a:xfrm>
        </p:spPr>
        <p:txBody>
          <a:bodyPr/>
          <a:lstStyle/>
          <a:p>
            <a:r>
              <a:rPr lang="en-US" dirty="0" smtClean="0"/>
              <a:t>http://www.p12.nysed.gov/mgtserv/smart_schools/</a:t>
            </a:r>
            <a:endParaRPr lang="en-US" dirty="0"/>
          </a:p>
        </p:txBody>
      </p:sp>
      <p:grpSp>
        <p:nvGrpSpPr>
          <p:cNvPr id="10" name="Group 9"/>
          <p:cNvGrpSpPr/>
          <p:nvPr/>
        </p:nvGrpSpPr>
        <p:grpSpPr>
          <a:xfrm>
            <a:off x="457200" y="244872"/>
            <a:ext cx="8229600" cy="6204277"/>
            <a:chOff x="457200" y="244872"/>
            <a:chExt cx="8229600" cy="6204277"/>
          </a:xfrm>
        </p:grpSpPr>
        <p:sp>
          <p:nvSpPr>
            <p:cNvPr id="9" name="TextBox 8"/>
            <p:cNvSpPr txBox="1"/>
            <p:nvPr/>
          </p:nvSpPr>
          <p:spPr>
            <a:xfrm>
              <a:off x="457200" y="5802818"/>
              <a:ext cx="8229600" cy="646331"/>
            </a:xfrm>
            <a:prstGeom prst="rect">
              <a:avLst/>
            </a:prstGeom>
            <a:solidFill>
              <a:schemeClr val="tx2">
                <a:lumMod val="20000"/>
                <a:lumOff val="80000"/>
              </a:schemeClr>
            </a:solidFill>
            <a:ln>
              <a:solidFill>
                <a:schemeClr val="accent1"/>
              </a:solidFill>
            </a:ln>
          </p:spPr>
          <p:txBody>
            <a:bodyPr wrap="square" rtlCol="0">
              <a:spAutoFit/>
            </a:bodyPr>
            <a:lstStyle/>
            <a:p>
              <a:r>
                <a:rPr lang="en-US" sz="1200" dirty="0" smtClean="0"/>
                <a:t>The budget sub-allocations for each project category must total the same as shown in the SSIP Overview budget. Specific allowable and non-allowable expenditures under each line item are detailed in the guidance on the SSBA website. Once you have completed the budget, click Next.</a:t>
              </a:r>
              <a:endParaRPr lang="en-US" sz="1200" dirty="0"/>
            </a:p>
          </p:txBody>
        </p:sp>
        <p:sp>
          <p:nvSpPr>
            <p:cNvPr id="5" name="TextBox 4"/>
            <p:cNvSpPr txBox="1"/>
            <p:nvPr/>
          </p:nvSpPr>
          <p:spPr>
            <a:xfrm>
              <a:off x="3010372" y="244872"/>
              <a:ext cx="3127266" cy="369332"/>
            </a:xfrm>
            <a:prstGeom prst="rect">
              <a:avLst/>
            </a:prstGeom>
            <a:noFill/>
            <a:ln>
              <a:solidFill>
                <a:schemeClr val="accent1"/>
              </a:solidFill>
            </a:ln>
          </p:spPr>
          <p:txBody>
            <a:bodyPr wrap="none" rtlCol="0" anchor="ctr" anchorCtr="0">
              <a:spAutoFit/>
            </a:bodyPr>
            <a:lstStyle/>
            <a:p>
              <a:pPr algn="ctr"/>
              <a:r>
                <a:rPr lang="en-US" dirty="0" smtClean="0"/>
                <a:t>School Connectivity Projects - 4</a:t>
              </a:r>
              <a:endParaRPr lang="en-US" dirty="0"/>
            </a:p>
          </p:txBody>
        </p:sp>
      </p:gr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333" t="4510" r="4188" b="2340"/>
          <a:stretch/>
        </p:blipFill>
        <p:spPr bwMode="auto">
          <a:xfrm>
            <a:off x="457200" y="641404"/>
            <a:ext cx="8229600" cy="5117018"/>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04672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D3DCD89-5E7E-44A4-B784-24C1D4DC5F8D}" type="slidenum">
              <a:rPr lang="en-US" smtClean="0"/>
              <a:t>14</a:t>
            </a:fld>
            <a:endParaRPr lang="en-US" dirty="0"/>
          </a:p>
        </p:txBody>
      </p:sp>
      <p:sp>
        <p:nvSpPr>
          <p:cNvPr id="12" name="Footer Placeholder 9"/>
          <p:cNvSpPr>
            <a:spLocks noGrp="1"/>
          </p:cNvSpPr>
          <p:nvPr>
            <p:ph type="ftr" sz="quarter" idx="11"/>
          </p:nvPr>
        </p:nvSpPr>
        <p:spPr>
          <a:xfrm>
            <a:off x="1752600" y="6356350"/>
            <a:ext cx="5486400" cy="365125"/>
          </a:xfrm>
        </p:spPr>
        <p:txBody>
          <a:bodyPr/>
          <a:lstStyle/>
          <a:p>
            <a:r>
              <a:rPr lang="en-US" dirty="0" smtClean="0"/>
              <a:t>http://www.p12.nysed.gov/mgtserv/smart_schools/</a:t>
            </a:r>
            <a:endParaRPr lang="en-US" dirty="0"/>
          </a:p>
        </p:txBody>
      </p:sp>
      <p:sp>
        <p:nvSpPr>
          <p:cNvPr id="9" name="TextBox 8"/>
          <p:cNvSpPr txBox="1"/>
          <p:nvPr/>
        </p:nvSpPr>
        <p:spPr>
          <a:xfrm>
            <a:off x="464820" y="5562600"/>
            <a:ext cx="8229600" cy="830997"/>
          </a:xfrm>
          <a:prstGeom prst="rect">
            <a:avLst/>
          </a:prstGeom>
          <a:solidFill>
            <a:schemeClr val="tx2">
              <a:lumMod val="20000"/>
              <a:lumOff val="80000"/>
            </a:schemeClr>
          </a:solidFill>
          <a:ln>
            <a:solidFill>
              <a:schemeClr val="accent1"/>
            </a:solidFill>
          </a:ln>
        </p:spPr>
        <p:txBody>
          <a:bodyPr wrap="square" rtlCol="0">
            <a:spAutoFit/>
          </a:bodyPr>
          <a:lstStyle/>
          <a:p>
            <a:r>
              <a:rPr lang="en-US" sz="1200" dirty="0" smtClean="0"/>
              <a:t>The actual survey question format is identical to that described under the previous School Connectivity </a:t>
            </a:r>
            <a:r>
              <a:rPr lang="en-US" sz="1200" dirty="0"/>
              <a:t>slides. </a:t>
            </a:r>
            <a:r>
              <a:rPr lang="en-US" sz="1200" dirty="0" smtClean="0"/>
              <a:t>Remember each project category </a:t>
            </a:r>
            <a:r>
              <a:rPr lang="en-US" sz="1200" dirty="0"/>
              <a:t>budget sub-allocations </a:t>
            </a:r>
            <a:r>
              <a:rPr lang="en-US" sz="1200" dirty="0" smtClean="0"/>
              <a:t>must </a:t>
            </a:r>
            <a:r>
              <a:rPr lang="en-US" sz="1200" dirty="0"/>
              <a:t>total the same as shown in the SSIP Overview budget. Specific allowable and non-allowable expenditures under </a:t>
            </a:r>
            <a:r>
              <a:rPr lang="en-US" sz="1200" dirty="0" smtClean="0"/>
              <a:t>each project area and </a:t>
            </a:r>
            <a:r>
              <a:rPr lang="en-US" sz="1200" dirty="0"/>
              <a:t>line item are detailed in the guidance on the SSBA </a:t>
            </a:r>
            <a:r>
              <a:rPr lang="en-US" sz="1200" dirty="0" smtClean="0"/>
              <a:t>website. </a:t>
            </a:r>
          </a:p>
          <a:p>
            <a:r>
              <a:rPr lang="en-US" sz="1200" b="1" dirty="0" smtClean="0"/>
              <a:t>*Only </a:t>
            </a:r>
            <a:r>
              <a:rPr lang="en-US" sz="1200" b="1" dirty="0"/>
              <a:t>make entries or save the category sections you are budgeting for in this submission.</a:t>
            </a:r>
            <a:endParaRPr lang="en-US" sz="1200" dirty="0"/>
          </a:p>
        </p:txBody>
      </p:sp>
      <p:sp>
        <p:nvSpPr>
          <p:cNvPr id="11" name="TextBox 10"/>
          <p:cNvSpPr txBox="1"/>
          <p:nvPr/>
        </p:nvSpPr>
        <p:spPr>
          <a:xfrm>
            <a:off x="1742154" y="244872"/>
            <a:ext cx="5663731" cy="369332"/>
          </a:xfrm>
          <a:prstGeom prst="rect">
            <a:avLst/>
          </a:prstGeom>
          <a:noFill/>
          <a:ln>
            <a:solidFill>
              <a:schemeClr val="accent1"/>
            </a:solidFill>
          </a:ln>
        </p:spPr>
        <p:txBody>
          <a:bodyPr wrap="none" rtlCol="0" anchor="ctr" anchorCtr="0">
            <a:spAutoFit/>
          </a:bodyPr>
          <a:lstStyle/>
          <a:p>
            <a:pPr algn="ctr"/>
            <a:r>
              <a:rPr lang="en-US" dirty="0" smtClean="0"/>
              <a:t>Specific Questions or Certifications for Other Project Types</a:t>
            </a:r>
            <a:endParaRPr lang="en-US" dirty="0"/>
          </a:p>
        </p:txBody>
      </p:sp>
      <p:sp>
        <p:nvSpPr>
          <p:cNvPr id="4" name="Rectangle 3"/>
          <p:cNvSpPr/>
          <p:nvPr/>
        </p:nvSpPr>
        <p:spPr>
          <a:xfrm>
            <a:off x="464820" y="797509"/>
            <a:ext cx="3665220" cy="1938992"/>
          </a:xfrm>
          <a:prstGeom prst="rect">
            <a:avLst/>
          </a:prstGeom>
        </p:spPr>
        <p:txBody>
          <a:bodyPr wrap="square">
            <a:spAutoFit/>
          </a:bodyPr>
          <a:lstStyle/>
          <a:p>
            <a:pPr marL="285750" indent="-285750">
              <a:spcBef>
                <a:spcPts val="600"/>
              </a:spcBef>
              <a:buFont typeface="Wingdings" panose="05000000000000000000" pitchFamily="2" charset="2"/>
              <a:buChar char="v"/>
            </a:pPr>
            <a:r>
              <a:rPr lang="en-US" sz="1500" b="1" dirty="0"/>
              <a:t>Community Connectivity </a:t>
            </a:r>
            <a:r>
              <a:rPr lang="en-US" sz="1500" b="1" dirty="0" smtClean="0"/>
              <a:t>Projects</a:t>
            </a:r>
          </a:p>
          <a:p>
            <a:pPr lvl="1" indent="-285750">
              <a:spcBef>
                <a:spcPts val="1200"/>
              </a:spcBef>
              <a:buFont typeface="Wingdings" panose="05000000000000000000" pitchFamily="2" charset="2"/>
              <a:buChar char="ü"/>
            </a:pPr>
            <a:r>
              <a:rPr lang="en-US" sz="1500" dirty="0" smtClean="0"/>
              <a:t>Physical location(s) of installations</a:t>
            </a:r>
          </a:p>
          <a:p>
            <a:pPr lvl="1" indent="-285750">
              <a:spcBef>
                <a:spcPts val="600"/>
              </a:spcBef>
              <a:buFont typeface="Wingdings" panose="05000000000000000000" pitchFamily="2" charset="2"/>
              <a:buChar char="ü"/>
            </a:pPr>
            <a:r>
              <a:rPr lang="en-US" sz="1500" b="1" dirty="0"/>
              <a:t>Office of Facilities </a:t>
            </a:r>
            <a:r>
              <a:rPr lang="en-US" sz="1500" b="1" dirty="0" smtClean="0"/>
              <a:t>review not required</a:t>
            </a:r>
          </a:p>
          <a:p>
            <a:pPr lvl="1" indent="-285750">
              <a:spcBef>
                <a:spcPts val="600"/>
              </a:spcBef>
              <a:buFont typeface="Wingdings" panose="05000000000000000000" pitchFamily="2" charset="2"/>
              <a:buChar char="ü"/>
            </a:pPr>
            <a:r>
              <a:rPr lang="en-US" sz="1500" dirty="0" smtClean="0"/>
              <a:t>Specific educational benefits </a:t>
            </a:r>
          </a:p>
          <a:p>
            <a:pPr lvl="1" indent="-285750">
              <a:spcBef>
                <a:spcPts val="600"/>
              </a:spcBef>
              <a:buFont typeface="Wingdings" panose="05000000000000000000" pitchFamily="2" charset="2"/>
              <a:buChar char="ü"/>
            </a:pPr>
            <a:r>
              <a:rPr lang="en-US" sz="1500" dirty="0" smtClean="0"/>
              <a:t>Public (Municipality) ownership</a:t>
            </a:r>
          </a:p>
          <a:p>
            <a:pPr lvl="1" indent="-285750">
              <a:spcBef>
                <a:spcPts val="600"/>
              </a:spcBef>
              <a:buFont typeface="Wingdings" panose="05000000000000000000" pitchFamily="2" charset="2"/>
              <a:buChar char="ü"/>
            </a:pPr>
            <a:r>
              <a:rPr lang="en-US" sz="1500" dirty="0" smtClean="0"/>
              <a:t>Other project partners</a:t>
            </a:r>
            <a:endParaRPr lang="en-US" sz="1500" dirty="0"/>
          </a:p>
        </p:txBody>
      </p:sp>
      <p:sp>
        <p:nvSpPr>
          <p:cNvPr id="13" name="Rectangle 12"/>
          <p:cNvSpPr/>
          <p:nvPr/>
        </p:nvSpPr>
        <p:spPr>
          <a:xfrm>
            <a:off x="4648200" y="1399669"/>
            <a:ext cx="4046220" cy="3477875"/>
          </a:xfrm>
          <a:prstGeom prst="rect">
            <a:avLst/>
          </a:prstGeom>
        </p:spPr>
        <p:txBody>
          <a:bodyPr wrap="square">
            <a:spAutoFit/>
          </a:bodyPr>
          <a:lstStyle/>
          <a:p>
            <a:pPr marL="283464" indent="-285750">
              <a:spcBef>
                <a:spcPts val="600"/>
              </a:spcBef>
              <a:buFont typeface="Wingdings" panose="05000000000000000000" pitchFamily="2" charset="2"/>
              <a:buChar char="v"/>
            </a:pPr>
            <a:r>
              <a:rPr lang="en-US" sz="1500" b="1" dirty="0" smtClean="0"/>
              <a:t>Classroom Learning Technology Projects</a:t>
            </a:r>
          </a:p>
          <a:p>
            <a:pPr lvl="1" indent="-285750">
              <a:spcBef>
                <a:spcPts val="1200"/>
              </a:spcBef>
              <a:buFont typeface="Wingdings" panose="05000000000000000000" pitchFamily="2" charset="2"/>
              <a:buChar char="ü"/>
            </a:pPr>
            <a:r>
              <a:rPr lang="en-US" sz="1500" dirty="0" smtClean="0"/>
              <a:t>Approved Educational Technology Plan</a:t>
            </a:r>
          </a:p>
          <a:p>
            <a:pPr lvl="1" indent="-285750">
              <a:spcBef>
                <a:spcPts val="600"/>
              </a:spcBef>
              <a:buFont typeface="Wingdings" panose="05000000000000000000" pitchFamily="2" charset="2"/>
              <a:buChar char="ü"/>
            </a:pPr>
            <a:r>
              <a:rPr lang="en-US" sz="1500" dirty="0" smtClean="0"/>
              <a:t>Compatibility of devices with platform </a:t>
            </a:r>
          </a:p>
          <a:p>
            <a:pPr lvl="1" indent="-285750">
              <a:spcBef>
                <a:spcPts val="600"/>
              </a:spcBef>
              <a:buFont typeface="Wingdings" panose="05000000000000000000" pitchFamily="2" charset="2"/>
              <a:buChar char="ü"/>
            </a:pPr>
            <a:r>
              <a:rPr lang="en-US" sz="1500" dirty="0" smtClean="0"/>
              <a:t>Specific instructional goals</a:t>
            </a:r>
          </a:p>
          <a:p>
            <a:pPr lvl="1" indent="-285750">
              <a:spcBef>
                <a:spcPts val="600"/>
              </a:spcBef>
              <a:buFont typeface="Wingdings" panose="05000000000000000000" pitchFamily="2" charset="2"/>
              <a:buChar char="ü"/>
            </a:pPr>
            <a:r>
              <a:rPr lang="en-US" sz="1500" dirty="0" smtClean="0"/>
              <a:t>Meeting identified  student needs</a:t>
            </a:r>
          </a:p>
          <a:p>
            <a:pPr lvl="1" indent="-285750">
              <a:spcBef>
                <a:spcPts val="600"/>
              </a:spcBef>
              <a:buFont typeface="Wingdings" panose="05000000000000000000" pitchFamily="2" charset="2"/>
              <a:buChar char="ü"/>
            </a:pPr>
            <a:r>
              <a:rPr lang="en-US" sz="1500" dirty="0" smtClean="0"/>
              <a:t>Communication with stakeholders</a:t>
            </a:r>
          </a:p>
          <a:p>
            <a:pPr lvl="1" indent="-285750">
              <a:spcBef>
                <a:spcPts val="600"/>
              </a:spcBef>
              <a:buFont typeface="Wingdings" panose="05000000000000000000" pitchFamily="2" charset="2"/>
              <a:buChar char="ü"/>
            </a:pPr>
            <a:r>
              <a:rPr lang="en-US" sz="1500" dirty="0" smtClean="0"/>
              <a:t>Regional partnerships</a:t>
            </a:r>
          </a:p>
          <a:p>
            <a:pPr lvl="1" indent="-285750">
              <a:spcBef>
                <a:spcPts val="600"/>
              </a:spcBef>
              <a:buFont typeface="Wingdings" panose="05000000000000000000" pitchFamily="2" charset="2"/>
              <a:buChar char="ü"/>
            </a:pPr>
            <a:r>
              <a:rPr lang="en-US" sz="1500" dirty="0" smtClean="0"/>
              <a:t>Professional development plan</a:t>
            </a:r>
          </a:p>
          <a:p>
            <a:pPr lvl="1" indent="-285750">
              <a:spcBef>
                <a:spcPts val="600"/>
              </a:spcBef>
              <a:buFont typeface="Wingdings" panose="05000000000000000000" pitchFamily="2" charset="2"/>
              <a:buChar char="ü"/>
            </a:pPr>
            <a:r>
              <a:rPr lang="en-US" sz="1500" dirty="0" smtClean="0"/>
              <a:t>Consultation with teacher prep programs</a:t>
            </a:r>
          </a:p>
          <a:p>
            <a:pPr lvl="1" indent="-285750">
              <a:spcBef>
                <a:spcPts val="600"/>
              </a:spcBef>
              <a:buFont typeface="Wingdings" panose="05000000000000000000" pitchFamily="2" charset="2"/>
              <a:buChar char="ü"/>
            </a:pPr>
            <a:r>
              <a:rPr lang="en-US" sz="1500" b="1" dirty="0" smtClean="0"/>
              <a:t>Non-public school loan requirements</a:t>
            </a:r>
          </a:p>
          <a:p>
            <a:pPr lvl="1" indent="-285750">
              <a:spcBef>
                <a:spcPts val="600"/>
              </a:spcBef>
              <a:buFont typeface="Wingdings" panose="05000000000000000000" pitchFamily="2" charset="2"/>
              <a:buChar char="ü"/>
            </a:pPr>
            <a:r>
              <a:rPr lang="en-US" sz="1500" dirty="0" smtClean="0"/>
              <a:t>Long-term maintenance and inventory plan</a:t>
            </a:r>
            <a:endParaRPr lang="en-US" sz="1500" dirty="0"/>
          </a:p>
        </p:txBody>
      </p:sp>
      <p:sp>
        <p:nvSpPr>
          <p:cNvPr id="14" name="Rectangle 13"/>
          <p:cNvSpPr/>
          <p:nvPr/>
        </p:nvSpPr>
        <p:spPr>
          <a:xfrm>
            <a:off x="464820" y="3085743"/>
            <a:ext cx="3802380" cy="2477601"/>
          </a:xfrm>
          <a:prstGeom prst="rect">
            <a:avLst/>
          </a:prstGeom>
        </p:spPr>
        <p:txBody>
          <a:bodyPr wrap="square">
            <a:spAutoFit/>
          </a:bodyPr>
          <a:lstStyle/>
          <a:p>
            <a:pPr marL="285750" indent="-285750">
              <a:spcBef>
                <a:spcPts val="600"/>
              </a:spcBef>
              <a:buFont typeface="Wingdings" panose="05000000000000000000" pitchFamily="2" charset="2"/>
              <a:buChar char="v"/>
            </a:pPr>
            <a:r>
              <a:rPr lang="en-US" sz="1500" b="1" dirty="0" smtClean="0"/>
              <a:t>Pre-kindergarten Projects</a:t>
            </a:r>
          </a:p>
          <a:p>
            <a:pPr lvl="1" indent="-285750">
              <a:spcBef>
                <a:spcPts val="1200"/>
              </a:spcBef>
              <a:buFont typeface="Wingdings" panose="05000000000000000000" pitchFamily="2" charset="2"/>
              <a:buChar char="ü"/>
            </a:pPr>
            <a:r>
              <a:rPr lang="en-US" sz="1500" dirty="0" smtClean="0"/>
              <a:t>Three-year projection of space needs</a:t>
            </a:r>
          </a:p>
          <a:p>
            <a:pPr lvl="1" indent="-285750">
              <a:spcBef>
                <a:spcPts val="600"/>
              </a:spcBef>
              <a:buFont typeface="Wingdings" panose="05000000000000000000" pitchFamily="2" charset="2"/>
              <a:buChar char="ü"/>
            </a:pPr>
            <a:r>
              <a:rPr lang="en-US" sz="1500" dirty="0" smtClean="0"/>
              <a:t>Specific space physical requirements</a:t>
            </a:r>
          </a:p>
          <a:p>
            <a:pPr lvl="1" indent="-285750">
              <a:spcBef>
                <a:spcPts val="600"/>
              </a:spcBef>
              <a:buFont typeface="Wingdings" panose="05000000000000000000" pitchFamily="2" charset="2"/>
              <a:buChar char="ü"/>
            </a:pPr>
            <a:r>
              <a:rPr lang="en-US" sz="1500" dirty="0" smtClean="0"/>
              <a:t>Sources of operational funds to support new space</a:t>
            </a:r>
          </a:p>
          <a:p>
            <a:pPr lvl="1" indent="-285750">
              <a:spcBef>
                <a:spcPts val="600"/>
              </a:spcBef>
              <a:buFont typeface="Wingdings" panose="05000000000000000000" pitchFamily="2" charset="2"/>
              <a:buChar char="ü"/>
            </a:pPr>
            <a:r>
              <a:rPr lang="en-US" sz="1500" dirty="0" smtClean="0"/>
              <a:t>Office of Facilities review and project #</a:t>
            </a:r>
          </a:p>
          <a:p>
            <a:pPr lvl="1" indent="-285750">
              <a:spcBef>
                <a:spcPts val="600"/>
              </a:spcBef>
              <a:buFont typeface="Wingdings" panose="05000000000000000000" pitchFamily="2" charset="2"/>
              <a:buChar char="ü"/>
            </a:pPr>
            <a:r>
              <a:rPr lang="en-US" sz="1500" b="1" dirty="0" smtClean="0"/>
              <a:t>Note: No streamlined review available</a:t>
            </a:r>
          </a:p>
          <a:p>
            <a:pPr lvl="1" indent="-285750">
              <a:spcBef>
                <a:spcPts val="600"/>
              </a:spcBef>
              <a:buFont typeface="Wingdings" panose="05000000000000000000" pitchFamily="2" charset="2"/>
              <a:buChar char="ü"/>
            </a:pPr>
            <a:r>
              <a:rPr lang="en-US" sz="1500" dirty="0" smtClean="0"/>
              <a:t>Other project partners</a:t>
            </a:r>
            <a:endParaRPr lang="en-US" sz="1500" dirty="0"/>
          </a:p>
        </p:txBody>
      </p:sp>
    </p:spTree>
    <p:extLst>
      <p:ext uri="{BB962C8B-B14F-4D97-AF65-F5344CB8AC3E}">
        <p14:creationId xmlns:p14="http://schemas.microsoft.com/office/powerpoint/2010/main" val="3183596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D3DCD89-5E7E-44A4-B784-24C1D4DC5F8D}" type="slidenum">
              <a:rPr lang="en-US" smtClean="0"/>
              <a:t>15</a:t>
            </a:fld>
            <a:endParaRPr lang="en-US" dirty="0"/>
          </a:p>
        </p:txBody>
      </p:sp>
      <p:sp>
        <p:nvSpPr>
          <p:cNvPr id="12" name="Footer Placeholder 9"/>
          <p:cNvSpPr>
            <a:spLocks noGrp="1"/>
          </p:cNvSpPr>
          <p:nvPr>
            <p:ph type="ftr" sz="quarter" idx="11"/>
          </p:nvPr>
        </p:nvSpPr>
        <p:spPr>
          <a:xfrm>
            <a:off x="1752600" y="6356350"/>
            <a:ext cx="5486400" cy="365125"/>
          </a:xfrm>
        </p:spPr>
        <p:txBody>
          <a:bodyPr/>
          <a:lstStyle/>
          <a:p>
            <a:r>
              <a:rPr lang="en-US" dirty="0" smtClean="0"/>
              <a:t>http://www.p12.nysed.gov/mgtserv/smart_schools/</a:t>
            </a:r>
            <a:endParaRPr lang="en-US" dirty="0"/>
          </a:p>
        </p:txBody>
      </p:sp>
      <p:sp>
        <p:nvSpPr>
          <p:cNvPr id="9" name="TextBox 8"/>
          <p:cNvSpPr txBox="1"/>
          <p:nvPr/>
        </p:nvSpPr>
        <p:spPr>
          <a:xfrm>
            <a:off x="464820" y="5715000"/>
            <a:ext cx="8229600" cy="646331"/>
          </a:xfrm>
          <a:prstGeom prst="rect">
            <a:avLst/>
          </a:prstGeom>
          <a:solidFill>
            <a:schemeClr val="tx2">
              <a:lumMod val="20000"/>
              <a:lumOff val="80000"/>
            </a:schemeClr>
          </a:solidFill>
          <a:ln>
            <a:solidFill>
              <a:schemeClr val="accent1"/>
            </a:solidFill>
          </a:ln>
        </p:spPr>
        <p:txBody>
          <a:bodyPr wrap="square" rtlCol="0">
            <a:spAutoFit/>
          </a:bodyPr>
          <a:lstStyle/>
          <a:p>
            <a:r>
              <a:rPr lang="en-US" sz="1200" dirty="0" smtClean="0"/>
              <a:t>The actual survey question format is identical to that described under the previous School Connectivity </a:t>
            </a:r>
            <a:r>
              <a:rPr lang="en-US" sz="1200" dirty="0"/>
              <a:t>slides. </a:t>
            </a:r>
            <a:r>
              <a:rPr lang="en-US" sz="1200" dirty="0" smtClean="0"/>
              <a:t>Remember each project category </a:t>
            </a:r>
            <a:r>
              <a:rPr lang="en-US" sz="1200" dirty="0"/>
              <a:t>budget sub-allocations </a:t>
            </a:r>
            <a:r>
              <a:rPr lang="en-US" sz="1200" dirty="0" smtClean="0"/>
              <a:t>must </a:t>
            </a:r>
            <a:r>
              <a:rPr lang="en-US" sz="1200" dirty="0"/>
              <a:t>total the same as shown in the SSIP Overview budget. Specific allowable and non-allowable expenditures under </a:t>
            </a:r>
            <a:r>
              <a:rPr lang="en-US" sz="1200" dirty="0" smtClean="0"/>
              <a:t>each project area and </a:t>
            </a:r>
            <a:r>
              <a:rPr lang="en-US" sz="1200" dirty="0"/>
              <a:t>line item are detailed in the guidance on the SSBA </a:t>
            </a:r>
            <a:r>
              <a:rPr lang="en-US" sz="1200" dirty="0" smtClean="0"/>
              <a:t>website.</a:t>
            </a:r>
            <a:endParaRPr lang="en-US" sz="1200" dirty="0"/>
          </a:p>
        </p:txBody>
      </p:sp>
      <p:sp>
        <p:nvSpPr>
          <p:cNvPr id="11" name="TextBox 10"/>
          <p:cNvSpPr txBox="1"/>
          <p:nvPr/>
        </p:nvSpPr>
        <p:spPr>
          <a:xfrm>
            <a:off x="1742154" y="244872"/>
            <a:ext cx="5663731" cy="369332"/>
          </a:xfrm>
          <a:prstGeom prst="rect">
            <a:avLst/>
          </a:prstGeom>
          <a:noFill/>
          <a:ln>
            <a:solidFill>
              <a:schemeClr val="accent1"/>
            </a:solidFill>
          </a:ln>
        </p:spPr>
        <p:txBody>
          <a:bodyPr wrap="none" rtlCol="0" anchor="ctr" anchorCtr="0">
            <a:spAutoFit/>
          </a:bodyPr>
          <a:lstStyle/>
          <a:p>
            <a:pPr algn="ctr"/>
            <a:r>
              <a:rPr lang="en-US" dirty="0" smtClean="0"/>
              <a:t>Specific Questions or Certifications for Other Project Types</a:t>
            </a:r>
            <a:endParaRPr lang="en-US" dirty="0"/>
          </a:p>
        </p:txBody>
      </p:sp>
      <p:sp>
        <p:nvSpPr>
          <p:cNvPr id="15" name="Rectangle 14"/>
          <p:cNvSpPr/>
          <p:nvPr/>
        </p:nvSpPr>
        <p:spPr>
          <a:xfrm>
            <a:off x="601980" y="1371600"/>
            <a:ext cx="3665220" cy="1631216"/>
          </a:xfrm>
          <a:prstGeom prst="rect">
            <a:avLst/>
          </a:prstGeom>
        </p:spPr>
        <p:txBody>
          <a:bodyPr wrap="square">
            <a:spAutoFit/>
          </a:bodyPr>
          <a:lstStyle/>
          <a:p>
            <a:pPr marL="285750" indent="-285750">
              <a:spcBef>
                <a:spcPts val="600"/>
              </a:spcBef>
              <a:buFont typeface="Wingdings" panose="05000000000000000000" pitchFamily="2" charset="2"/>
              <a:buChar char="v"/>
            </a:pPr>
            <a:r>
              <a:rPr lang="en-US" sz="1500" b="1" dirty="0" smtClean="0"/>
              <a:t>High-Tech Security Projects</a:t>
            </a:r>
          </a:p>
          <a:p>
            <a:pPr lvl="1" indent="-285750">
              <a:spcBef>
                <a:spcPts val="1200"/>
              </a:spcBef>
              <a:buFont typeface="Wingdings" panose="05000000000000000000" pitchFamily="2" charset="2"/>
              <a:buChar char="ü"/>
            </a:pPr>
            <a:r>
              <a:rPr lang="en-US" sz="1500" dirty="0"/>
              <a:t>Physical location(s) of </a:t>
            </a:r>
            <a:r>
              <a:rPr lang="en-US" sz="1500" dirty="0" smtClean="0"/>
              <a:t>installations</a:t>
            </a:r>
          </a:p>
          <a:p>
            <a:pPr lvl="1" indent="-285750">
              <a:spcBef>
                <a:spcPts val="600"/>
              </a:spcBef>
              <a:buFont typeface="Wingdings" panose="05000000000000000000" pitchFamily="2" charset="2"/>
              <a:buChar char="ü"/>
            </a:pPr>
            <a:r>
              <a:rPr lang="en-US" sz="1500" dirty="0" smtClean="0"/>
              <a:t>Office </a:t>
            </a:r>
            <a:r>
              <a:rPr lang="en-US" sz="1500" dirty="0"/>
              <a:t>of Facilities review and project #</a:t>
            </a:r>
          </a:p>
          <a:p>
            <a:pPr lvl="1" indent="-285750">
              <a:spcBef>
                <a:spcPts val="600"/>
              </a:spcBef>
              <a:buFont typeface="Wingdings" panose="05000000000000000000" pitchFamily="2" charset="2"/>
              <a:buChar char="ü"/>
            </a:pPr>
            <a:r>
              <a:rPr lang="en-US" sz="1500" b="1" dirty="0" smtClean="0"/>
              <a:t>Streamlined </a:t>
            </a:r>
            <a:r>
              <a:rPr lang="en-US" sz="1500" b="1" dirty="0"/>
              <a:t>review available</a:t>
            </a:r>
          </a:p>
          <a:p>
            <a:pPr lvl="1" indent="-285750">
              <a:spcBef>
                <a:spcPts val="600"/>
              </a:spcBef>
              <a:buFont typeface="Wingdings" panose="05000000000000000000" pitchFamily="2" charset="2"/>
              <a:buChar char="ü"/>
            </a:pPr>
            <a:r>
              <a:rPr lang="en-US" sz="1500" b="1" dirty="0" smtClean="0"/>
              <a:t>List licensed architect or engineer</a:t>
            </a:r>
          </a:p>
        </p:txBody>
      </p:sp>
      <p:sp>
        <p:nvSpPr>
          <p:cNvPr id="17" name="Rectangle 16"/>
          <p:cNvSpPr/>
          <p:nvPr/>
        </p:nvSpPr>
        <p:spPr>
          <a:xfrm>
            <a:off x="4495800" y="3352800"/>
            <a:ext cx="4046220" cy="1938992"/>
          </a:xfrm>
          <a:prstGeom prst="rect">
            <a:avLst/>
          </a:prstGeom>
        </p:spPr>
        <p:txBody>
          <a:bodyPr wrap="square">
            <a:spAutoFit/>
          </a:bodyPr>
          <a:lstStyle/>
          <a:p>
            <a:pPr marL="285750" indent="-285750">
              <a:spcBef>
                <a:spcPts val="600"/>
              </a:spcBef>
              <a:buFont typeface="Wingdings" panose="05000000000000000000" pitchFamily="2" charset="2"/>
              <a:buChar char="v"/>
            </a:pPr>
            <a:r>
              <a:rPr lang="en-US" sz="1500" b="1" dirty="0" smtClean="0"/>
              <a:t>Transportable Classrooms Projects</a:t>
            </a:r>
          </a:p>
          <a:p>
            <a:pPr lvl="1" indent="-285750">
              <a:spcBef>
                <a:spcPts val="1200"/>
              </a:spcBef>
              <a:buFont typeface="Wingdings" panose="05000000000000000000" pitchFamily="2" charset="2"/>
              <a:buChar char="ü"/>
            </a:pPr>
            <a:r>
              <a:rPr lang="en-US" sz="1500" dirty="0" smtClean="0"/>
              <a:t>Physical location(s) of installations</a:t>
            </a:r>
          </a:p>
          <a:p>
            <a:pPr lvl="1" indent="-285750">
              <a:spcBef>
                <a:spcPts val="600"/>
              </a:spcBef>
              <a:buFont typeface="Wingdings" panose="05000000000000000000" pitchFamily="2" charset="2"/>
              <a:buChar char="ü"/>
            </a:pPr>
            <a:r>
              <a:rPr lang="en-US" sz="1500" dirty="0" smtClean="0"/>
              <a:t># of classrooms and square footage</a:t>
            </a:r>
          </a:p>
          <a:p>
            <a:pPr lvl="1" indent="-285750">
              <a:spcBef>
                <a:spcPts val="600"/>
              </a:spcBef>
              <a:buFont typeface="Wingdings" panose="05000000000000000000" pitchFamily="2" charset="2"/>
              <a:buChar char="ü"/>
            </a:pPr>
            <a:r>
              <a:rPr lang="en-US" sz="1500" dirty="0"/>
              <a:t>Office of Facilities review and project #</a:t>
            </a:r>
          </a:p>
          <a:p>
            <a:pPr lvl="1" indent="-285750">
              <a:spcBef>
                <a:spcPts val="600"/>
              </a:spcBef>
              <a:buFont typeface="Wingdings" panose="05000000000000000000" pitchFamily="2" charset="2"/>
              <a:buChar char="ü"/>
            </a:pPr>
            <a:r>
              <a:rPr lang="en-US" sz="1500" b="1" dirty="0"/>
              <a:t>Note: No streamlined review available</a:t>
            </a:r>
          </a:p>
          <a:p>
            <a:pPr lvl="1" indent="-285750">
              <a:spcBef>
                <a:spcPts val="600"/>
              </a:spcBef>
              <a:buFont typeface="Wingdings" panose="05000000000000000000" pitchFamily="2" charset="2"/>
              <a:buChar char="ü"/>
            </a:pPr>
            <a:r>
              <a:rPr lang="en-US" sz="1500" dirty="0" smtClean="0"/>
              <a:t>Other project funding sources/amounts</a:t>
            </a:r>
            <a:endParaRPr lang="en-US" sz="1500" dirty="0"/>
          </a:p>
        </p:txBody>
      </p:sp>
    </p:spTree>
    <p:extLst>
      <p:ext uri="{BB962C8B-B14F-4D97-AF65-F5344CB8AC3E}">
        <p14:creationId xmlns:p14="http://schemas.microsoft.com/office/powerpoint/2010/main" val="4244954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3DCD89-5E7E-44A4-B784-24C1D4DC5F8D}" type="slidenum">
              <a:rPr lang="en-US" smtClean="0">
                <a:solidFill>
                  <a:prstClr val="black">
                    <a:tint val="75000"/>
                  </a:prstClr>
                </a:solidFill>
              </a:rPr>
              <a:pPr/>
              <a:t>16</a:t>
            </a:fld>
            <a:endParaRPr lang="en-US" dirty="0">
              <a:solidFill>
                <a:prstClr val="black">
                  <a:tint val="75000"/>
                </a:prstClr>
              </a:solidFill>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106" y="447675"/>
            <a:ext cx="1866900" cy="390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32668" y="853816"/>
            <a:ext cx="5883966" cy="646331"/>
          </a:xfrm>
          <a:prstGeom prst="rect">
            <a:avLst/>
          </a:prstGeom>
        </p:spPr>
        <p:txBody>
          <a:bodyPr wrap="square" anchor="ctr" anchorCtr="1">
            <a:spAutoFit/>
          </a:bodyPr>
          <a:lstStyle/>
          <a:p>
            <a:pPr algn="ctr"/>
            <a:r>
              <a:rPr lang="en-US" b="1" dirty="0" smtClean="0">
                <a:solidFill>
                  <a:prstClr val="black"/>
                </a:solidFill>
              </a:rPr>
              <a:t>Smart </a:t>
            </a:r>
            <a:r>
              <a:rPr lang="en-US" b="1" dirty="0">
                <a:solidFill>
                  <a:prstClr val="black"/>
                </a:solidFill>
              </a:rPr>
              <a:t>Schools Bond </a:t>
            </a:r>
            <a:r>
              <a:rPr lang="en-US" b="1" dirty="0" smtClean="0">
                <a:solidFill>
                  <a:prstClr val="black"/>
                </a:solidFill>
              </a:rPr>
              <a:t>Act</a:t>
            </a:r>
            <a:endParaRPr lang="en-US" b="1" dirty="0">
              <a:solidFill>
                <a:prstClr val="black"/>
              </a:solidFill>
            </a:endParaRPr>
          </a:p>
          <a:p>
            <a:pPr algn="ctr"/>
            <a:r>
              <a:rPr lang="en-US" b="1" dirty="0" smtClean="0">
                <a:solidFill>
                  <a:prstClr val="black"/>
                </a:solidFill>
              </a:rPr>
              <a:t>Submitting the Smart Schools Investment Plan</a:t>
            </a:r>
            <a:endParaRPr lang="en-US" dirty="0">
              <a:solidFill>
                <a:prstClr val="black"/>
              </a:solidFill>
            </a:endParaRPr>
          </a:p>
        </p:txBody>
      </p:sp>
      <p:sp>
        <p:nvSpPr>
          <p:cNvPr id="10" name="Footer Placeholder 9"/>
          <p:cNvSpPr>
            <a:spLocks noGrp="1"/>
          </p:cNvSpPr>
          <p:nvPr>
            <p:ph type="ftr" sz="quarter" idx="11"/>
          </p:nvPr>
        </p:nvSpPr>
        <p:spPr>
          <a:xfrm>
            <a:off x="1905000" y="6356350"/>
            <a:ext cx="5486400" cy="365125"/>
          </a:xfrm>
        </p:spPr>
        <p:txBody>
          <a:bodyPr/>
          <a:lstStyle/>
          <a:p>
            <a:r>
              <a:rPr lang="en-US" dirty="0" smtClean="0">
                <a:solidFill>
                  <a:prstClr val="black">
                    <a:tint val="75000"/>
                  </a:prstClr>
                </a:solidFill>
              </a:rPr>
              <a:t>http://www.p12.nysed.gov/mgtserv/smart_schools/</a:t>
            </a:r>
            <a:endParaRPr lang="en-US" dirty="0">
              <a:solidFill>
                <a:prstClr val="black">
                  <a:tint val="75000"/>
                </a:prstClr>
              </a:solidFill>
            </a:endParaRPr>
          </a:p>
        </p:txBody>
      </p:sp>
      <p:sp>
        <p:nvSpPr>
          <p:cNvPr id="3" name="TextBox 2"/>
          <p:cNvSpPr txBox="1"/>
          <p:nvPr/>
        </p:nvSpPr>
        <p:spPr>
          <a:xfrm>
            <a:off x="914400" y="1697773"/>
            <a:ext cx="7321439" cy="4401205"/>
          </a:xfrm>
          <a:prstGeom prst="rect">
            <a:avLst/>
          </a:prstGeom>
          <a:noFill/>
          <a:ln>
            <a:noFill/>
          </a:ln>
        </p:spPr>
        <p:txBody>
          <a:bodyPr wrap="square" rtlCol="0" anchor="ctr" anchorCtr="0">
            <a:spAutoFit/>
          </a:bodyPr>
          <a:lstStyle/>
          <a:p>
            <a:pPr marL="285750" indent="-285750">
              <a:spcBef>
                <a:spcPts val="1200"/>
              </a:spcBef>
              <a:spcAft>
                <a:spcPts val="600"/>
              </a:spcAft>
              <a:buFont typeface="Wingdings" panose="05000000000000000000" pitchFamily="2" charset="2"/>
              <a:buChar char="Ø"/>
            </a:pPr>
            <a:r>
              <a:rPr lang="en-US" sz="2000" dirty="0" smtClean="0"/>
              <a:t>Once you have completed the SSIP Overview and </a:t>
            </a:r>
            <a:r>
              <a:rPr lang="en-US" sz="2000" u="sng" dirty="0" smtClean="0"/>
              <a:t>all</a:t>
            </a:r>
            <a:r>
              <a:rPr lang="en-US" sz="2000" dirty="0" smtClean="0"/>
              <a:t> of the category sub-allocation pages, your Superintendent will submit the Plan under their own Portal account.</a:t>
            </a:r>
          </a:p>
          <a:p>
            <a:pPr marL="285750" indent="-285750">
              <a:spcBef>
                <a:spcPts val="1200"/>
              </a:spcBef>
              <a:spcAft>
                <a:spcPts val="600"/>
              </a:spcAft>
              <a:buFont typeface="Wingdings" panose="05000000000000000000" pitchFamily="2" charset="2"/>
              <a:buChar char="Ø"/>
            </a:pPr>
            <a:r>
              <a:rPr lang="en-US" sz="2000" dirty="0" smtClean="0"/>
              <a:t>They should click on the “Save &amp; Submit” button at the bottom of any page of the application. This will submit the entire SSIP.</a:t>
            </a:r>
          </a:p>
          <a:p>
            <a:pPr marL="285750" indent="-285750">
              <a:spcBef>
                <a:spcPts val="1200"/>
              </a:spcBef>
              <a:spcAft>
                <a:spcPts val="600"/>
              </a:spcAft>
              <a:buFont typeface="Wingdings" panose="05000000000000000000" pitchFamily="2" charset="2"/>
              <a:buChar char="Ø"/>
            </a:pPr>
            <a:r>
              <a:rPr lang="en-US" sz="2000" dirty="0" smtClean="0"/>
              <a:t>On the Superintendent’s Certification page, they will attest to the accuracy of the information being submitted and that all of the SSBA Assurances have been met.</a:t>
            </a:r>
          </a:p>
          <a:p>
            <a:pPr marL="285750" indent="-285750">
              <a:spcBef>
                <a:spcPts val="1200"/>
              </a:spcBef>
              <a:spcAft>
                <a:spcPts val="600"/>
              </a:spcAft>
              <a:buFont typeface="Wingdings" panose="05000000000000000000" pitchFamily="2" charset="2"/>
              <a:buChar char="Ø"/>
            </a:pPr>
            <a:r>
              <a:rPr lang="en-US" sz="2000" dirty="0" smtClean="0"/>
              <a:t>Click on the “Submit” button.</a:t>
            </a:r>
          </a:p>
          <a:p>
            <a:pPr marL="285750" indent="-285750">
              <a:spcBef>
                <a:spcPts val="1200"/>
              </a:spcBef>
              <a:spcAft>
                <a:spcPts val="600"/>
              </a:spcAft>
              <a:buFont typeface="Wingdings" panose="05000000000000000000" pitchFamily="2" charset="2"/>
              <a:buChar char="Ø"/>
            </a:pPr>
            <a:r>
              <a:rPr lang="en-US" sz="2000" dirty="0" smtClean="0"/>
              <a:t>The Superintendent will receive an e-mail confirmation of the submission</a:t>
            </a:r>
            <a:r>
              <a:rPr lang="en-US" sz="2000" dirty="0"/>
              <a:t> </a:t>
            </a:r>
            <a:r>
              <a:rPr lang="en-US" sz="2000" dirty="0" smtClean="0"/>
              <a:t>receipt.</a:t>
            </a:r>
          </a:p>
        </p:txBody>
      </p:sp>
    </p:spTree>
    <p:extLst>
      <p:ext uri="{BB962C8B-B14F-4D97-AF65-F5344CB8AC3E}">
        <p14:creationId xmlns:p14="http://schemas.microsoft.com/office/powerpoint/2010/main" val="30179614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3DCD89-5E7E-44A4-B784-24C1D4DC5F8D}" type="slidenum">
              <a:rPr lang="en-US" smtClean="0">
                <a:solidFill>
                  <a:prstClr val="black">
                    <a:tint val="75000"/>
                  </a:prstClr>
                </a:solidFill>
              </a:rPr>
              <a:pPr/>
              <a:t>17</a:t>
            </a:fld>
            <a:endParaRPr lang="en-US" dirty="0">
              <a:solidFill>
                <a:prstClr val="black">
                  <a:tint val="75000"/>
                </a:prstClr>
              </a:solidFill>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106" y="447675"/>
            <a:ext cx="1866900" cy="390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32668" y="853816"/>
            <a:ext cx="5883966" cy="646331"/>
          </a:xfrm>
          <a:prstGeom prst="rect">
            <a:avLst/>
          </a:prstGeom>
        </p:spPr>
        <p:txBody>
          <a:bodyPr wrap="square" anchor="ctr" anchorCtr="1">
            <a:spAutoFit/>
          </a:bodyPr>
          <a:lstStyle/>
          <a:p>
            <a:pPr algn="ctr"/>
            <a:r>
              <a:rPr lang="en-US" b="1" dirty="0" smtClean="0">
                <a:solidFill>
                  <a:prstClr val="black"/>
                </a:solidFill>
              </a:rPr>
              <a:t>Smart </a:t>
            </a:r>
            <a:r>
              <a:rPr lang="en-US" b="1" dirty="0">
                <a:solidFill>
                  <a:prstClr val="black"/>
                </a:solidFill>
              </a:rPr>
              <a:t>Schools Bond </a:t>
            </a:r>
            <a:r>
              <a:rPr lang="en-US" b="1" dirty="0" smtClean="0">
                <a:solidFill>
                  <a:prstClr val="black"/>
                </a:solidFill>
              </a:rPr>
              <a:t>Act</a:t>
            </a:r>
            <a:endParaRPr lang="en-US" b="1" dirty="0">
              <a:solidFill>
                <a:prstClr val="black"/>
              </a:solidFill>
            </a:endParaRPr>
          </a:p>
          <a:p>
            <a:pPr algn="ctr"/>
            <a:r>
              <a:rPr lang="en-US" b="1" dirty="0" smtClean="0">
                <a:solidFill>
                  <a:prstClr val="black"/>
                </a:solidFill>
              </a:rPr>
              <a:t>Submitting the Smart Schools Investment Plan</a:t>
            </a:r>
            <a:endParaRPr lang="en-US" dirty="0">
              <a:solidFill>
                <a:prstClr val="black"/>
              </a:solidFill>
            </a:endParaRPr>
          </a:p>
        </p:txBody>
      </p:sp>
      <p:sp>
        <p:nvSpPr>
          <p:cNvPr id="10" name="Footer Placeholder 9"/>
          <p:cNvSpPr>
            <a:spLocks noGrp="1"/>
          </p:cNvSpPr>
          <p:nvPr>
            <p:ph type="ftr" sz="quarter" idx="11"/>
          </p:nvPr>
        </p:nvSpPr>
        <p:spPr>
          <a:xfrm>
            <a:off x="1905000" y="6356350"/>
            <a:ext cx="5486400" cy="365125"/>
          </a:xfrm>
        </p:spPr>
        <p:txBody>
          <a:bodyPr/>
          <a:lstStyle/>
          <a:p>
            <a:r>
              <a:rPr lang="en-US" dirty="0" smtClean="0">
                <a:solidFill>
                  <a:prstClr val="black">
                    <a:tint val="75000"/>
                  </a:prstClr>
                </a:solidFill>
              </a:rPr>
              <a:t>http://www.p12.nysed.gov/mgtserv/smart_schools/</a:t>
            </a:r>
            <a:endParaRPr lang="en-US" dirty="0">
              <a:solidFill>
                <a:prstClr val="black">
                  <a:tint val="75000"/>
                </a:prstClr>
              </a:solidFill>
            </a:endParaRPr>
          </a:p>
        </p:txBody>
      </p:sp>
      <p:sp>
        <p:nvSpPr>
          <p:cNvPr id="3" name="TextBox 2"/>
          <p:cNvSpPr txBox="1"/>
          <p:nvPr/>
        </p:nvSpPr>
        <p:spPr>
          <a:xfrm>
            <a:off x="914400" y="2383775"/>
            <a:ext cx="7467600" cy="3170099"/>
          </a:xfrm>
          <a:prstGeom prst="rect">
            <a:avLst/>
          </a:prstGeom>
          <a:noFill/>
          <a:ln>
            <a:noFill/>
          </a:ln>
        </p:spPr>
        <p:txBody>
          <a:bodyPr wrap="square" rtlCol="0" anchor="ctr" anchorCtr="0">
            <a:spAutoFit/>
          </a:bodyPr>
          <a:lstStyle/>
          <a:p>
            <a:pPr marL="285750" indent="-285750">
              <a:spcBef>
                <a:spcPts val="1200"/>
              </a:spcBef>
              <a:spcAft>
                <a:spcPts val="1200"/>
              </a:spcAft>
              <a:buFont typeface="Wingdings" panose="05000000000000000000" pitchFamily="2" charset="2"/>
              <a:buChar char="Ø"/>
            </a:pPr>
            <a:r>
              <a:rPr lang="en-US" sz="2000" dirty="0" smtClean="0"/>
              <a:t>SED Program Offices will review specific categories for accuracy and that program goals are addressed and aligned with other plans. </a:t>
            </a:r>
          </a:p>
          <a:p>
            <a:pPr marL="285750" indent="-285750">
              <a:spcBef>
                <a:spcPts val="1200"/>
              </a:spcBef>
              <a:spcAft>
                <a:spcPts val="1200"/>
              </a:spcAft>
              <a:buFont typeface="Wingdings" panose="05000000000000000000" pitchFamily="2" charset="2"/>
              <a:buChar char="Ø"/>
            </a:pPr>
            <a:r>
              <a:rPr lang="en-US" sz="2000" dirty="0" smtClean="0"/>
              <a:t>After these reviews are complete, the SSIP will be forwarded for review and approval by the Smart Schools Bond Act Review Board.</a:t>
            </a:r>
          </a:p>
          <a:p>
            <a:pPr marL="285750" indent="-285750">
              <a:spcBef>
                <a:spcPts val="1200"/>
              </a:spcBef>
              <a:spcAft>
                <a:spcPts val="1200"/>
              </a:spcAft>
              <a:buFont typeface="Wingdings" panose="05000000000000000000" pitchFamily="2" charset="2"/>
              <a:buChar char="Ø"/>
            </a:pPr>
            <a:r>
              <a:rPr lang="en-US" sz="2000" dirty="0" smtClean="0"/>
              <a:t>The Superintendent will receive a final approval e-mail.</a:t>
            </a:r>
          </a:p>
          <a:p>
            <a:pPr marL="285750" indent="-285750">
              <a:spcBef>
                <a:spcPts val="1200"/>
              </a:spcBef>
              <a:spcAft>
                <a:spcPts val="1200"/>
              </a:spcAft>
              <a:buFont typeface="Wingdings" panose="05000000000000000000" pitchFamily="2" charset="2"/>
              <a:buChar char="Ø"/>
            </a:pPr>
            <a:r>
              <a:rPr lang="en-US" sz="2000" dirty="0" smtClean="0"/>
              <a:t>The District will then commence work on the project and submit for reimbursement.</a:t>
            </a:r>
          </a:p>
        </p:txBody>
      </p:sp>
      <p:sp>
        <p:nvSpPr>
          <p:cNvPr id="7" name="TextBox 6"/>
          <p:cNvSpPr txBox="1"/>
          <p:nvPr/>
        </p:nvSpPr>
        <p:spPr>
          <a:xfrm>
            <a:off x="3706015" y="1687325"/>
            <a:ext cx="1735988" cy="523220"/>
          </a:xfrm>
          <a:prstGeom prst="rect">
            <a:avLst/>
          </a:prstGeom>
          <a:noFill/>
          <a:ln>
            <a:noFill/>
          </a:ln>
        </p:spPr>
        <p:txBody>
          <a:bodyPr wrap="none" rtlCol="0" anchor="ctr" anchorCtr="0">
            <a:spAutoFit/>
          </a:bodyPr>
          <a:lstStyle/>
          <a:p>
            <a:pPr algn="ctr"/>
            <a:r>
              <a:rPr lang="en-US" sz="2800" u="sng" dirty="0" smtClean="0"/>
              <a:t>Next Steps</a:t>
            </a:r>
            <a:endParaRPr lang="en-US" sz="2800" u="sng" dirty="0"/>
          </a:p>
        </p:txBody>
      </p:sp>
    </p:spTree>
    <p:extLst>
      <p:ext uri="{BB962C8B-B14F-4D97-AF65-F5344CB8AC3E}">
        <p14:creationId xmlns:p14="http://schemas.microsoft.com/office/powerpoint/2010/main" val="257435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3DCD89-5E7E-44A4-B784-24C1D4DC5F8D}" type="slidenum">
              <a:rPr lang="en-US" smtClean="0">
                <a:solidFill>
                  <a:prstClr val="black">
                    <a:tint val="75000"/>
                  </a:prstClr>
                </a:solidFill>
              </a:rPr>
              <a:pPr/>
              <a:t>18</a:t>
            </a:fld>
            <a:endParaRPr lang="en-US" dirty="0">
              <a:solidFill>
                <a:prstClr val="black">
                  <a:tint val="75000"/>
                </a:prstClr>
              </a:solidFill>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550" y="447675"/>
            <a:ext cx="1866900" cy="390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45919" y="953869"/>
            <a:ext cx="5883966" cy="646331"/>
          </a:xfrm>
          <a:prstGeom prst="rect">
            <a:avLst/>
          </a:prstGeom>
        </p:spPr>
        <p:txBody>
          <a:bodyPr wrap="square" anchor="ctr" anchorCtr="1">
            <a:spAutoFit/>
          </a:bodyPr>
          <a:lstStyle/>
          <a:p>
            <a:pPr algn="ctr"/>
            <a:r>
              <a:rPr lang="en-US" b="1" dirty="0" smtClean="0">
                <a:solidFill>
                  <a:prstClr val="black"/>
                </a:solidFill>
              </a:rPr>
              <a:t>Smart </a:t>
            </a:r>
            <a:r>
              <a:rPr lang="en-US" b="1" dirty="0">
                <a:solidFill>
                  <a:prstClr val="black"/>
                </a:solidFill>
              </a:rPr>
              <a:t>Schools Bond </a:t>
            </a:r>
            <a:r>
              <a:rPr lang="en-US" b="1" dirty="0" smtClean="0">
                <a:solidFill>
                  <a:prstClr val="black"/>
                </a:solidFill>
              </a:rPr>
              <a:t>Act</a:t>
            </a:r>
            <a:endParaRPr lang="en-US" b="1" dirty="0">
              <a:solidFill>
                <a:prstClr val="black"/>
              </a:solidFill>
            </a:endParaRPr>
          </a:p>
          <a:p>
            <a:pPr algn="ctr"/>
            <a:r>
              <a:rPr lang="en-US" b="1" dirty="0" smtClean="0">
                <a:solidFill>
                  <a:prstClr val="black"/>
                </a:solidFill>
              </a:rPr>
              <a:t>Completing the Smart Schools Investment Plan</a:t>
            </a:r>
            <a:endParaRPr lang="en-US" dirty="0">
              <a:solidFill>
                <a:prstClr val="black"/>
              </a:solidFill>
            </a:endParaRPr>
          </a:p>
        </p:txBody>
      </p:sp>
      <p:sp>
        <p:nvSpPr>
          <p:cNvPr id="10" name="Footer Placeholder 9"/>
          <p:cNvSpPr>
            <a:spLocks noGrp="1"/>
          </p:cNvSpPr>
          <p:nvPr>
            <p:ph type="ftr" sz="quarter" idx="11"/>
          </p:nvPr>
        </p:nvSpPr>
        <p:spPr>
          <a:xfrm>
            <a:off x="1905000" y="6356350"/>
            <a:ext cx="5486400" cy="365125"/>
          </a:xfrm>
        </p:spPr>
        <p:txBody>
          <a:bodyPr/>
          <a:lstStyle/>
          <a:p>
            <a:r>
              <a:rPr lang="en-US" dirty="0" smtClean="0">
                <a:solidFill>
                  <a:prstClr val="black">
                    <a:tint val="75000"/>
                  </a:prstClr>
                </a:solidFill>
              </a:rPr>
              <a:t>http://www.p12.nysed.gov/mgtserv/smart_schools/</a:t>
            </a:r>
            <a:endParaRPr lang="en-US" dirty="0">
              <a:solidFill>
                <a:prstClr val="black">
                  <a:tint val="75000"/>
                </a:prstClr>
              </a:solidFill>
            </a:endParaRPr>
          </a:p>
        </p:txBody>
      </p:sp>
      <p:sp>
        <p:nvSpPr>
          <p:cNvPr id="2" name="TextBox 1"/>
          <p:cNvSpPr txBox="1"/>
          <p:nvPr/>
        </p:nvSpPr>
        <p:spPr>
          <a:xfrm>
            <a:off x="2317804" y="1981200"/>
            <a:ext cx="4572000" cy="707886"/>
          </a:xfrm>
          <a:prstGeom prst="rect">
            <a:avLst/>
          </a:prstGeom>
          <a:noFill/>
        </p:spPr>
        <p:txBody>
          <a:bodyPr wrap="square" rtlCol="0">
            <a:spAutoFit/>
          </a:bodyPr>
          <a:lstStyle/>
          <a:p>
            <a:pPr algn="ctr"/>
            <a:r>
              <a:rPr lang="en-US" sz="4000" dirty="0" smtClean="0"/>
              <a:t>QUESTIONS?</a:t>
            </a:r>
            <a:endParaRPr lang="en-US" sz="4000" dirty="0"/>
          </a:p>
        </p:txBody>
      </p:sp>
      <p:sp>
        <p:nvSpPr>
          <p:cNvPr id="11" name="TextBox 10"/>
          <p:cNvSpPr txBox="1"/>
          <p:nvPr/>
        </p:nvSpPr>
        <p:spPr>
          <a:xfrm>
            <a:off x="1708204" y="2971800"/>
            <a:ext cx="5791200" cy="707886"/>
          </a:xfrm>
          <a:prstGeom prst="rect">
            <a:avLst/>
          </a:prstGeom>
          <a:noFill/>
        </p:spPr>
        <p:txBody>
          <a:bodyPr wrap="square" rtlCol="0">
            <a:spAutoFit/>
          </a:bodyPr>
          <a:lstStyle/>
          <a:p>
            <a:pPr algn="ctr"/>
            <a:r>
              <a:rPr lang="en-US" sz="2000" dirty="0" smtClean="0"/>
              <a:t>Smart Schools Bond </a:t>
            </a:r>
            <a:r>
              <a:rPr lang="en-US" sz="2000" dirty="0"/>
              <a:t>Act Website: </a:t>
            </a:r>
            <a:r>
              <a:rPr lang="en-US" sz="2000" b="1" dirty="0">
                <a:solidFill>
                  <a:srgbClr val="0070C0"/>
                </a:solidFill>
              </a:rPr>
              <a:t>http://www.p12.nysed.gov/mgtserv/smart_schools/</a:t>
            </a:r>
          </a:p>
        </p:txBody>
      </p:sp>
      <p:sp>
        <p:nvSpPr>
          <p:cNvPr id="12" name="TextBox 11"/>
          <p:cNvSpPr txBox="1"/>
          <p:nvPr/>
        </p:nvSpPr>
        <p:spPr>
          <a:xfrm>
            <a:off x="1724106" y="4114800"/>
            <a:ext cx="5791200" cy="707886"/>
          </a:xfrm>
          <a:prstGeom prst="rect">
            <a:avLst/>
          </a:prstGeom>
          <a:noFill/>
        </p:spPr>
        <p:txBody>
          <a:bodyPr wrap="square" rtlCol="0">
            <a:spAutoFit/>
          </a:bodyPr>
          <a:lstStyle/>
          <a:p>
            <a:pPr algn="ctr"/>
            <a:r>
              <a:rPr lang="en-US" sz="2000" dirty="0" smtClean="0"/>
              <a:t>Smart Schools Bond </a:t>
            </a:r>
            <a:r>
              <a:rPr lang="en-US" sz="2000" dirty="0"/>
              <a:t>Act </a:t>
            </a:r>
            <a:r>
              <a:rPr lang="en-US" sz="2000" dirty="0" smtClean="0"/>
              <a:t>Email Box: </a:t>
            </a:r>
            <a:r>
              <a:rPr lang="en-US" sz="2000" b="1" dirty="0" smtClean="0">
                <a:solidFill>
                  <a:srgbClr val="0070C0"/>
                </a:solidFill>
              </a:rPr>
              <a:t>smartschools@nysed.gov</a:t>
            </a:r>
            <a:endParaRPr lang="en-US" sz="2000" b="1" dirty="0">
              <a:solidFill>
                <a:srgbClr val="0070C0"/>
              </a:solidFill>
            </a:endParaRPr>
          </a:p>
        </p:txBody>
      </p:sp>
      <p:sp>
        <p:nvSpPr>
          <p:cNvPr id="9" name="TextBox 8"/>
          <p:cNvSpPr txBox="1"/>
          <p:nvPr/>
        </p:nvSpPr>
        <p:spPr>
          <a:xfrm>
            <a:off x="1740008" y="5257800"/>
            <a:ext cx="5791200" cy="707886"/>
          </a:xfrm>
          <a:prstGeom prst="rect">
            <a:avLst/>
          </a:prstGeom>
          <a:noFill/>
        </p:spPr>
        <p:txBody>
          <a:bodyPr wrap="square" rtlCol="0">
            <a:spAutoFit/>
          </a:bodyPr>
          <a:lstStyle/>
          <a:p>
            <a:pPr algn="ctr"/>
            <a:r>
              <a:rPr lang="en-US" sz="2000" dirty="0" smtClean="0"/>
              <a:t>SED Office of Educational Management Services </a:t>
            </a:r>
            <a:endParaRPr lang="en-US" sz="2000" b="1" dirty="0">
              <a:solidFill>
                <a:srgbClr val="0070C0"/>
              </a:solidFill>
            </a:endParaRPr>
          </a:p>
          <a:p>
            <a:pPr algn="ctr"/>
            <a:r>
              <a:rPr lang="en-US" sz="2000" b="1" dirty="0" smtClean="0">
                <a:solidFill>
                  <a:srgbClr val="0070C0"/>
                </a:solidFill>
              </a:rPr>
              <a:t>(518) 474-6541</a:t>
            </a:r>
            <a:endParaRPr lang="en-US" sz="2000" b="1" dirty="0">
              <a:solidFill>
                <a:srgbClr val="0070C0"/>
              </a:solidFill>
            </a:endParaRPr>
          </a:p>
        </p:txBody>
      </p:sp>
    </p:spTree>
    <p:extLst>
      <p:ext uri="{BB962C8B-B14F-4D97-AF65-F5344CB8AC3E}">
        <p14:creationId xmlns:p14="http://schemas.microsoft.com/office/powerpoint/2010/main" val="11469905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89691469"/>
              </p:ext>
            </p:extLst>
          </p:nvPr>
        </p:nvGraphicFramePr>
        <p:xfrm>
          <a:off x="381000" y="685800"/>
          <a:ext cx="84582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381000" y="76200"/>
            <a:ext cx="84582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The Smart Schools Investment Plan (SSIP) District Process</a:t>
            </a:r>
            <a:endParaRPr lang="en-US" sz="2400" dirty="0"/>
          </a:p>
        </p:txBody>
      </p:sp>
      <p:sp>
        <p:nvSpPr>
          <p:cNvPr id="2" name="TextBox 1"/>
          <p:cNvSpPr txBox="1"/>
          <p:nvPr/>
        </p:nvSpPr>
        <p:spPr>
          <a:xfrm>
            <a:off x="4191000" y="1524000"/>
            <a:ext cx="838200" cy="307777"/>
          </a:xfrm>
          <a:prstGeom prst="rect">
            <a:avLst/>
          </a:prstGeom>
          <a:noFill/>
        </p:spPr>
        <p:txBody>
          <a:bodyPr wrap="square" rtlCol="0">
            <a:spAutoFit/>
          </a:bodyPr>
          <a:lstStyle/>
          <a:p>
            <a:pPr lvl="0">
              <a:spcAft>
                <a:spcPct val="35000"/>
              </a:spcAft>
            </a:pPr>
            <a:r>
              <a:rPr lang="en-US" sz="1400" b="1" dirty="0"/>
              <a:t>[START]</a:t>
            </a:r>
          </a:p>
        </p:txBody>
      </p:sp>
    </p:spTree>
    <p:extLst>
      <p:ext uri="{BB962C8B-B14F-4D97-AF65-F5344CB8AC3E}">
        <p14:creationId xmlns:p14="http://schemas.microsoft.com/office/powerpoint/2010/main" val="198092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007" t="9181" r="26588" b="21348"/>
          <a:stretch/>
        </p:blipFill>
        <p:spPr bwMode="auto">
          <a:xfrm>
            <a:off x="1368698" y="1066800"/>
            <a:ext cx="6406604" cy="53059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4D3DCD89-5E7E-44A4-B784-24C1D4DC5F8D}" type="slidenum">
              <a:rPr lang="en-US" smtClean="0">
                <a:solidFill>
                  <a:prstClr val="black">
                    <a:tint val="75000"/>
                  </a:prstClr>
                </a:solidFill>
              </a:rPr>
              <a:pPr/>
              <a:t>2</a:t>
            </a:fld>
            <a:endParaRPr lang="en-US" dirty="0">
              <a:solidFill>
                <a:prstClr val="black">
                  <a:tint val="75000"/>
                </a:prstClr>
              </a:solidFill>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52400"/>
            <a:ext cx="1619250" cy="3387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30017" y="457200"/>
            <a:ext cx="5883966" cy="523220"/>
          </a:xfrm>
          <a:prstGeom prst="rect">
            <a:avLst/>
          </a:prstGeom>
        </p:spPr>
        <p:txBody>
          <a:bodyPr wrap="square" anchor="ctr" anchorCtr="1">
            <a:spAutoFit/>
          </a:bodyPr>
          <a:lstStyle/>
          <a:p>
            <a:pPr algn="ctr"/>
            <a:r>
              <a:rPr lang="en-US" sz="1400" b="1" dirty="0" smtClean="0">
                <a:solidFill>
                  <a:prstClr val="black"/>
                </a:solidFill>
              </a:rPr>
              <a:t>Smart </a:t>
            </a:r>
            <a:r>
              <a:rPr lang="en-US" sz="1400" b="1" dirty="0">
                <a:solidFill>
                  <a:prstClr val="black"/>
                </a:solidFill>
              </a:rPr>
              <a:t>Schools Bond </a:t>
            </a:r>
            <a:r>
              <a:rPr lang="en-US" sz="1400" b="1" dirty="0" smtClean="0">
                <a:solidFill>
                  <a:prstClr val="black"/>
                </a:solidFill>
              </a:rPr>
              <a:t>Act</a:t>
            </a:r>
            <a:endParaRPr lang="en-US" sz="1400" b="1" dirty="0">
              <a:solidFill>
                <a:prstClr val="black"/>
              </a:solidFill>
            </a:endParaRPr>
          </a:p>
          <a:p>
            <a:pPr algn="ctr"/>
            <a:r>
              <a:rPr lang="en-US" sz="1400" b="1" dirty="0" smtClean="0">
                <a:solidFill>
                  <a:prstClr val="black"/>
                </a:solidFill>
              </a:rPr>
              <a:t>Completing the Smart Schools Investment Plan</a:t>
            </a:r>
            <a:endParaRPr lang="en-US" sz="1400" dirty="0">
              <a:solidFill>
                <a:prstClr val="black"/>
              </a:solidFill>
            </a:endParaRPr>
          </a:p>
        </p:txBody>
      </p:sp>
      <p:sp>
        <p:nvSpPr>
          <p:cNvPr id="10" name="Footer Placeholder 9"/>
          <p:cNvSpPr>
            <a:spLocks noGrp="1"/>
          </p:cNvSpPr>
          <p:nvPr>
            <p:ph type="ftr" sz="quarter" idx="11"/>
          </p:nvPr>
        </p:nvSpPr>
        <p:spPr>
          <a:xfrm>
            <a:off x="1752600" y="6356350"/>
            <a:ext cx="5486400" cy="365125"/>
          </a:xfrm>
        </p:spPr>
        <p:txBody>
          <a:bodyPr/>
          <a:lstStyle/>
          <a:p>
            <a:r>
              <a:rPr lang="en-US" dirty="0" smtClean="0">
                <a:solidFill>
                  <a:prstClr val="black">
                    <a:tint val="75000"/>
                  </a:prstClr>
                </a:solidFill>
              </a:rPr>
              <a:t>http://www.p12.nysed.gov/mgtserv/smart_schools/</a:t>
            </a:r>
            <a:endParaRPr lang="en-US" dirty="0">
              <a:solidFill>
                <a:prstClr val="black">
                  <a:tint val="75000"/>
                </a:prstClr>
              </a:solidFill>
            </a:endParaRPr>
          </a:p>
        </p:txBody>
      </p:sp>
      <p:grpSp>
        <p:nvGrpSpPr>
          <p:cNvPr id="3" name="Group 2"/>
          <p:cNvGrpSpPr/>
          <p:nvPr/>
        </p:nvGrpSpPr>
        <p:grpSpPr>
          <a:xfrm>
            <a:off x="381001" y="990600"/>
            <a:ext cx="8534399" cy="5471202"/>
            <a:chOff x="743579" y="1299804"/>
            <a:chExt cx="8326472" cy="5275080"/>
          </a:xfrm>
          <a:solidFill>
            <a:schemeClr val="tx2">
              <a:lumMod val="20000"/>
              <a:lumOff val="80000"/>
            </a:schemeClr>
          </a:solidFill>
        </p:grpSpPr>
        <p:grpSp>
          <p:nvGrpSpPr>
            <p:cNvPr id="9" name="Group 8"/>
            <p:cNvGrpSpPr/>
            <p:nvPr/>
          </p:nvGrpSpPr>
          <p:grpSpPr>
            <a:xfrm>
              <a:off x="6400800" y="3396007"/>
              <a:ext cx="1025253" cy="3178877"/>
              <a:chOff x="6648210" y="3258668"/>
              <a:chExt cx="1100235" cy="3420546"/>
            </a:xfrm>
            <a:grpFill/>
          </p:grpSpPr>
          <p:cxnSp>
            <p:nvCxnSpPr>
              <p:cNvPr id="7" name="Straight Arrow Connector 6"/>
              <p:cNvCxnSpPr/>
              <p:nvPr/>
            </p:nvCxnSpPr>
            <p:spPr>
              <a:xfrm flipV="1">
                <a:off x="6902712" y="3258668"/>
                <a:ext cx="845733" cy="550291"/>
              </a:xfrm>
              <a:prstGeom prst="straightConnector1">
                <a:avLst/>
              </a:prstGeom>
              <a:grpFill/>
              <a:ln w="28575">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648210" y="6261341"/>
                <a:ext cx="838200" cy="417873"/>
              </a:xfrm>
              <a:prstGeom prst="straightConnector1">
                <a:avLst/>
              </a:prstGeom>
              <a:grpFill/>
              <a:ln w="28575">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743579" y="1299804"/>
              <a:ext cx="4850913" cy="415441"/>
            </a:xfrm>
            <a:prstGeom prst="rect">
              <a:avLst/>
            </a:prstGeom>
            <a:solidFill>
              <a:schemeClr val="tx2">
                <a:lumMod val="20000"/>
                <a:lumOff val="80000"/>
              </a:schemeClr>
            </a:solidFill>
            <a:ln>
              <a:solidFill>
                <a:schemeClr val="accent1"/>
              </a:solidFill>
            </a:ln>
          </p:spPr>
          <p:txBody>
            <a:bodyPr wrap="square" rtlCol="0">
              <a:spAutoFit/>
            </a:bodyPr>
            <a:lstStyle/>
            <a:p>
              <a:r>
                <a:rPr lang="en-US" sz="1100" dirty="0"/>
                <a:t>The Smart Schools Investment Plan, </a:t>
              </a:r>
              <a:r>
                <a:rPr lang="en-US" sz="1100" dirty="0" smtClean="0"/>
                <a:t>or </a:t>
              </a:r>
              <a:r>
                <a:rPr lang="en-US" sz="1100" dirty="0"/>
                <a:t>SSIP, Application </a:t>
              </a:r>
              <a:r>
                <a:rPr lang="en-US" sz="1100" dirty="0" smtClean="0"/>
                <a:t>is available through the SED </a:t>
              </a:r>
              <a:r>
                <a:rPr lang="en-US" sz="1100" dirty="0"/>
                <a:t>Business Portal, </a:t>
              </a:r>
              <a:r>
                <a:rPr lang="en-US" sz="1100" dirty="0" smtClean="0"/>
                <a:t>similar to your recently submitted </a:t>
              </a:r>
              <a:r>
                <a:rPr lang="en-US" sz="1100" dirty="0"/>
                <a:t>Educational Technology Plan.</a:t>
              </a:r>
            </a:p>
          </p:txBody>
        </p:sp>
        <p:sp>
          <p:nvSpPr>
            <p:cNvPr id="12" name="TextBox 11"/>
            <p:cNvSpPr txBox="1"/>
            <p:nvPr/>
          </p:nvSpPr>
          <p:spPr>
            <a:xfrm>
              <a:off x="6400800" y="2661719"/>
              <a:ext cx="2594908" cy="741859"/>
            </a:xfrm>
            <a:prstGeom prst="rect">
              <a:avLst/>
            </a:prstGeom>
            <a:grpFill/>
            <a:ln>
              <a:solidFill>
                <a:schemeClr val="accent1"/>
              </a:solidFill>
            </a:ln>
          </p:spPr>
          <p:txBody>
            <a:bodyPr wrap="square" rtlCol="0">
              <a:spAutoFit/>
            </a:bodyPr>
            <a:lstStyle/>
            <a:p>
              <a:r>
                <a:rPr lang="en-US" sz="1100" dirty="0"/>
                <a:t>If You Do Not See </a:t>
              </a:r>
              <a:r>
                <a:rPr lang="en-US" sz="1100" dirty="0" smtClean="0"/>
                <a:t>“Smart </a:t>
              </a:r>
              <a:r>
                <a:rPr lang="en-US" sz="1100" dirty="0"/>
                <a:t>Schools Bond Act Investment Plan </a:t>
              </a:r>
              <a:r>
                <a:rPr lang="en-US" sz="1100" dirty="0" smtClean="0"/>
                <a:t>Application” under </a:t>
              </a:r>
              <a:r>
                <a:rPr lang="en-US" sz="1100" dirty="0"/>
                <a:t>“My Applications” </a:t>
              </a:r>
              <a:r>
                <a:rPr lang="en-US" sz="1100" dirty="0" smtClean="0"/>
                <a:t>you will need to have your </a:t>
              </a:r>
              <a:r>
                <a:rPr lang="en-US" sz="1100" dirty="0"/>
                <a:t>School Superintendent </a:t>
              </a:r>
              <a:r>
                <a:rPr lang="en-US" sz="1100" dirty="0" smtClean="0"/>
                <a:t>provide access.</a:t>
              </a:r>
              <a:endParaRPr lang="en-US" sz="1100" dirty="0"/>
            </a:p>
          </p:txBody>
        </p:sp>
        <p:sp>
          <p:nvSpPr>
            <p:cNvPr id="13" name="TextBox 12"/>
            <p:cNvSpPr txBox="1"/>
            <p:nvPr/>
          </p:nvSpPr>
          <p:spPr>
            <a:xfrm>
              <a:off x="6170653" y="5771093"/>
              <a:ext cx="2899398" cy="415441"/>
            </a:xfrm>
            <a:prstGeom prst="rect">
              <a:avLst/>
            </a:prstGeom>
            <a:solidFill>
              <a:schemeClr val="tx2">
                <a:lumMod val="20000"/>
                <a:lumOff val="80000"/>
              </a:schemeClr>
            </a:solidFill>
            <a:ln>
              <a:solidFill>
                <a:schemeClr val="accent1"/>
              </a:solidFill>
            </a:ln>
          </p:spPr>
          <p:txBody>
            <a:bodyPr wrap="square" rtlCol="0">
              <a:spAutoFit/>
            </a:bodyPr>
            <a:lstStyle/>
            <a:p>
              <a:r>
                <a:rPr lang="en-US" sz="1100" dirty="0" smtClean="0"/>
                <a:t>Please check the Smart Schools Bond Act website often for updated information and guidance.</a:t>
              </a:r>
              <a:endParaRPr lang="en-US" sz="1100" dirty="0"/>
            </a:p>
          </p:txBody>
        </p:sp>
      </p:grpSp>
      <p:sp>
        <p:nvSpPr>
          <p:cNvPr id="14" name="TextBox 13"/>
          <p:cNvSpPr txBox="1"/>
          <p:nvPr/>
        </p:nvSpPr>
        <p:spPr>
          <a:xfrm>
            <a:off x="6477034" y="3918719"/>
            <a:ext cx="2438366" cy="600164"/>
          </a:xfrm>
          <a:prstGeom prst="rect">
            <a:avLst/>
          </a:prstGeom>
          <a:solidFill>
            <a:schemeClr val="tx2">
              <a:lumMod val="20000"/>
              <a:lumOff val="80000"/>
            </a:schemeClr>
          </a:solidFill>
          <a:ln>
            <a:solidFill>
              <a:schemeClr val="accent1"/>
            </a:solidFill>
          </a:ln>
        </p:spPr>
        <p:txBody>
          <a:bodyPr wrap="square" rtlCol="0">
            <a:spAutoFit/>
          </a:bodyPr>
          <a:lstStyle/>
          <a:p>
            <a:r>
              <a:rPr lang="en-US" sz="1100" dirty="0" smtClean="0"/>
              <a:t>Once you have been entitled, the application will show up here. When you click on it, you will enter the form.</a:t>
            </a:r>
            <a:endParaRPr lang="en-US" sz="1100" dirty="0"/>
          </a:p>
        </p:txBody>
      </p:sp>
    </p:spTree>
    <p:extLst>
      <p:ext uri="{BB962C8B-B14F-4D97-AF65-F5344CB8AC3E}">
        <p14:creationId xmlns:p14="http://schemas.microsoft.com/office/powerpoint/2010/main" val="1973899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392" r="16034" b="20180"/>
          <a:stretch/>
        </p:blipFill>
        <p:spPr bwMode="auto">
          <a:xfrm>
            <a:off x="228600" y="266700"/>
            <a:ext cx="8738581" cy="609600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Arrow Connector 4"/>
          <p:cNvCxnSpPr/>
          <p:nvPr/>
        </p:nvCxnSpPr>
        <p:spPr>
          <a:xfrm flipH="1">
            <a:off x="5943601" y="4473844"/>
            <a:ext cx="761999" cy="573968"/>
          </a:xfrm>
          <a:prstGeom prst="straightConnector1">
            <a:avLst/>
          </a:prstGeom>
          <a:ln w="28575">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4D3DCD89-5E7E-44A4-B784-24C1D4DC5F8D}" type="slidenum">
              <a:rPr lang="en-US" smtClean="0"/>
              <a:t>3</a:t>
            </a:fld>
            <a:endParaRPr lang="en-US" dirty="0"/>
          </a:p>
        </p:txBody>
      </p:sp>
      <p:sp>
        <p:nvSpPr>
          <p:cNvPr id="12" name="Footer Placeholder 9"/>
          <p:cNvSpPr>
            <a:spLocks noGrp="1"/>
          </p:cNvSpPr>
          <p:nvPr>
            <p:ph type="ftr" sz="quarter" idx="11"/>
          </p:nvPr>
        </p:nvSpPr>
        <p:spPr>
          <a:xfrm>
            <a:off x="1752600" y="6356350"/>
            <a:ext cx="5486400" cy="365125"/>
          </a:xfrm>
        </p:spPr>
        <p:txBody>
          <a:bodyPr/>
          <a:lstStyle/>
          <a:p>
            <a:r>
              <a:rPr lang="en-US" dirty="0" smtClean="0"/>
              <a:t>http://www.p12.nysed.gov/mgtserv/smart_schools/</a:t>
            </a:r>
            <a:endParaRPr lang="en-US" dirty="0"/>
          </a:p>
        </p:txBody>
      </p:sp>
      <p:sp>
        <p:nvSpPr>
          <p:cNvPr id="6" name="TextBox 5"/>
          <p:cNvSpPr txBox="1"/>
          <p:nvPr/>
        </p:nvSpPr>
        <p:spPr>
          <a:xfrm>
            <a:off x="3048000" y="5041339"/>
            <a:ext cx="2895600" cy="261610"/>
          </a:xfrm>
          <a:prstGeom prst="rect">
            <a:avLst/>
          </a:prstGeom>
          <a:solidFill>
            <a:schemeClr val="tx2">
              <a:lumMod val="20000"/>
              <a:lumOff val="80000"/>
            </a:schemeClr>
          </a:solidFill>
          <a:ln>
            <a:solidFill>
              <a:schemeClr val="accent1"/>
            </a:solidFill>
          </a:ln>
        </p:spPr>
        <p:txBody>
          <a:bodyPr wrap="square" rtlCol="0">
            <a:spAutoFit/>
          </a:bodyPr>
          <a:lstStyle/>
          <a:p>
            <a:r>
              <a:rPr lang="en-US" sz="1100" dirty="0" smtClean="0"/>
              <a:t>Click on Smart Schools Bond Act “View Surveys”</a:t>
            </a:r>
            <a:endParaRPr lang="en-US" sz="1100" dirty="0"/>
          </a:p>
        </p:txBody>
      </p:sp>
    </p:spTree>
    <p:extLst>
      <p:ext uri="{BB962C8B-B14F-4D97-AF65-F5344CB8AC3E}">
        <p14:creationId xmlns:p14="http://schemas.microsoft.com/office/powerpoint/2010/main" val="722598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D3DCD89-5E7E-44A4-B784-24C1D4DC5F8D}" type="slidenum">
              <a:rPr lang="en-US" smtClean="0"/>
              <a:t>4</a:t>
            </a:fld>
            <a:endParaRPr lang="en-US"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8982"/>
          <a:stretch/>
        </p:blipFill>
        <p:spPr bwMode="auto">
          <a:xfrm>
            <a:off x="228600" y="304800"/>
            <a:ext cx="8686800" cy="592968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ooter Placeholder 9"/>
          <p:cNvSpPr>
            <a:spLocks noGrp="1"/>
          </p:cNvSpPr>
          <p:nvPr>
            <p:ph type="ftr" sz="quarter" idx="11"/>
          </p:nvPr>
        </p:nvSpPr>
        <p:spPr>
          <a:xfrm>
            <a:off x="1752600" y="6356350"/>
            <a:ext cx="5486400" cy="365125"/>
          </a:xfrm>
        </p:spPr>
        <p:txBody>
          <a:bodyPr/>
          <a:lstStyle/>
          <a:p>
            <a:r>
              <a:rPr lang="en-US" dirty="0" smtClean="0"/>
              <a:t>http://www.p12.nysed.gov/mgtserv/smart_schools/</a:t>
            </a:r>
            <a:endParaRPr lang="en-US" dirty="0"/>
          </a:p>
        </p:txBody>
      </p:sp>
      <p:cxnSp>
        <p:nvCxnSpPr>
          <p:cNvPr id="7" name="Straight Arrow Connector 6"/>
          <p:cNvCxnSpPr/>
          <p:nvPr/>
        </p:nvCxnSpPr>
        <p:spPr>
          <a:xfrm flipH="1">
            <a:off x="5916967" y="5436834"/>
            <a:ext cx="1066799" cy="457200"/>
          </a:xfrm>
          <a:prstGeom prst="straightConnector1">
            <a:avLst/>
          </a:prstGeom>
          <a:ln w="28575">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33800" y="5893713"/>
            <a:ext cx="2819400" cy="430887"/>
          </a:xfrm>
          <a:prstGeom prst="rect">
            <a:avLst/>
          </a:prstGeom>
          <a:solidFill>
            <a:schemeClr val="tx2">
              <a:lumMod val="20000"/>
              <a:lumOff val="80000"/>
            </a:schemeClr>
          </a:solidFill>
          <a:ln>
            <a:solidFill>
              <a:schemeClr val="accent1"/>
            </a:solidFill>
          </a:ln>
        </p:spPr>
        <p:txBody>
          <a:bodyPr wrap="square" rtlCol="0">
            <a:spAutoFit/>
          </a:bodyPr>
          <a:lstStyle/>
          <a:p>
            <a:r>
              <a:rPr lang="en-US" sz="1100" dirty="0" smtClean="0"/>
              <a:t>After reading the Welcome Message, click on the “View” button to enter the application.</a:t>
            </a:r>
            <a:endParaRPr lang="en-US" sz="1100" dirty="0"/>
          </a:p>
        </p:txBody>
      </p:sp>
      <p:sp>
        <p:nvSpPr>
          <p:cNvPr id="10" name="TextBox 9"/>
          <p:cNvSpPr txBox="1"/>
          <p:nvPr/>
        </p:nvSpPr>
        <p:spPr>
          <a:xfrm>
            <a:off x="3810000" y="3581400"/>
            <a:ext cx="2438400" cy="430887"/>
          </a:xfrm>
          <a:prstGeom prst="rect">
            <a:avLst/>
          </a:prstGeom>
          <a:solidFill>
            <a:schemeClr val="tx2">
              <a:lumMod val="20000"/>
              <a:lumOff val="80000"/>
            </a:schemeClr>
          </a:solidFill>
          <a:ln>
            <a:solidFill>
              <a:schemeClr val="accent1"/>
            </a:solidFill>
          </a:ln>
        </p:spPr>
        <p:txBody>
          <a:bodyPr wrap="square" rtlCol="0">
            <a:spAutoFit/>
          </a:bodyPr>
          <a:lstStyle/>
          <a:p>
            <a:r>
              <a:rPr lang="en-US" sz="1100" dirty="0" smtClean="0"/>
              <a:t>The Inbox is where you see the status of your individual or multiple projects.</a:t>
            </a:r>
            <a:endParaRPr lang="en-US" sz="1100" dirty="0"/>
          </a:p>
        </p:txBody>
      </p:sp>
      <p:cxnSp>
        <p:nvCxnSpPr>
          <p:cNvPr id="11" name="Straight Arrow Connector 10"/>
          <p:cNvCxnSpPr/>
          <p:nvPr/>
        </p:nvCxnSpPr>
        <p:spPr>
          <a:xfrm flipH="1" flipV="1">
            <a:off x="4953000" y="4012287"/>
            <a:ext cx="762000" cy="1016913"/>
          </a:xfrm>
          <a:prstGeom prst="straightConnector1">
            <a:avLst/>
          </a:prstGeom>
          <a:ln w="28575">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836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D3DCD89-5E7E-44A4-B784-24C1D4DC5F8D}" type="slidenum">
              <a:rPr lang="en-US" smtClean="0"/>
              <a:t>5</a:t>
            </a:fld>
            <a:endParaRPr lang="en-US" dirty="0"/>
          </a:p>
        </p:txBody>
      </p:sp>
      <p:sp>
        <p:nvSpPr>
          <p:cNvPr id="12" name="Footer Placeholder 9"/>
          <p:cNvSpPr>
            <a:spLocks noGrp="1"/>
          </p:cNvSpPr>
          <p:nvPr>
            <p:ph type="ftr" sz="quarter" idx="11"/>
          </p:nvPr>
        </p:nvSpPr>
        <p:spPr>
          <a:xfrm>
            <a:off x="1752600" y="6356350"/>
            <a:ext cx="5486400" cy="365125"/>
          </a:xfrm>
        </p:spPr>
        <p:txBody>
          <a:bodyPr/>
          <a:lstStyle/>
          <a:p>
            <a:r>
              <a:rPr lang="en-US" dirty="0" smtClean="0"/>
              <a:t>http://www.p12.nysed.gov/mgtserv/smart_schools/</a:t>
            </a:r>
            <a:endParaRPr lang="en-US" dirty="0"/>
          </a:p>
        </p:txBody>
      </p:sp>
      <p:cxnSp>
        <p:nvCxnSpPr>
          <p:cNvPr id="7" name="Straight Arrow Connector 6"/>
          <p:cNvCxnSpPr/>
          <p:nvPr/>
        </p:nvCxnSpPr>
        <p:spPr>
          <a:xfrm flipH="1">
            <a:off x="6096000" y="3983631"/>
            <a:ext cx="1008683" cy="359746"/>
          </a:xfrm>
          <a:prstGeom prst="straightConnector1">
            <a:avLst/>
          </a:prstGeom>
          <a:ln w="28575">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457200" y="152400"/>
            <a:ext cx="8231605" cy="6164997"/>
            <a:chOff x="457200" y="152400"/>
            <a:chExt cx="8231605" cy="6164997"/>
          </a:xfrm>
        </p:grpSpPr>
        <p:grpSp>
          <p:nvGrpSpPr>
            <p:cNvPr id="2" name="Group 1"/>
            <p:cNvGrpSpPr/>
            <p:nvPr/>
          </p:nvGrpSpPr>
          <p:grpSpPr>
            <a:xfrm>
              <a:off x="457200" y="609601"/>
              <a:ext cx="8231605" cy="5707796"/>
              <a:chOff x="457200" y="181563"/>
              <a:chExt cx="8231605" cy="5160472"/>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86" t="9685" r="1786"/>
              <a:stretch/>
            </p:blipFill>
            <p:spPr bwMode="auto">
              <a:xfrm>
                <a:off x="457200" y="181563"/>
                <a:ext cx="8229600" cy="43402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459205" y="4590723"/>
                <a:ext cx="8229600" cy="751312"/>
              </a:xfrm>
              <a:prstGeom prst="rect">
                <a:avLst/>
              </a:prstGeom>
              <a:solidFill>
                <a:schemeClr val="tx2">
                  <a:lumMod val="20000"/>
                  <a:lumOff val="80000"/>
                </a:schemeClr>
              </a:solidFill>
              <a:ln>
                <a:solidFill>
                  <a:schemeClr val="accent1"/>
                </a:solidFill>
              </a:ln>
            </p:spPr>
            <p:txBody>
              <a:bodyPr wrap="square" rtlCol="0">
                <a:spAutoFit/>
              </a:bodyPr>
              <a:lstStyle/>
              <a:p>
                <a:r>
                  <a:rPr lang="en-US" sz="1200" dirty="0" smtClean="0"/>
                  <a:t>The </a:t>
                </a:r>
                <a:r>
                  <a:rPr lang="en-US" sz="1200" dirty="0"/>
                  <a:t>first page of the </a:t>
                </a:r>
                <a:r>
                  <a:rPr lang="en-US" sz="1200" dirty="0" smtClean="0"/>
                  <a:t>Overview </a:t>
                </a:r>
                <a:r>
                  <a:rPr lang="en-US" sz="1200" dirty="0"/>
                  <a:t>asks for basic contact information. All of the </a:t>
                </a:r>
                <a:r>
                  <a:rPr lang="en-US" sz="1200" dirty="0" smtClean="0"/>
                  <a:t>Overview questions, except those relating to possible consortia,  </a:t>
                </a:r>
                <a:r>
                  <a:rPr lang="en-US" sz="1200" dirty="0"/>
                  <a:t>must be answered or you will not be able to submit. Do not submit the </a:t>
                </a:r>
                <a:r>
                  <a:rPr lang="en-US" sz="1200" dirty="0" smtClean="0"/>
                  <a:t>Overview </a:t>
                </a:r>
                <a:r>
                  <a:rPr lang="en-US" sz="1200" dirty="0"/>
                  <a:t>until you have completed all of the project areas. Note on the left that you can navigate directly between all of the project </a:t>
                </a:r>
                <a:r>
                  <a:rPr lang="en-US" sz="1200" dirty="0" smtClean="0"/>
                  <a:t>pages, </a:t>
                </a:r>
                <a:r>
                  <a:rPr lang="en-US" sz="1200" dirty="0"/>
                  <a:t>as needed</a:t>
                </a:r>
                <a:r>
                  <a:rPr lang="en-US" sz="1200" dirty="0" smtClean="0"/>
                  <a:t>. </a:t>
                </a:r>
                <a:r>
                  <a:rPr lang="en-US" sz="1200" b="1" dirty="0" smtClean="0"/>
                  <a:t>Only make entries or save the category sections you are budgeting for in this submission.</a:t>
                </a:r>
                <a:endParaRPr lang="en-US" sz="1200" b="1" dirty="0"/>
              </a:p>
            </p:txBody>
          </p:sp>
        </p:grpSp>
        <p:sp>
          <p:nvSpPr>
            <p:cNvPr id="5" name="TextBox 4"/>
            <p:cNvSpPr txBox="1"/>
            <p:nvPr/>
          </p:nvSpPr>
          <p:spPr>
            <a:xfrm>
              <a:off x="3066412" y="152400"/>
              <a:ext cx="3015186" cy="401877"/>
            </a:xfrm>
            <a:prstGeom prst="rect">
              <a:avLst/>
            </a:prstGeom>
            <a:noFill/>
            <a:ln>
              <a:solidFill>
                <a:schemeClr val="accent1"/>
              </a:solidFill>
            </a:ln>
          </p:spPr>
          <p:txBody>
            <a:bodyPr wrap="square" rtlCol="0" anchor="ctr" anchorCtr="0">
              <a:spAutoFit/>
            </a:bodyPr>
            <a:lstStyle/>
            <a:p>
              <a:pPr algn="ctr"/>
              <a:r>
                <a:rPr lang="en-US" dirty="0" smtClean="0"/>
                <a:t>The SSIP Overview Section - 1</a:t>
              </a:r>
              <a:endParaRPr lang="en-US" dirty="0"/>
            </a:p>
          </p:txBody>
        </p:sp>
      </p:grpSp>
    </p:spTree>
    <p:extLst>
      <p:ext uri="{BB962C8B-B14F-4D97-AF65-F5344CB8AC3E}">
        <p14:creationId xmlns:p14="http://schemas.microsoft.com/office/powerpoint/2010/main" val="2854301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D3DCD89-5E7E-44A4-B784-24C1D4DC5F8D}" type="slidenum">
              <a:rPr lang="en-US" smtClean="0"/>
              <a:t>6</a:t>
            </a:fld>
            <a:endParaRPr lang="en-US" dirty="0"/>
          </a:p>
        </p:txBody>
      </p:sp>
      <p:sp>
        <p:nvSpPr>
          <p:cNvPr id="12" name="Footer Placeholder 9"/>
          <p:cNvSpPr>
            <a:spLocks noGrp="1"/>
          </p:cNvSpPr>
          <p:nvPr>
            <p:ph type="ftr" sz="quarter" idx="11"/>
          </p:nvPr>
        </p:nvSpPr>
        <p:spPr>
          <a:xfrm>
            <a:off x="1752600" y="6356350"/>
            <a:ext cx="5486400" cy="365125"/>
          </a:xfrm>
        </p:spPr>
        <p:txBody>
          <a:bodyPr/>
          <a:lstStyle/>
          <a:p>
            <a:r>
              <a:rPr lang="en-US" dirty="0" smtClean="0"/>
              <a:t>http://www.p12.nysed.gov/mgtserv/smart_schools/</a:t>
            </a:r>
            <a:endParaRPr lang="en-US" dirty="0"/>
          </a:p>
        </p:txBody>
      </p:sp>
      <p:grpSp>
        <p:nvGrpSpPr>
          <p:cNvPr id="8" name="Group 7"/>
          <p:cNvGrpSpPr/>
          <p:nvPr/>
        </p:nvGrpSpPr>
        <p:grpSpPr>
          <a:xfrm>
            <a:off x="465665" y="152400"/>
            <a:ext cx="8229601" cy="6208931"/>
            <a:chOff x="465665" y="152400"/>
            <a:chExt cx="8229601" cy="6208931"/>
          </a:xfrm>
        </p:grpSpPr>
        <p:sp>
          <p:nvSpPr>
            <p:cNvPr id="9" name="TextBox 8"/>
            <p:cNvSpPr txBox="1"/>
            <p:nvPr/>
          </p:nvSpPr>
          <p:spPr>
            <a:xfrm>
              <a:off x="465666" y="5715000"/>
              <a:ext cx="8229600" cy="646331"/>
            </a:xfrm>
            <a:prstGeom prst="rect">
              <a:avLst/>
            </a:prstGeom>
            <a:solidFill>
              <a:schemeClr val="tx2">
                <a:lumMod val="20000"/>
                <a:lumOff val="80000"/>
              </a:schemeClr>
            </a:solidFill>
            <a:ln>
              <a:solidFill>
                <a:schemeClr val="accent1"/>
              </a:solidFill>
            </a:ln>
          </p:spPr>
          <p:txBody>
            <a:bodyPr wrap="square" rtlCol="0">
              <a:spAutoFit/>
            </a:bodyPr>
            <a:lstStyle/>
            <a:p>
              <a:r>
                <a:rPr lang="en-US" sz="1200" dirty="0" smtClean="0"/>
                <a:t>The SSIP Overview requires you to certify that your district has an </a:t>
              </a:r>
              <a:r>
                <a:rPr lang="en-US" sz="1200" u="sng" dirty="0" smtClean="0"/>
                <a:t>SED-approved</a:t>
              </a:r>
              <a:r>
                <a:rPr lang="en-US" sz="1200" dirty="0" smtClean="0"/>
                <a:t> District Educational Technology Plan, that there has been a planning process that includes all stakeholders, including non-public schools, and that specific public notification </a:t>
              </a:r>
              <a:r>
                <a:rPr lang="en-US" sz="1200" dirty="0"/>
                <a:t>steps have been </a:t>
              </a:r>
              <a:r>
                <a:rPr lang="en-US" sz="1200" dirty="0" smtClean="0"/>
                <a:t>completed, including the required 30-day comment period.</a:t>
              </a:r>
              <a:endParaRPr lang="en-US" sz="1200" u="sng" dirty="0"/>
            </a:p>
          </p:txBody>
        </p:sp>
        <p:sp>
          <p:nvSpPr>
            <p:cNvPr id="5" name="TextBox 4"/>
            <p:cNvSpPr txBox="1"/>
            <p:nvPr/>
          </p:nvSpPr>
          <p:spPr>
            <a:xfrm>
              <a:off x="3066412" y="152400"/>
              <a:ext cx="3015186" cy="381000"/>
            </a:xfrm>
            <a:prstGeom prst="rect">
              <a:avLst/>
            </a:prstGeom>
            <a:noFill/>
            <a:ln>
              <a:solidFill>
                <a:schemeClr val="accent1"/>
              </a:solidFill>
            </a:ln>
          </p:spPr>
          <p:txBody>
            <a:bodyPr wrap="square" rtlCol="0" anchor="ctr" anchorCtr="0">
              <a:spAutoFit/>
            </a:bodyPr>
            <a:lstStyle/>
            <a:p>
              <a:pPr algn="ctr"/>
              <a:r>
                <a:rPr lang="en-US" dirty="0" smtClean="0"/>
                <a:t>The SSIP Overview Section - 2</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08" t="5514" r="1008"/>
            <a:stretch/>
          </p:blipFill>
          <p:spPr bwMode="auto">
            <a:xfrm>
              <a:off x="465665" y="609600"/>
              <a:ext cx="8229601" cy="50291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3689841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D3DCD89-5E7E-44A4-B784-24C1D4DC5F8D}" type="slidenum">
              <a:rPr lang="en-US" smtClean="0"/>
              <a:t>7</a:t>
            </a:fld>
            <a:endParaRPr lang="en-US" dirty="0"/>
          </a:p>
        </p:txBody>
      </p:sp>
      <p:sp>
        <p:nvSpPr>
          <p:cNvPr id="12" name="Footer Placeholder 9"/>
          <p:cNvSpPr>
            <a:spLocks noGrp="1"/>
          </p:cNvSpPr>
          <p:nvPr>
            <p:ph type="ftr" sz="quarter" idx="11"/>
          </p:nvPr>
        </p:nvSpPr>
        <p:spPr>
          <a:xfrm>
            <a:off x="1752600" y="6356350"/>
            <a:ext cx="5486400" cy="365125"/>
          </a:xfrm>
        </p:spPr>
        <p:txBody>
          <a:bodyPr/>
          <a:lstStyle/>
          <a:p>
            <a:r>
              <a:rPr lang="en-US" dirty="0" smtClean="0"/>
              <a:t>http://www.p12.nysed.gov/mgtserv/smart_schools/</a:t>
            </a:r>
            <a:endParaRPr lang="en-US" dirty="0"/>
          </a:p>
        </p:txBody>
      </p:sp>
      <p:grpSp>
        <p:nvGrpSpPr>
          <p:cNvPr id="2" name="Group 1"/>
          <p:cNvGrpSpPr/>
          <p:nvPr/>
        </p:nvGrpSpPr>
        <p:grpSpPr>
          <a:xfrm>
            <a:off x="457199" y="152400"/>
            <a:ext cx="8229601" cy="6172200"/>
            <a:chOff x="457199" y="152400"/>
            <a:chExt cx="8229601" cy="6172200"/>
          </a:xfrm>
        </p:grpSpPr>
        <p:sp>
          <p:nvSpPr>
            <p:cNvPr id="9" name="TextBox 8"/>
            <p:cNvSpPr txBox="1"/>
            <p:nvPr/>
          </p:nvSpPr>
          <p:spPr>
            <a:xfrm>
              <a:off x="457200" y="5678269"/>
              <a:ext cx="8229600" cy="646331"/>
            </a:xfrm>
            <a:prstGeom prst="rect">
              <a:avLst/>
            </a:prstGeom>
            <a:solidFill>
              <a:schemeClr val="tx2">
                <a:lumMod val="20000"/>
                <a:lumOff val="80000"/>
              </a:schemeClr>
            </a:solidFill>
            <a:ln>
              <a:solidFill>
                <a:schemeClr val="accent1"/>
              </a:solidFill>
            </a:ln>
          </p:spPr>
          <p:txBody>
            <a:bodyPr wrap="square" rtlCol="0">
              <a:spAutoFit/>
            </a:bodyPr>
            <a:lstStyle/>
            <a:p>
              <a:r>
                <a:rPr lang="en-US" sz="1200" dirty="0" smtClean="0"/>
                <a:t>You must </a:t>
              </a:r>
              <a:r>
                <a:rPr lang="en-US" sz="1200" dirty="0"/>
                <a:t>also upload </a:t>
              </a:r>
              <a:r>
                <a:rPr lang="en-US" sz="1200" dirty="0" smtClean="0"/>
                <a:t>the </a:t>
              </a:r>
              <a:r>
                <a:rPr lang="en-US" sz="1200" dirty="0"/>
                <a:t>Smart Schools Bond Act Plan documents that </a:t>
              </a:r>
              <a:r>
                <a:rPr lang="en-US" sz="1200" dirty="0" smtClean="0"/>
                <a:t>you presented to your school board and/or public as part of your process. These can be a PowerPoint presentation or Word document(s). Multiple files can be uploaded at once. You must also provide an estimate of the number of students and staff who will benefit, understanding that this will be a rough estimate.</a:t>
              </a:r>
              <a:endParaRPr lang="en-US" sz="1200" u="sng" dirty="0"/>
            </a:p>
          </p:txBody>
        </p:sp>
        <p:sp>
          <p:nvSpPr>
            <p:cNvPr id="5" name="TextBox 4"/>
            <p:cNvSpPr txBox="1"/>
            <p:nvPr/>
          </p:nvSpPr>
          <p:spPr>
            <a:xfrm>
              <a:off x="3066412" y="152400"/>
              <a:ext cx="3015186" cy="381000"/>
            </a:xfrm>
            <a:prstGeom prst="rect">
              <a:avLst/>
            </a:prstGeom>
            <a:noFill/>
            <a:ln>
              <a:solidFill>
                <a:schemeClr val="accent1"/>
              </a:solidFill>
            </a:ln>
          </p:spPr>
          <p:txBody>
            <a:bodyPr wrap="square" rtlCol="0" anchor="ctr" anchorCtr="0">
              <a:spAutoFit/>
            </a:bodyPr>
            <a:lstStyle/>
            <a:p>
              <a:pPr algn="ctr"/>
              <a:r>
                <a:rPr lang="en-US" dirty="0" smtClean="0"/>
                <a:t>The SSIP Overview Section - 3</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36" r="2441"/>
            <a:stretch/>
          </p:blipFill>
          <p:spPr bwMode="auto">
            <a:xfrm>
              <a:off x="457199" y="609600"/>
              <a:ext cx="8229601" cy="502920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3305190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D3DCD89-5E7E-44A4-B784-24C1D4DC5F8D}" type="slidenum">
              <a:rPr lang="en-US" smtClean="0"/>
              <a:t>8</a:t>
            </a:fld>
            <a:endParaRPr lang="en-US" dirty="0"/>
          </a:p>
        </p:txBody>
      </p:sp>
      <p:sp>
        <p:nvSpPr>
          <p:cNvPr id="12" name="Footer Placeholder 9"/>
          <p:cNvSpPr>
            <a:spLocks noGrp="1"/>
          </p:cNvSpPr>
          <p:nvPr>
            <p:ph type="ftr" sz="quarter" idx="11"/>
          </p:nvPr>
        </p:nvSpPr>
        <p:spPr>
          <a:xfrm>
            <a:off x="1752600" y="6356350"/>
            <a:ext cx="5486400" cy="365125"/>
          </a:xfrm>
        </p:spPr>
        <p:txBody>
          <a:bodyPr/>
          <a:lstStyle/>
          <a:p>
            <a:r>
              <a:rPr lang="en-US" dirty="0" smtClean="0"/>
              <a:t>http://www.p12.nysed.gov/mgtserv/smart_schools/</a:t>
            </a:r>
            <a:endParaRPr lang="en-US" dirty="0"/>
          </a:p>
        </p:txBody>
      </p:sp>
      <p:grpSp>
        <p:nvGrpSpPr>
          <p:cNvPr id="4" name="Group 3"/>
          <p:cNvGrpSpPr/>
          <p:nvPr/>
        </p:nvGrpSpPr>
        <p:grpSpPr>
          <a:xfrm>
            <a:off x="459205" y="152400"/>
            <a:ext cx="8229600" cy="6249619"/>
            <a:chOff x="459205" y="219722"/>
            <a:chExt cx="8229600" cy="6249619"/>
          </a:xfrm>
        </p:grpSpPr>
        <p:sp>
          <p:nvSpPr>
            <p:cNvPr id="9" name="TextBox 8"/>
            <p:cNvSpPr txBox="1"/>
            <p:nvPr/>
          </p:nvSpPr>
          <p:spPr>
            <a:xfrm>
              <a:off x="459205" y="5823010"/>
              <a:ext cx="8229600" cy="646331"/>
            </a:xfrm>
            <a:prstGeom prst="rect">
              <a:avLst/>
            </a:prstGeom>
            <a:solidFill>
              <a:schemeClr val="tx2">
                <a:lumMod val="20000"/>
                <a:lumOff val="80000"/>
              </a:schemeClr>
            </a:solidFill>
            <a:ln>
              <a:solidFill>
                <a:schemeClr val="accent1"/>
              </a:solidFill>
            </a:ln>
          </p:spPr>
          <p:txBody>
            <a:bodyPr wrap="square" rtlCol="0">
              <a:spAutoFit/>
            </a:bodyPr>
            <a:lstStyle/>
            <a:p>
              <a:r>
                <a:rPr lang="en-US" sz="1200" dirty="0" smtClean="0"/>
                <a:t>The Smart Schools Bond Act allows for establishing a consortium to  combine resources to best leverage the districts’ funds to increase their technological capacity to provide improved learning and opportunity for students.  This section of the SSIP collects the relevant data and upload a copy of the Memorandum of </a:t>
              </a:r>
              <a:r>
                <a:rPr lang="en-US" sz="1200" dirty="0"/>
                <a:t>Understanding </a:t>
              </a:r>
              <a:r>
                <a:rPr lang="en-US" sz="1200" dirty="0" smtClean="0"/>
                <a:t>(MOU)setting </a:t>
              </a:r>
              <a:r>
                <a:rPr lang="en-US" sz="1200" dirty="0"/>
                <a:t>out </a:t>
              </a:r>
              <a:r>
                <a:rPr lang="en-US" sz="1200" dirty="0" smtClean="0"/>
                <a:t>each district’s responsibilities</a:t>
              </a:r>
              <a:r>
                <a:rPr lang="en-US" sz="1200" dirty="0"/>
                <a:t>.</a:t>
              </a:r>
              <a:endParaRPr lang="en-US" sz="1200" u="sng" dirty="0"/>
            </a:p>
          </p:txBody>
        </p:sp>
        <p:sp>
          <p:nvSpPr>
            <p:cNvPr id="5" name="TextBox 4"/>
            <p:cNvSpPr txBox="1"/>
            <p:nvPr/>
          </p:nvSpPr>
          <p:spPr>
            <a:xfrm>
              <a:off x="3066412" y="219722"/>
              <a:ext cx="3015186" cy="381000"/>
            </a:xfrm>
            <a:prstGeom prst="rect">
              <a:avLst/>
            </a:prstGeom>
            <a:noFill/>
            <a:ln>
              <a:solidFill>
                <a:schemeClr val="accent1"/>
              </a:solidFill>
            </a:ln>
          </p:spPr>
          <p:txBody>
            <a:bodyPr wrap="square" rtlCol="0" anchor="ctr" anchorCtr="0">
              <a:spAutoFit/>
            </a:bodyPr>
            <a:lstStyle/>
            <a:p>
              <a:pPr algn="ctr"/>
              <a:r>
                <a:rPr lang="en-US" dirty="0" smtClean="0"/>
                <a:t>The SSIP Overview Section - 4</a:t>
              </a:r>
              <a:endParaRPr lang="en-US" dirty="0"/>
            </a:p>
          </p:txBody>
        </p:sp>
      </p:gr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60" r="2419"/>
          <a:stretch/>
        </p:blipFill>
        <p:spPr bwMode="auto">
          <a:xfrm>
            <a:off x="459205" y="609600"/>
            <a:ext cx="8229600" cy="5129253"/>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60626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D3DCD89-5E7E-44A4-B784-24C1D4DC5F8D}" type="slidenum">
              <a:rPr lang="en-US" smtClean="0"/>
              <a:t>9</a:t>
            </a:fld>
            <a:endParaRPr lang="en-US" dirty="0"/>
          </a:p>
        </p:txBody>
      </p:sp>
      <p:sp>
        <p:nvSpPr>
          <p:cNvPr id="12" name="Footer Placeholder 9"/>
          <p:cNvSpPr>
            <a:spLocks noGrp="1"/>
          </p:cNvSpPr>
          <p:nvPr>
            <p:ph type="ftr" sz="quarter" idx="11"/>
          </p:nvPr>
        </p:nvSpPr>
        <p:spPr>
          <a:xfrm>
            <a:off x="1752600" y="6356350"/>
            <a:ext cx="5486400" cy="365125"/>
          </a:xfrm>
        </p:spPr>
        <p:txBody>
          <a:bodyPr/>
          <a:lstStyle/>
          <a:p>
            <a:r>
              <a:rPr lang="en-US" dirty="0" smtClean="0"/>
              <a:t>http://www.p12.nysed.gov/mgtserv/smart_schools/</a:t>
            </a:r>
            <a:endParaRPr lang="en-US" dirty="0"/>
          </a:p>
        </p:txBody>
      </p:sp>
      <p:sp>
        <p:nvSpPr>
          <p:cNvPr id="9" name="TextBox 8"/>
          <p:cNvSpPr txBox="1"/>
          <p:nvPr/>
        </p:nvSpPr>
        <p:spPr>
          <a:xfrm>
            <a:off x="459205" y="5791200"/>
            <a:ext cx="8229600" cy="646331"/>
          </a:xfrm>
          <a:prstGeom prst="rect">
            <a:avLst/>
          </a:prstGeom>
          <a:solidFill>
            <a:schemeClr val="tx2">
              <a:lumMod val="20000"/>
              <a:lumOff val="80000"/>
            </a:schemeClr>
          </a:solidFill>
          <a:ln>
            <a:solidFill>
              <a:schemeClr val="accent1"/>
            </a:solidFill>
          </a:ln>
        </p:spPr>
        <p:txBody>
          <a:bodyPr wrap="square" rtlCol="0">
            <a:spAutoFit/>
          </a:bodyPr>
          <a:lstStyle/>
          <a:p>
            <a:r>
              <a:rPr lang="en-US" sz="1200" dirty="0" smtClean="0"/>
              <a:t>Finally, the SSIP Overview requires a Summary Budget of all of the sub-allocations included in this submission. You must include a number under each Budget Category to enable the automatic Totals function at the bottom.  Please enter a zero for any Category you are not including in this plan submission. </a:t>
            </a:r>
            <a:endParaRPr lang="en-US" sz="1200" u="sng" dirty="0"/>
          </a:p>
        </p:txBody>
      </p:sp>
      <p:sp>
        <p:nvSpPr>
          <p:cNvPr id="5" name="TextBox 4"/>
          <p:cNvSpPr txBox="1"/>
          <p:nvPr/>
        </p:nvSpPr>
        <p:spPr>
          <a:xfrm>
            <a:off x="3066412" y="152400"/>
            <a:ext cx="3015186" cy="381000"/>
          </a:xfrm>
          <a:prstGeom prst="rect">
            <a:avLst/>
          </a:prstGeom>
          <a:noFill/>
          <a:ln>
            <a:solidFill>
              <a:schemeClr val="accent1"/>
            </a:solidFill>
          </a:ln>
        </p:spPr>
        <p:txBody>
          <a:bodyPr wrap="square" rtlCol="0" anchor="ctr" anchorCtr="0">
            <a:spAutoFit/>
          </a:bodyPr>
          <a:lstStyle/>
          <a:p>
            <a:pPr algn="ctr"/>
            <a:r>
              <a:rPr lang="en-US" dirty="0" smtClean="0"/>
              <a:t>The SSIP Overview Section - 5</a:t>
            </a:r>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60" r="2419"/>
          <a:stretch/>
        </p:blipFill>
        <p:spPr bwMode="auto">
          <a:xfrm>
            <a:off x="459205" y="593222"/>
            <a:ext cx="8229600" cy="518160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94059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SSBA Presentation 8_14_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solidFill>
            <a:schemeClr val="accent1"/>
          </a:solidFill>
        </a:ln>
      </a:spPr>
      <a:bodyPr wrap="square" rtlCol="0" anchor="ctr" anchorCtr="0">
        <a:spAutoFit/>
      </a:bodyPr>
      <a:lstStyle>
        <a:defPPr algn="ct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SSBA Presentation 8_14_15</Template>
  <TotalTime>1127</TotalTime>
  <Words>1671</Words>
  <Application>Microsoft Office PowerPoint</Application>
  <PresentationFormat>On-screen Show (4:3)</PresentationFormat>
  <Paragraphs>153</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SSBA Presentation 8_14_15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NYSED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McNally</dc:creator>
  <cp:lastModifiedBy>Administrator</cp:lastModifiedBy>
  <cp:revision>65</cp:revision>
  <cp:lastPrinted>2015-10-01T20:49:33Z</cp:lastPrinted>
  <dcterms:created xsi:type="dcterms:W3CDTF">2015-09-02T14:14:05Z</dcterms:created>
  <dcterms:modified xsi:type="dcterms:W3CDTF">2015-10-02T13:04:47Z</dcterms:modified>
</cp:coreProperties>
</file>