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59" r:id="rId3"/>
    <p:sldId id="260" r:id="rId4"/>
    <p:sldId id="261" r:id="rId5"/>
    <p:sldId id="262" r:id="rId6"/>
    <p:sldId id="258" r:id="rId7"/>
    <p:sldId id="265" r:id="rId8"/>
    <p:sldId id="256" r:id="rId9"/>
    <p:sldId id="257" r:id="rId10"/>
    <p:sldId id="268" r:id="rId11"/>
  </p:sldIdLst>
  <p:sldSz cx="9144000" cy="6858000" type="screen4x3"/>
  <p:notesSz cx="9296400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224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438" y="-108"/>
      </p:cViewPr>
      <p:guideLst>
        <p:guide orient="horz" pos="216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670B80B-E032-4DBC-9465-40DD681F386A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0ECB645-BC93-4EB2-A2F7-D35FE947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2388" y="47625"/>
            <a:ext cx="6729412" cy="5046663"/>
          </a:xfrm>
          <a:ln>
            <a:noFill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9880" y="5110612"/>
            <a:ext cx="8779933" cy="1465342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1820"/>
              </a:lnSpc>
            </a:pPr>
            <a:r>
              <a:rPr lang="en-US" dirty="0" smtClean="0"/>
              <a:t>The </a:t>
            </a:r>
            <a:r>
              <a:rPr lang="en-US" dirty="0"/>
              <a:t>Smart Schools Investment Plan, Or </a:t>
            </a:r>
            <a:r>
              <a:rPr lang="en-US" dirty="0" smtClean="0"/>
              <a:t>SSIP, </a:t>
            </a:r>
            <a:r>
              <a:rPr lang="en-US" dirty="0"/>
              <a:t>Application Will Be Available Through The </a:t>
            </a:r>
            <a:r>
              <a:rPr lang="en-US" dirty="0" smtClean="0"/>
              <a:t>SED </a:t>
            </a:r>
            <a:r>
              <a:rPr lang="en-US" dirty="0"/>
              <a:t>Business Portal, Similar To Your Recently Submitted Educational Technology Plan</a:t>
            </a:r>
            <a:r>
              <a:rPr lang="en-US" dirty="0" smtClean="0"/>
              <a:t>.  </a:t>
            </a:r>
            <a:r>
              <a:rPr lang="en-US" dirty="0"/>
              <a:t>If You Do Not See </a:t>
            </a:r>
            <a:r>
              <a:rPr lang="en-US" dirty="0" smtClean="0"/>
              <a:t>SED Monitoring </a:t>
            </a:r>
            <a:r>
              <a:rPr lang="en-US" dirty="0"/>
              <a:t>And Vendor Performance System Under “My Applications” You Will Need To Have Your School Superintendent Provide Access To The Application In The Usual Way. </a:t>
            </a:r>
            <a:r>
              <a:rPr lang="en-US" dirty="0" smtClean="0"/>
              <a:t> The </a:t>
            </a:r>
            <a:r>
              <a:rPr lang="en-US" dirty="0"/>
              <a:t>Next Several Slides Will Quickly Review The Steps Needed To Gain Access To The </a:t>
            </a:r>
            <a:r>
              <a:rPr lang="en-US" dirty="0" smtClean="0"/>
              <a:t>SSIP </a:t>
            </a:r>
            <a:r>
              <a:rPr lang="en-US" dirty="0"/>
              <a:t>Application</a:t>
            </a:r>
            <a:r>
              <a:rPr lang="en-US" dirty="0" smtClean="0"/>
              <a:t>.  </a:t>
            </a:r>
            <a:r>
              <a:rPr lang="en-US" dirty="0"/>
              <a:t>Like Other </a:t>
            </a:r>
            <a:r>
              <a:rPr lang="en-US" dirty="0" smtClean="0"/>
              <a:t>SED </a:t>
            </a:r>
            <a:r>
              <a:rPr lang="en-US" dirty="0"/>
              <a:t>Business Applications, We Will Use The Delegated Account System (</a:t>
            </a:r>
            <a:r>
              <a:rPr lang="en-US" dirty="0" smtClean="0"/>
              <a:t>SEDDAS) </a:t>
            </a:r>
            <a:r>
              <a:rPr lang="en-US" dirty="0"/>
              <a:t>That Allows </a:t>
            </a:r>
            <a:r>
              <a:rPr lang="en-US" dirty="0" smtClean="0"/>
              <a:t>Districts </a:t>
            </a:r>
            <a:r>
              <a:rPr lang="en-US" dirty="0"/>
              <a:t>To Control Access To </a:t>
            </a:r>
            <a:r>
              <a:rPr lang="en-US" dirty="0" smtClean="0"/>
              <a:t>SED </a:t>
            </a:r>
            <a:r>
              <a:rPr lang="en-US" dirty="0"/>
              <a:t>Applications. Your Superintendent And Business Office Will Already Be Familiar With This System From Other </a:t>
            </a:r>
            <a:r>
              <a:rPr lang="en-US" dirty="0" smtClean="0"/>
              <a:t>SED </a:t>
            </a:r>
            <a:r>
              <a:rPr lang="en-US" dirty="0"/>
              <a:t>Applications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87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287338"/>
            <a:ext cx="8370357" cy="6277768"/>
          </a:xfrm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CB645-BC93-4EB2-A2F7-D35FE947DD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5575" y="401638"/>
            <a:ext cx="6600825" cy="4951412"/>
          </a:xfrm>
          <a:ln>
            <a:noFill/>
          </a:ln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309880" y="5658380"/>
            <a:ext cx="8779933" cy="277961"/>
          </a:xfr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Slide Lists The User Roles That Are Able To Entitle Or Allow Users To View Or Complete The Application,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25972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306388"/>
            <a:ext cx="8077200" cy="5953918"/>
          </a:xfrm>
          <a:ln>
            <a:noFill/>
          </a:ln>
        </p:spPr>
      </p:sp>
      <p:sp>
        <p:nvSpPr>
          <p:cNvPr id="8" name="Notes Placeholder 2"/>
          <p:cNvSpPr>
            <a:spLocks noGrp="1" noChangeAspect="1"/>
          </p:cNvSpPr>
          <p:nvPr>
            <p:ph type="body" idx="3"/>
          </p:nvPr>
        </p:nvSpPr>
        <p:spPr>
          <a:xfrm>
            <a:off x="5334000" y="4888706"/>
            <a:ext cx="3581399" cy="462681"/>
          </a:xfr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You may wish to give View Only permission to staff that should not be making changes to the application.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316706"/>
            <a:ext cx="8686800" cy="6324600"/>
          </a:xfrm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888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164306"/>
            <a:ext cx="8534400" cy="6400801"/>
          </a:xfrm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504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239713"/>
            <a:ext cx="8610600" cy="6457950"/>
          </a:xfrm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1809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11906"/>
            <a:ext cx="8763000" cy="6172200"/>
          </a:xfrm>
          <a:ln>
            <a:noFill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6107906"/>
            <a:ext cx="7437120" cy="462681"/>
          </a:xfrm>
        </p:spPr>
        <p:txBody>
          <a:bodyPr>
            <a:spAutoFit/>
          </a:bodyPr>
          <a:lstStyle/>
          <a:p>
            <a:r>
              <a:rPr lang="en-US" dirty="0"/>
              <a:t>Once You Have Been Given Data Entry Rights To The </a:t>
            </a:r>
            <a:r>
              <a:rPr lang="en-US" dirty="0" smtClean="0"/>
              <a:t>Application, </a:t>
            </a:r>
            <a:r>
              <a:rPr lang="en-US" dirty="0"/>
              <a:t>It Will Show Up Under “My Applications”. </a:t>
            </a:r>
            <a:r>
              <a:rPr lang="en-US" dirty="0" smtClean="0"/>
              <a:t> When </a:t>
            </a:r>
            <a:r>
              <a:rPr lang="en-US" dirty="0"/>
              <a:t>You Click On It, You Will Enter The </a:t>
            </a:r>
            <a:r>
              <a:rPr lang="en-US" dirty="0" smtClean="0"/>
              <a:t>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3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164306"/>
            <a:ext cx="8866909" cy="6096000"/>
          </a:xfrm>
          <a:ln>
            <a:noFill/>
          </a:ln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914400" y="6260306"/>
            <a:ext cx="7437120" cy="278015"/>
          </a:xfrm>
        </p:spPr>
        <p:txBody>
          <a:bodyPr>
            <a:spAutoFit/>
          </a:bodyPr>
          <a:lstStyle/>
          <a:p>
            <a:pPr algn="ctr"/>
            <a:r>
              <a:rPr lang="en-US" dirty="0"/>
              <a:t>Click On Smart Schools Bond Act “View Surveys” Button.</a:t>
            </a:r>
          </a:p>
        </p:txBody>
      </p:sp>
    </p:spTree>
    <p:extLst>
      <p:ext uri="{BB962C8B-B14F-4D97-AF65-F5344CB8AC3E}">
        <p14:creationId xmlns:p14="http://schemas.microsoft.com/office/powerpoint/2010/main" val="278599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164306"/>
            <a:ext cx="8229600" cy="6172200"/>
          </a:xfrm>
          <a:ln>
            <a:noFill/>
          </a:ln>
        </p:spPr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914400" y="6260306"/>
            <a:ext cx="7437120" cy="278015"/>
          </a:xfrm>
        </p:spPr>
        <p:txBody>
          <a:bodyPr>
            <a:spAutoFit/>
          </a:bodyPr>
          <a:lstStyle/>
          <a:p>
            <a:pPr algn="ctr"/>
            <a:r>
              <a:rPr lang="en-US" dirty="0"/>
              <a:t>After Reading The Welcome Message, Please Click On The “View” Button To Start The </a:t>
            </a:r>
            <a:r>
              <a:rPr lang="en-US" dirty="0" smtClean="0"/>
              <a:t>SSIP Application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50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A0DC-1266-418D-AC85-3CC1298C0763}" type="datetime4">
              <a:rPr lang="en-US" smtClean="0"/>
              <a:t>August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65EA-805D-4D02-9DE5-C5D345BF054D}" type="datetime4">
              <a:rPr lang="en-US" smtClean="0"/>
              <a:t>August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6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AD74-33AD-4C89-9355-284181FD6CC0}" type="datetime4">
              <a:rPr lang="en-US" smtClean="0"/>
              <a:t>August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E0FD-EABB-4D35-A51D-59011433A0F8}" type="datetime4">
              <a:rPr lang="en-US" smtClean="0"/>
              <a:t>August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04A-927F-4748-B4CB-5A62F8DBD5AE}" type="datetime4">
              <a:rPr lang="en-US" smtClean="0"/>
              <a:t>August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D3DF-3D5F-4A90-9644-DD7A7F1E553F}" type="datetime4">
              <a:rPr lang="en-US" smtClean="0"/>
              <a:t>August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AC10-01A1-467D-B5D3-55F93B3EF8E9}" type="datetime4">
              <a:rPr lang="en-US" smtClean="0"/>
              <a:t>August 14,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41D56-75E8-4A91-B480-1E9B3AF76E98}" type="datetime4">
              <a:rPr lang="en-US" smtClean="0"/>
              <a:t>August 14,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25C5-1B3B-4FEE-9FB8-9F762F02ED1A}" type="datetime4">
              <a:rPr lang="en-US" smtClean="0"/>
              <a:t>August 14,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BD67-361D-434A-B11C-B041E4C1EE5A}" type="datetime4">
              <a:rPr lang="en-US" smtClean="0"/>
              <a:t>August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0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48870-6BAF-4797-9E38-543D8B018B64}" type="datetime4">
              <a:rPr lang="en-US" smtClean="0"/>
              <a:t>August 14,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CB28-1978-4035-BF2D-550F6005865C}" type="datetime4">
              <a:rPr lang="en-US" smtClean="0"/>
              <a:t>August 14,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http://www.p12.nysed.gov/mgtserv/smart_schools/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DCD89-5E7E-44A4-B784-24C1D4DC5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28600"/>
            <a:ext cx="18669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30017" y="609600"/>
            <a:ext cx="5883966" cy="646331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Smart </a:t>
            </a:r>
            <a:r>
              <a:rPr lang="en-US" b="1" dirty="0">
                <a:solidFill>
                  <a:prstClr val="black"/>
                </a:solidFill>
              </a:rPr>
              <a:t>Schools Bond </a:t>
            </a:r>
            <a:r>
              <a:rPr lang="en-US" b="1" dirty="0" smtClean="0">
                <a:solidFill>
                  <a:prstClr val="black"/>
                </a:solidFill>
              </a:rPr>
              <a:t>Act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Completing the Smart Schools Investment Plan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54864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http://www.p12.nysed.gov/mgtserv/smart_schools/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1295400"/>
            <a:ext cx="7467600" cy="5193092"/>
            <a:chOff x="1219200" y="1408330"/>
            <a:chExt cx="6858000" cy="508356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6" t="9806" r="25366" b="20166"/>
            <a:stretch/>
          </p:blipFill>
          <p:spPr bwMode="auto">
            <a:xfrm>
              <a:off x="1219200" y="1408330"/>
              <a:ext cx="6858000" cy="49924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6400800" y="3347745"/>
              <a:ext cx="766665" cy="47235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117771" y="5958495"/>
              <a:ext cx="8382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281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47675"/>
            <a:ext cx="18669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5919" y="953869"/>
            <a:ext cx="5883966" cy="646331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Smart </a:t>
            </a:r>
            <a:r>
              <a:rPr lang="en-US" b="1" dirty="0">
                <a:solidFill>
                  <a:prstClr val="black"/>
                </a:solidFill>
              </a:rPr>
              <a:t>Schools Bond </a:t>
            </a:r>
            <a:r>
              <a:rPr lang="en-US" b="1" dirty="0" smtClean="0">
                <a:solidFill>
                  <a:prstClr val="black"/>
                </a:solidFill>
              </a:rPr>
              <a:t>Act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Completing the Smart Schools Investment Plan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4864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http://www.p12.nysed.gov/mgtserv/smart_schools/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7804" y="1981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08204" y="2971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Smart Schools Bond </a:t>
            </a:r>
            <a:r>
              <a:rPr lang="en-US" sz="2000" dirty="0"/>
              <a:t>Act Website: </a:t>
            </a:r>
            <a:r>
              <a:rPr lang="en-US" sz="2000" b="1" dirty="0">
                <a:solidFill>
                  <a:srgbClr val="0070C0"/>
                </a:solidFill>
              </a:rPr>
              <a:t>http://www.p12.nysed.gov/mgtserv/smart_schools/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4106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Smart Schools Bond </a:t>
            </a:r>
            <a:r>
              <a:rPr lang="en-US" sz="2000" dirty="0"/>
              <a:t>Act </a:t>
            </a:r>
            <a:r>
              <a:rPr lang="en-US" sz="2000" dirty="0" smtClean="0"/>
              <a:t>Email Box: </a:t>
            </a:r>
            <a:r>
              <a:rPr lang="en-US" sz="2000" b="1" dirty="0" smtClean="0">
                <a:solidFill>
                  <a:srgbClr val="0070C0"/>
                </a:solidFill>
              </a:rPr>
              <a:t>smartschools@nysed.gov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0008" y="5257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SED Office of Educational Management Services </a:t>
            </a:r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(518) 474-6541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5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41019"/>
              </p:ext>
            </p:extLst>
          </p:nvPr>
        </p:nvGraphicFramePr>
        <p:xfrm>
          <a:off x="1524000" y="2296160"/>
          <a:ext cx="6081395" cy="3952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3098"/>
                <a:gridCol w="2888297"/>
              </a:tblGrid>
              <a:tr h="181610">
                <a:tc>
                  <a:txBody>
                    <a:bodyPr/>
                    <a:lstStyle/>
                    <a:p>
                      <a:pPr marL="64770" marR="0" algn="ctr" eaLnBrk="0" hangingPunct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Role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 algn="ctr" eaLnBrk="0" hangingPunct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Permissions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934085"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</a:rPr>
                        <a:t>Delegated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Administrator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(DA)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 eaLnBrk="0" hangingPunc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Create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Update</a:t>
                      </a:r>
                      <a:r>
                        <a:rPr lang="en-US" sz="1200" dirty="0">
                          <a:effectLst/>
                        </a:rPr>
                        <a:t> 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Disable</a:t>
                      </a:r>
                      <a:r>
                        <a:rPr lang="en-US" sz="1200" dirty="0">
                          <a:effectLst/>
                        </a:rPr>
                        <a:t> a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Reactivate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dirty="0">
                          <a:effectLst/>
                        </a:rPr>
                        <a:t>Reset </a:t>
                      </a:r>
                      <a:r>
                        <a:rPr lang="en-US" sz="1200" spc="-5" dirty="0">
                          <a:effectLst/>
                        </a:rPr>
                        <a:t>user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passwords</a:t>
                      </a:r>
                      <a:endParaRPr lang="en-US" sz="1200" dirty="0">
                        <a:effectLst/>
                        <a:latin typeface="Symbol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91770"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Entitlement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Administrator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(EA)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 eaLnBrk="0" hangingPunc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>
                          <a:effectLst/>
                        </a:rPr>
                        <a:t>Entitle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users </a:t>
                      </a:r>
                      <a:r>
                        <a:rPr lang="en-US" sz="1200" spc="-10">
                          <a:effectLst/>
                        </a:rPr>
                        <a:t>to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applications</a:t>
                      </a:r>
                      <a:endParaRPr lang="en-US" sz="1200">
                        <a:effectLst/>
                        <a:latin typeface="Symbol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118870">
                <a:tc>
                  <a:txBody>
                    <a:bodyPr/>
                    <a:lstStyle/>
                    <a:p>
                      <a:pPr marL="64770" marR="0" eaLnBrk="0" hangingPunct="0">
                        <a:lnSpc>
                          <a:spcPts val="13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Delegated/Entitlement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Administrator</a:t>
                      </a:r>
                      <a:r>
                        <a:rPr lang="en-US" sz="1200" spc="1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(DA/EA)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 eaLnBrk="0" hangingPunct="0">
                        <a:lnSpc>
                          <a:spcPts val="14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Create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Update</a:t>
                      </a:r>
                      <a:r>
                        <a:rPr lang="en-US" sz="1200" dirty="0">
                          <a:effectLst/>
                        </a:rPr>
                        <a:t> 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Disable</a:t>
                      </a:r>
                      <a:r>
                        <a:rPr lang="en-US" sz="1200" dirty="0">
                          <a:effectLst/>
                        </a:rPr>
                        <a:t> a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Reactivate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dirty="0">
                          <a:effectLst/>
                        </a:rPr>
                        <a:t>Reset </a:t>
                      </a:r>
                      <a:r>
                        <a:rPr lang="en-US" sz="1200" spc="-5" dirty="0">
                          <a:effectLst/>
                        </a:rPr>
                        <a:t>user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passwords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dirty="0">
                          <a:effectLst/>
                        </a:rPr>
                        <a:t>Entitle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users </a:t>
                      </a:r>
                      <a:r>
                        <a:rPr lang="en-US" sz="1200" spc="-10" dirty="0">
                          <a:effectLst/>
                        </a:rPr>
                        <a:t>to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applications</a:t>
                      </a:r>
                      <a:endParaRPr lang="en-US" sz="1200" dirty="0">
                        <a:effectLst/>
                        <a:latin typeface="Symbol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1481455">
                <a:tc>
                  <a:txBody>
                    <a:bodyPr/>
                    <a:lstStyle/>
                    <a:p>
                      <a:pPr marL="64770" marR="525780" ea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Super </a:t>
                      </a:r>
                      <a:r>
                        <a:rPr lang="en-US" sz="1200" spc="-5" dirty="0">
                          <a:effectLst/>
                        </a:rPr>
                        <a:t>Delegated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Administrator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(SDA)</a:t>
                      </a:r>
                      <a:r>
                        <a:rPr lang="en-US" sz="1200" spc="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–</a:t>
                      </a:r>
                      <a:r>
                        <a:rPr lang="en-US" sz="1200" spc="18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(available</a:t>
                      </a:r>
                      <a:r>
                        <a:rPr lang="en-US" sz="1200" dirty="0">
                          <a:effectLst/>
                        </a:rPr>
                        <a:t> only</a:t>
                      </a:r>
                      <a:r>
                        <a:rPr lang="en-US" sz="1200" spc="-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 </a:t>
                      </a:r>
                      <a:r>
                        <a:rPr lang="en-US" sz="1200" spc="-5" dirty="0">
                          <a:effectLst/>
                        </a:rPr>
                        <a:t>Public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School</a:t>
                      </a:r>
                      <a:r>
                        <a:rPr lang="en-US" sz="1200" spc="13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Superintendents)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900" marR="0" lvl="0" indent="-342900" eaLnBrk="0" hangingPunct="0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Create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Update</a:t>
                      </a:r>
                      <a:r>
                        <a:rPr lang="en-US" sz="1200" dirty="0">
                          <a:effectLst/>
                        </a:rPr>
                        <a:t> 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Disable</a:t>
                      </a:r>
                      <a:r>
                        <a:rPr lang="en-US" sz="1200" dirty="0">
                          <a:effectLst/>
                        </a:rPr>
                        <a:t> a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Reactivate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 </a:t>
                      </a:r>
                      <a:r>
                        <a:rPr lang="en-US" sz="1200" spc="-5" dirty="0">
                          <a:effectLst/>
                        </a:rPr>
                        <a:t>account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dirty="0">
                          <a:effectLst/>
                        </a:rPr>
                        <a:t>Reset </a:t>
                      </a:r>
                      <a:r>
                        <a:rPr lang="en-US" sz="1200" spc="-5" dirty="0">
                          <a:effectLst/>
                        </a:rPr>
                        <a:t>user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passwords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 eaLnBrk="0" hangingPunct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dirty="0">
                          <a:effectLst/>
                        </a:rPr>
                        <a:t>Entitle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users </a:t>
                      </a:r>
                      <a:r>
                        <a:rPr lang="en-US" sz="1200" spc="-10" dirty="0">
                          <a:effectLst/>
                        </a:rPr>
                        <a:t>to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applications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553085" lvl="0" indent="-342900" ea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Wingdings"/>
                        <a:buChar char=""/>
                        <a:tabLst>
                          <a:tab pos="5226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Create</a:t>
                      </a:r>
                      <a:r>
                        <a:rPr lang="en-US" sz="1200" spc="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other </a:t>
                      </a:r>
                      <a:r>
                        <a:rPr lang="en-US" sz="1200" spc="-5" dirty="0">
                          <a:effectLst/>
                        </a:rPr>
                        <a:t>DA,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EA,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and</a:t>
                      </a:r>
                      <a:r>
                        <a:rPr lang="en-US" sz="1200" spc="1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DA/EA </a:t>
                      </a:r>
                      <a:r>
                        <a:rPr lang="en-US" sz="1200" spc="-5" dirty="0">
                          <a:effectLst/>
                        </a:rPr>
                        <a:t>accounts</a:t>
                      </a:r>
                      <a:endParaRPr lang="en-US" sz="1200" dirty="0">
                        <a:effectLst/>
                        <a:latin typeface="Symbol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89221" y="304800"/>
            <a:ext cx="7606742" cy="1752600"/>
            <a:chOff x="889221" y="304800"/>
            <a:chExt cx="7606742" cy="175260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889221" y="1827864"/>
              <a:ext cx="7606742" cy="229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39656" tIns="44436" rIns="526884" bIns="0" numCol="1" anchor="ctr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5222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5222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5222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5222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5222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5222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5222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5222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522288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22288" algn="l"/>
                </a:tabLst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User Roles that exist in the State Education Department Delegated Account System (SEDDAS):</a:t>
              </a:r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550" y="304800"/>
              <a:ext cx="186690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86000" y="838200"/>
              <a:ext cx="4572000" cy="923330"/>
            </a:xfrm>
            <a:prstGeom prst="rect">
              <a:avLst/>
            </a:prstGeom>
          </p:spPr>
          <p:txBody>
            <a:bodyPr anchor="ctr" anchorCtr="1">
              <a:spAutoFit/>
            </a:bodyPr>
            <a:lstStyle/>
            <a:p>
              <a:pPr algn="ctr" eaLnBrk="0" hangingPunct="0"/>
              <a:r>
                <a:rPr lang="en-US" b="1" dirty="0" smtClean="0"/>
                <a:t>A </a:t>
              </a:r>
              <a:r>
                <a:rPr lang="en-US" b="1" dirty="0"/>
                <a:t>Quick </a:t>
              </a:r>
              <a:r>
                <a:rPr lang="en-US" b="1" dirty="0" smtClean="0"/>
                <a:t>Guide </a:t>
              </a:r>
            </a:p>
            <a:p>
              <a:pPr algn="ctr" eaLnBrk="0" hangingPunct="0"/>
              <a:r>
                <a:rPr lang="en-US" b="1" dirty="0" smtClean="0"/>
                <a:t>Entitling </a:t>
              </a:r>
              <a:r>
                <a:rPr lang="en-US" b="1" dirty="0"/>
                <a:t>Users </a:t>
              </a:r>
              <a:r>
                <a:rPr lang="en-US" b="1" dirty="0" smtClean="0"/>
                <a:t>to SED </a:t>
              </a:r>
              <a:r>
                <a:rPr lang="en-US" b="1" dirty="0"/>
                <a:t>Monitoring System</a:t>
              </a:r>
              <a:endParaRPr lang="en-US" dirty="0"/>
            </a:p>
            <a:p>
              <a:pPr algn="ctr"/>
              <a:r>
                <a:rPr lang="en-US" b="1" dirty="0"/>
                <a:t>Smart Schools Bond Act</a:t>
              </a:r>
              <a:endParaRPr lang="en-US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5486400" cy="365125"/>
          </a:xfrm>
        </p:spPr>
        <p:txBody>
          <a:bodyPr/>
          <a:lstStyle/>
          <a:p>
            <a:r>
              <a:rPr lang="en-US" dirty="0" smtClean="0"/>
              <a:t>http://www.p12.nysed.gov/mgtserv/smart_schools/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3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495800" cy="365125"/>
          </a:xfrm>
        </p:spPr>
        <p:txBody>
          <a:bodyPr/>
          <a:lstStyle/>
          <a:p>
            <a:r>
              <a:rPr lang="en-US" dirty="0" smtClean="0"/>
              <a:t>http://www.p12.nysed.gov/mgtserv/smart_schools/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1000" y="1438275"/>
            <a:ext cx="8439546" cy="3667125"/>
            <a:chOff x="381000" y="1438275"/>
            <a:chExt cx="8439546" cy="36671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438275"/>
              <a:ext cx="8439546" cy="336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6502179" y="4734008"/>
              <a:ext cx="1117821" cy="37139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467600" y="3657600"/>
              <a:ext cx="990600" cy="32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37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962400" cy="365125"/>
          </a:xfrm>
        </p:spPr>
        <p:txBody>
          <a:bodyPr/>
          <a:lstStyle/>
          <a:p>
            <a:r>
              <a:rPr lang="en-US" dirty="0" smtClean="0"/>
              <a:t>http://www.p12.nysed.gov/mgtserv/smart_schools/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04800"/>
            <a:ext cx="6934200" cy="5867400"/>
            <a:chOff x="1219200" y="304800"/>
            <a:chExt cx="6934200" cy="5867400"/>
          </a:xfrm>
        </p:grpSpPr>
        <p:sp>
          <p:nvSpPr>
            <p:cNvPr id="2" name="Rectangle 1"/>
            <p:cNvSpPr/>
            <p:nvPr/>
          </p:nvSpPr>
          <p:spPr>
            <a:xfrm>
              <a:off x="1447800" y="304800"/>
              <a:ext cx="6400800" cy="646331"/>
            </a:xfrm>
            <a:prstGeom prst="rect">
              <a:avLst/>
            </a:prstGeom>
          </p:spPr>
          <p:txBody>
            <a:bodyPr wrap="square" anchor="ctr" anchorCtr="1">
              <a:spAutoFit/>
            </a:bodyPr>
            <a:lstStyle/>
            <a:p>
              <a:pPr algn="ctr" eaLnBrk="0" hangingPunct="0"/>
              <a:r>
                <a:rPr lang="en-US" b="1" dirty="0"/>
                <a:t>How a district EA or DA/EA can entitle another district user for SED Monitoring &amp; Vendor Performance System</a:t>
              </a:r>
              <a:endParaRPr lang="en-US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104867"/>
              <a:ext cx="6934200" cy="5067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172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962400" cy="365125"/>
          </a:xfrm>
        </p:spPr>
        <p:txBody>
          <a:bodyPr/>
          <a:lstStyle/>
          <a:p>
            <a:r>
              <a:rPr lang="en-US" dirty="0" smtClean="0"/>
              <a:t>http://www.p12.nysed.gov/mgtserv/smart_schools/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61" y="349251"/>
            <a:ext cx="6156325" cy="605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115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71100" y="228132"/>
            <a:ext cx="6801800" cy="5563068"/>
            <a:chOff x="1171100" y="151932"/>
            <a:chExt cx="6801800" cy="6401268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100" y="151932"/>
              <a:ext cx="6801800" cy="6401268"/>
            </a:xfrm>
            <a:prstGeom prst="rect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5181600" y="2667000"/>
              <a:ext cx="8382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5257800" y="5257800"/>
              <a:ext cx="8382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5486400" cy="365125"/>
          </a:xfrm>
        </p:spPr>
        <p:txBody>
          <a:bodyPr/>
          <a:lstStyle/>
          <a:p>
            <a:r>
              <a:rPr lang="en-US" dirty="0" smtClean="0"/>
              <a:t>http://www.p12.nysed.gov/mgtserv/smart_schools/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00" y="5921375"/>
            <a:ext cx="6801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2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28600"/>
            <a:ext cx="18669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30017" y="609600"/>
            <a:ext cx="5883966" cy="646331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Smart </a:t>
            </a:r>
            <a:r>
              <a:rPr lang="en-US" b="1" dirty="0">
                <a:solidFill>
                  <a:prstClr val="black"/>
                </a:solidFill>
              </a:rPr>
              <a:t>Schools Bond </a:t>
            </a:r>
            <a:r>
              <a:rPr lang="en-US" b="1" dirty="0" smtClean="0">
                <a:solidFill>
                  <a:prstClr val="black"/>
                </a:solidFill>
              </a:rPr>
              <a:t>Act</a:t>
            </a:r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Completing the Smart Schools Investment Plan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54864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http://www.p12.nysed.gov/mgtserv/smart_schools/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1295400"/>
            <a:ext cx="7467600" cy="5100033"/>
            <a:chOff x="1219200" y="1408330"/>
            <a:chExt cx="6858000" cy="49924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76" t="9806" r="25366" b="20166"/>
            <a:stretch/>
          </p:blipFill>
          <p:spPr bwMode="auto">
            <a:xfrm>
              <a:off x="1219200" y="1408330"/>
              <a:ext cx="6858000" cy="49924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6400800" y="3347745"/>
              <a:ext cx="766665" cy="47235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22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r="16034" b="20180"/>
          <a:stretch/>
        </p:blipFill>
        <p:spPr bwMode="auto">
          <a:xfrm>
            <a:off x="228600" y="266700"/>
            <a:ext cx="8814781" cy="6096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543800" y="3856714"/>
            <a:ext cx="838200" cy="5334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8</a:t>
            </a:fld>
            <a:endParaRPr lang="en-US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5486400" cy="365125"/>
          </a:xfrm>
        </p:spPr>
        <p:txBody>
          <a:bodyPr/>
          <a:lstStyle/>
          <a:p>
            <a:r>
              <a:rPr lang="en-US" dirty="0" smtClean="0"/>
              <a:t>http://www.p12.nysed.gov/mgtserv/smart_schools/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DCD89-5E7E-44A4-B784-24C1D4DC5F8D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600" y="304800"/>
            <a:ext cx="8686800" cy="5929685"/>
            <a:chOff x="228600" y="304800"/>
            <a:chExt cx="8686800" cy="592968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82"/>
            <a:stretch/>
          </p:blipFill>
          <p:spPr bwMode="auto">
            <a:xfrm>
              <a:off x="228600" y="304800"/>
              <a:ext cx="8686800" cy="5929685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7239000" y="4648200"/>
              <a:ext cx="6096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5486400" cy="365125"/>
          </a:xfrm>
        </p:spPr>
        <p:txBody>
          <a:bodyPr/>
          <a:lstStyle/>
          <a:p>
            <a:r>
              <a:rPr lang="en-US" dirty="0" smtClean="0"/>
              <a:t>http://www.p12.nysed.gov/mgtserv/smart_schools/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499</Words>
  <Application>Microsoft Office PowerPoint</Application>
  <PresentationFormat>On-screen Show (4:3)</PresentationFormat>
  <Paragraphs>68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McNally</dc:creator>
  <cp:lastModifiedBy>Emily Sandefer</cp:lastModifiedBy>
  <cp:revision>33</cp:revision>
  <cp:lastPrinted>2015-08-14T19:35:41Z</cp:lastPrinted>
  <dcterms:created xsi:type="dcterms:W3CDTF">2015-08-12T19:18:32Z</dcterms:created>
  <dcterms:modified xsi:type="dcterms:W3CDTF">2015-08-14T20:20:49Z</dcterms:modified>
</cp:coreProperties>
</file>