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handoutMasterIdLst>
    <p:handoutMasterId r:id="rId89"/>
  </p:handoutMasterIdLst>
  <p:sldIdLst>
    <p:sldId id="344" r:id="rId2"/>
    <p:sldId id="455" r:id="rId3"/>
    <p:sldId id="345" r:id="rId4"/>
    <p:sldId id="346" r:id="rId5"/>
    <p:sldId id="347" r:id="rId6"/>
    <p:sldId id="348" r:id="rId7"/>
    <p:sldId id="349" r:id="rId8"/>
    <p:sldId id="355" r:id="rId9"/>
    <p:sldId id="356" r:id="rId10"/>
    <p:sldId id="357" r:id="rId11"/>
    <p:sldId id="358" r:id="rId12"/>
    <p:sldId id="360" r:id="rId13"/>
    <p:sldId id="361"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56" r:id="rId37"/>
    <p:sldId id="417" r:id="rId38"/>
    <p:sldId id="418" r:id="rId39"/>
    <p:sldId id="419" r:id="rId40"/>
    <p:sldId id="420" r:id="rId41"/>
    <p:sldId id="421" r:id="rId42"/>
    <p:sldId id="364" r:id="rId43"/>
    <p:sldId id="365" r:id="rId44"/>
    <p:sldId id="366" r:id="rId45"/>
    <p:sldId id="367" r:id="rId46"/>
    <p:sldId id="368" r:id="rId47"/>
    <p:sldId id="369" r:id="rId48"/>
    <p:sldId id="370" r:id="rId49"/>
    <p:sldId id="371" r:id="rId50"/>
    <p:sldId id="372" r:id="rId51"/>
    <p:sldId id="422" r:id="rId52"/>
    <p:sldId id="427" r:id="rId53"/>
    <p:sldId id="428" r:id="rId54"/>
    <p:sldId id="429" r:id="rId55"/>
    <p:sldId id="430" r:id="rId56"/>
    <p:sldId id="431" r:id="rId57"/>
    <p:sldId id="432" r:id="rId58"/>
    <p:sldId id="443" r:id="rId59"/>
    <p:sldId id="444" r:id="rId60"/>
    <p:sldId id="445" r:id="rId61"/>
    <p:sldId id="446" r:id="rId62"/>
    <p:sldId id="447" r:id="rId63"/>
    <p:sldId id="448" r:id="rId64"/>
    <p:sldId id="449" r:id="rId65"/>
    <p:sldId id="450" r:id="rId66"/>
    <p:sldId id="451" r:id="rId67"/>
    <p:sldId id="452" r:id="rId68"/>
    <p:sldId id="453"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298" r:id="rId86"/>
    <p:sldId id="297"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2972421" cy="457356"/>
          </a:xfrm>
          <a:prstGeom prst="rect">
            <a:avLst/>
          </a:prstGeom>
        </p:spPr>
        <p:txBody>
          <a:bodyPr vert="horz" lIns="90743" tIns="45371" rIns="90743" bIns="45371" rtlCol="0"/>
          <a:lstStyle>
            <a:lvl1pPr algn="l">
              <a:defRPr sz="1200"/>
            </a:lvl1pPr>
          </a:lstStyle>
          <a:p>
            <a:endParaRPr lang="en-US"/>
          </a:p>
        </p:txBody>
      </p:sp>
      <p:sp>
        <p:nvSpPr>
          <p:cNvPr id="3" name="Date Placeholder 2"/>
          <p:cNvSpPr>
            <a:spLocks noGrp="1"/>
          </p:cNvSpPr>
          <p:nvPr>
            <p:ph type="dt" sz="quarter" idx="1"/>
          </p:nvPr>
        </p:nvSpPr>
        <p:spPr>
          <a:xfrm>
            <a:off x="3884031" y="4"/>
            <a:ext cx="2972421" cy="457356"/>
          </a:xfrm>
          <a:prstGeom prst="rect">
            <a:avLst/>
          </a:prstGeom>
        </p:spPr>
        <p:txBody>
          <a:bodyPr vert="horz" lIns="90743" tIns="45371" rIns="90743" bIns="45371" rtlCol="0"/>
          <a:lstStyle>
            <a:lvl1pPr algn="r">
              <a:defRPr sz="1200"/>
            </a:lvl1pPr>
          </a:lstStyle>
          <a:p>
            <a:endParaRPr lang="en-US"/>
          </a:p>
        </p:txBody>
      </p:sp>
      <p:sp>
        <p:nvSpPr>
          <p:cNvPr id="4" name="Footer Placeholder 3"/>
          <p:cNvSpPr>
            <a:spLocks noGrp="1"/>
          </p:cNvSpPr>
          <p:nvPr>
            <p:ph type="ftr" sz="quarter" idx="2"/>
          </p:nvPr>
        </p:nvSpPr>
        <p:spPr>
          <a:xfrm>
            <a:off x="9" y="8685075"/>
            <a:ext cx="2972421" cy="457356"/>
          </a:xfrm>
          <a:prstGeom prst="rect">
            <a:avLst/>
          </a:prstGeom>
        </p:spPr>
        <p:txBody>
          <a:bodyPr vert="horz" lIns="90743" tIns="45371" rIns="90743" bIns="45371" rtlCol="0" anchor="b"/>
          <a:lstStyle>
            <a:lvl1pPr algn="l">
              <a:defRPr sz="1200"/>
            </a:lvl1pPr>
          </a:lstStyle>
          <a:p>
            <a:endParaRPr lang="en-US"/>
          </a:p>
        </p:txBody>
      </p:sp>
      <p:sp>
        <p:nvSpPr>
          <p:cNvPr id="5" name="Slide Number Placeholder 4"/>
          <p:cNvSpPr>
            <a:spLocks noGrp="1"/>
          </p:cNvSpPr>
          <p:nvPr>
            <p:ph type="sldNum" sz="quarter" idx="3"/>
          </p:nvPr>
        </p:nvSpPr>
        <p:spPr>
          <a:xfrm>
            <a:off x="3884031" y="8685075"/>
            <a:ext cx="2972421" cy="457356"/>
          </a:xfrm>
          <a:prstGeom prst="rect">
            <a:avLst/>
          </a:prstGeom>
        </p:spPr>
        <p:txBody>
          <a:bodyPr vert="horz" lIns="90743" tIns="45371" rIns="90743" bIns="45371" rtlCol="0" anchor="b"/>
          <a:lstStyle>
            <a:lvl1pPr algn="r">
              <a:defRPr sz="1200"/>
            </a:lvl1pPr>
          </a:lstStyle>
          <a:p>
            <a:fld id="{CF844D90-20F2-4E8B-A12B-95B11D1D1264}" type="slidenum">
              <a:rPr lang="en-US" smtClean="0"/>
              <a:t>‹#›</a:t>
            </a:fld>
            <a:endParaRPr lang="en-US"/>
          </a:p>
        </p:txBody>
      </p:sp>
    </p:spTree>
    <p:extLst>
      <p:ext uri="{BB962C8B-B14F-4D97-AF65-F5344CB8AC3E}">
        <p14:creationId xmlns:p14="http://schemas.microsoft.com/office/powerpoint/2010/main" val="19854249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1800" cy="457200"/>
          </a:xfrm>
          <a:prstGeom prst="rect">
            <a:avLst/>
          </a:prstGeom>
        </p:spPr>
        <p:txBody>
          <a:bodyPr vert="horz" lIns="92122" tIns="46062" rIns="92122" bIns="46062" rtlCol="0"/>
          <a:lstStyle>
            <a:lvl1pPr algn="l">
              <a:defRPr sz="1200"/>
            </a:lvl1pPr>
          </a:lstStyle>
          <a:p>
            <a:endParaRPr lang="en-US"/>
          </a:p>
        </p:txBody>
      </p:sp>
      <p:sp>
        <p:nvSpPr>
          <p:cNvPr id="3" name="Date Placeholder 2"/>
          <p:cNvSpPr>
            <a:spLocks noGrp="1"/>
          </p:cNvSpPr>
          <p:nvPr>
            <p:ph type="dt" idx="1"/>
          </p:nvPr>
        </p:nvSpPr>
        <p:spPr>
          <a:xfrm>
            <a:off x="3884617" y="0"/>
            <a:ext cx="2971800" cy="457200"/>
          </a:xfrm>
          <a:prstGeom prst="rect">
            <a:avLst/>
          </a:prstGeom>
        </p:spPr>
        <p:txBody>
          <a:bodyPr vert="horz" lIns="92122" tIns="46062" rIns="92122" bIns="46062" rtlCol="0"/>
          <a:lstStyle>
            <a:lvl1pPr algn="r">
              <a:defRPr sz="1200"/>
            </a:lvl1pPr>
          </a:lstStyle>
          <a:p>
            <a:endParaRPr lang="en-US"/>
          </a:p>
        </p:txBody>
      </p:sp>
      <p:sp>
        <p:nvSpPr>
          <p:cNvPr id="4" name="Slide Image Placeholder 3"/>
          <p:cNvSpPr>
            <a:spLocks noGrp="1" noRot="1" noChangeAspect="1"/>
          </p:cNvSpPr>
          <p:nvPr>
            <p:ph type="sldImg" idx="2"/>
          </p:nvPr>
        </p:nvSpPr>
        <p:spPr>
          <a:xfrm>
            <a:off x="1144588" y="685800"/>
            <a:ext cx="4572000" cy="3429000"/>
          </a:xfrm>
          <a:prstGeom prst="rect">
            <a:avLst/>
          </a:prstGeom>
          <a:noFill/>
          <a:ln w="12700">
            <a:solidFill>
              <a:prstClr val="black"/>
            </a:solidFill>
          </a:ln>
        </p:spPr>
        <p:txBody>
          <a:bodyPr vert="horz" lIns="92122" tIns="46062" rIns="92122" bIns="46062" rtlCol="0" anchor="ctr"/>
          <a:lstStyle/>
          <a:p>
            <a:endParaRPr lang="en-US"/>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2122" tIns="46062" rIns="92122" bIns="460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685211"/>
            <a:ext cx="2971800" cy="457200"/>
          </a:xfrm>
          <a:prstGeom prst="rect">
            <a:avLst/>
          </a:prstGeom>
        </p:spPr>
        <p:txBody>
          <a:bodyPr vert="horz" lIns="92122" tIns="46062" rIns="92122" bIns="46062" rtlCol="0" anchor="b"/>
          <a:lstStyle>
            <a:lvl1pPr algn="l">
              <a:defRPr sz="1200"/>
            </a:lvl1pPr>
          </a:lstStyle>
          <a:p>
            <a:endParaRPr lang="en-US"/>
          </a:p>
        </p:txBody>
      </p:sp>
      <p:sp>
        <p:nvSpPr>
          <p:cNvPr id="7" name="Slide Number Placeholder 6"/>
          <p:cNvSpPr>
            <a:spLocks noGrp="1"/>
          </p:cNvSpPr>
          <p:nvPr>
            <p:ph type="sldNum" sz="quarter" idx="5"/>
          </p:nvPr>
        </p:nvSpPr>
        <p:spPr>
          <a:xfrm>
            <a:off x="3884617" y="8685211"/>
            <a:ext cx="2971800" cy="457200"/>
          </a:xfrm>
          <a:prstGeom prst="rect">
            <a:avLst/>
          </a:prstGeom>
        </p:spPr>
        <p:txBody>
          <a:bodyPr vert="horz" lIns="92122" tIns="46062" rIns="92122" bIns="46062" rtlCol="0" anchor="b"/>
          <a:lstStyle>
            <a:lvl1pPr algn="r">
              <a:defRPr sz="1200"/>
            </a:lvl1pPr>
          </a:lstStyle>
          <a:p>
            <a:fld id="{C537EE58-4A03-4E5D-B3AB-B35C3EEDF861}" type="slidenum">
              <a:rPr lang="en-US" smtClean="0"/>
              <a:t>‹#›</a:t>
            </a:fld>
            <a:endParaRPr lang="en-US"/>
          </a:p>
        </p:txBody>
      </p:sp>
    </p:spTree>
    <p:extLst>
      <p:ext uri="{BB962C8B-B14F-4D97-AF65-F5344CB8AC3E}">
        <p14:creationId xmlns:p14="http://schemas.microsoft.com/office/powerpoint/2010/main" val="12551600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B5430-F991-4F07-A816-9E90C916CDFA}" type="slidenum">
              <a:rPr lang="en-US" smtClean="0"/>
              <a:t>1</a:t>
            </a:fld>
            <a:endParaRPr lang="en-US" dirty="0"/>
          </a:p>
        </p:txBody>
      </p:sp>
    </p:spTree>
    <p:extLst>
      <p:ext uri="{BB962C8B-B14F-4D97-AF65-F5344CB8AC3E}">
        <p14:creationId xmlns:p14="http://schemas.microsoft.com/office/powerpoint/2010/main" val="304379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9D26138-F5D2-4435-A2AC-91475C2BC714}" type="datetime1">
              <a:rPr lang="en-US" smtClean="0"/>
              <a:t>9/29/2014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5C27216-0D98-448B-9B28-974AB167424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27F95-F325-41C9-8FED-B2D6A8CC9FC4}"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7216-0D98-448B-9B28-974AB16742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5C27216-0D98-448B-9B28-974AB167424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3DD825-4109-4823-9961-5139B937BBDA}"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017F38-C4BA-4392-A521-1F0BA26E66D8}"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5C27216-0D98-448B-9B28-974AB167424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E72129-9282-4595-A5C8-8A320ED43DCC}" type="datetime1">
              <a:rPr lang="en-US" smtClean="0"/>
              <a:t>9/29/2014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5C27216-0D98-448B-9B28-974AB167424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1C7D84C-017E-4D96-963B-3AF535AEED35}" type="datetime1">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7216-0D98-448B-9B28-974AB167424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97770C-08C1-4B85-AA2E-283A300CD97F}" type="datetime1">
              <a:rPr lang="en-US" smtClean="0"/>
              <a:t>9/29/2014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5C27216-0D98-448B-9B28-974AB167424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9A5AE9-5FF0-497B-AA89-1E1F79A4BC18}" type="datetime1">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5C27216-0D98-448B-9B28-974AB16742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C158B42-BA0D-4E2B-BE3D-8B6A2EB03731}" type="datetime1">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5C27216-0D98-448B-9B28-974AB16742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5C27216-0D98-448B-9B28-974AB167424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8264EA0-286C-4F89-990B-E483F4D47B99}" type="datetime1">
              <a:rPr lang="en-US" smtClean="0"/>
              <a:t>9/29/2014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5C27216-0D98-448B-9B28-974AB167424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45F2225-6B61-4D08-8D10-FE737DD6D5E6}" type="datetime1">
              <a:rPr lang="en-US" smtClean="0"/>
              <a:t>9/29/2014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0B01AB-0509-49BA-BB25-149EB8A7372E}" type="datetime1">
              <a:rPr lang="en-US" smtClean="0"/>
              <a:t>9/29/2014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5C27216-0D98-448B-9B28-974AB167424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brustein@bruman.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bruma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po.gov/fdsys/pkg/FR-2013-12-26/pdf/2013-30465.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457200" y="2819400"/>
            <a:ext cx="8229600" cy="1371600"/>
          </a:xfrm>
        </p:spPr>
        <p:txBody>
          <a:bodyPr>
            <a:normAutofit fontScale="92500"/>
          </a:bodyPr>
          <a:lstStyle/>
          <a:p>
            <a:pPr marL="0" indent="0" algn="ctr">
              <a:buNone/>
            </a:pPr>
            <a:r>
              <a:rPr lang="en-US" sz="3700" dirty="0" smtClean="0"/>
              <a:t>New York State Education Department</a:t>
            </a:r>
            <a:r>
              <a:rPr lang="en-US" sz="3600" dirty="0"/>
              <a:t/>
            </a:r>
            <a:br>
              <a:rPr lang="en-US" sz="3600" dirty="0"/>
            </a:br>
            <a:r>
              <a:rPr lang="en-US" sz="3200" dirty="0" smtClean="0"/>
              <a:t>October 8, </a:t>
            </a:r>
            <a:r>
              <a:rPr lang="en-US" sz="3200" dirty="0" smtClean="0"/>
              <a:t>2014</a:t>
            </a:r>
          </a:p>
        </p:txBody>
      </p:sp>
      <p:sp>
        <p:nvSpPr>
          <p:cNvPr id="2" name="Title 1"/>
          <p:cNvSpPr>
            <a:spLocks noGrp="1"/>
          </p:cNvSpPr>
          <p:nvPr>
            <p:ph type="ctrTitle" idx="4294967295"/>
          </p:nvPr>
        </p:nvSpPr>
        <p:spPr>
          <a:xfrm>
            <a:off x="685800" y="228600"/>
            <a:ext cx="7772400" cy="2438400"/>
          </a:xfrm>
        </p:spPr>
        <p:txBody>
          <a:bodyPr>
            <a:normAutofit fontScale="90000"/>
          </a:bodyPr>
          <a:lstStyle/>
          <a:p>
            <a:r>
              <a:rPr lang="en-US" sz="4400" dirty="0" smtClean="0"/>
              <a:t>“The Omni Circular: </a:t>
            </a:r>
            <a:br>
              <a:rPr lang="en-US" sz="4400" dirty="0" smtClean="0"/>
            </a:br>
            <a:r>
              <a:rPr lang="en-US" sz="4400" dirty="0" smtClean="0"/>
              <a:t>What You Need to Know to Administer a </a:t>
            </a:r>
            <a:r>
              <a:rPr lang="en-US" sz="4400" dirty="0" smtClean="0"/>
              <a:t>21</a:t>
            </a:r>
            <a:r>
              <a:rPr lang="en-US" sz="4400" baseline="30000" dirty="0" smtClean="0"/>
              <a:t>st</a:t>
            </a:r>
            <a:r>
              <a:rPr lang="en-US" sz="4400" dirty="0" smtClean="0"/>
              <a:t> Century Education Program”</a:t>
            </a:r>
            <a:endParaRPr lang="en-US" sz="4400" dirty="0"/>
          </a:p>
        </p:txBody>
      </p:sp>
      <p:sp>
        <p:nvSpPr>
          <p:cNvPr id="7" name="TextBox 6"/>
          <p:cNvSpPr txBox="1"/>
          <p:nvPr/>
        </p:nvSpPr>
        <p:spPr>
          <a:xfrm>
            <a:off x="2209800" y="4343400"/>
            <a:ext cx="4724400" cy="2308324"/>
          </a:xfrm>
          <a:prstGeom prst="rect">
            <a:avLst/>
          </a:prstGeom>
          <a:noFill/>
        </p:spPr>
        <p:txBody>
          <a:bodyPr wrap="square" rtlCol="0">
            <a:spAutoFit/>
          </a:bodyPr>
          <a:lstStyle/>
          <a:p>
            <a:pPr algn="ctr"/>
            <a:r>
              <a:rPr lang="en-US" sz="2400" dirty="0" smtClean="0"/>
              <a:t>Presented by </a:t>
            </a:r>
          </a:p>
          <a:p>
            <a:pPr algn="ctr"/>
            <a:r>
              <a:rPr lang="en-US" sz="2400" dirty="0" smtClean="0"/>
              <a:t>Michael Brustein, Esq.</a:t>
            </a:r>
          </a:p>
          <a:p>
            <a:pPr algn="ctr"/>
            <a:r>
              <a:rPr lang="en-US" sz="2400" dirty="0" smtClean="0">
                <a:hlinkClick r:id="rId3"/>
              </a:rPr>
              <a:t>mbrustein@bruman.com</a:t>
            </a:r>
            <a:r>
              <a:rPr lang="en-US" sz="2400" dirty="0" smtClean="0"/>
              <a:t> </a:t>
            </a:r>
          </a:p>
          <a:p>
            <a:pPr algn="ctr"/>
            <a:r>
              <a:rPr lang="en-US" sz="2400" dirty="0" smtClean="0"/>
              <a:t>Brustein &amp; Manasevit, PLLC</a:t>
            </a:r>
          </a:p>
          <a:p>
            <a:pPr algn="ctr"/>
            <a:r>
              <a:rPr lang="en-US" sz="2400" dirty="0" smtClean="0">
                <a:hlinkClick r:id="rId4"/>
              </a:rPr>
              <a:t>www.bruman.com</a:t>
            </a:r>
            <a:r>
              <a:rPr lang="en-US" sz="2400" dirty="0" smtClean="0"/>
              <a:t> </a:t>
            </a:r>
          </a:p>
          <a:p>
            <a:endParaRPr lang="en-US" sz="2400" dirty="0" smtClean="0"/>
          </a:p>
        </p:txBody>
      </p:sp>
    </p:spTree>
    <p:extLst>
      <p:ext uri="{BB962C8B-B14F-4D97-AF65-F5344CB8AC3E}">
        <p14:creationId xmlns:p14="http://schemas.microsoft.com/office/powerpoint/2010/main" val="398225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10</a:t>
            </a:fld>
            <a:endParaRPr lang="en-US" dirty="0"/>
          </a:p>
        </p:txBody>
      </p:sp>
      <p:sp>
        <p:nvSpPr>
          <p:cNvPr id="4" name="Content Placeholder 3"/>
          <p:cNvSpPr>
            <a:spLocks noGrp="1"/>
          </p:cNvSpPr>
          <p:nvPr>
            <p:ph sz="quarter" idx="1"/>
          </p:nvPr>
        </p:nvSpPr>
        <p:spPr/>
        <p:txBody>
          <a:bodyPr/>
          <a:lstStyle/>
          <a:p>
            <a:r>
              <a:rPr lang="en-US" dirty="0" smtClean="0"/>
              <a:t>Cognizant Agency for Audit 200.18 (78611)</a:t>
            </a:r>
          </a:p>
          <a:p>
            <a:r>
              <a:rPr lang="en-US" dirty="0" smtClean="0"/>
              <a:t>Cognizant Agency for Indirect 200.19 (78611)</a:t>
            </a:r>
          </a:p>
          <a:p>
            <a:r>
              <a:rPr lang="en-US" dirty="0" smtClean="0"/>
              <a:t>Computing Devices 200.20 (78612)</a:t>
            </a:r>
          </a:p>
          <a:p>
            <a:r>
              <a:rPr lang="en-US" dirty="0" smtClean="0"/>
              <a:t>Cooperative Audit Resolution 200.25 (78612)</a:t>
            </a:r>
          </a:p>
          <a:p>
            <a:r>
              <a:rPr lang="en-US" dirty="0" smtClean="0"/>
              <a:t>Cost Objective 200.28 (78612)</a:t>
            </a:r>
            <a:endParaRPr lang="en-US" dirty="0"/>
          </a:p>
        </p:txBody>
      </p:sp>
      <p:pic>
        <p:nvPicPr>
          <p:cNvPr id="4098" name="Picture 2" descr="C:\Users\nbrooks\AppData\Local\Microsoft\Windows\Temporary Internet Files\Content.IE5\FGM6NW5P\MC900384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28600"/>
            <a:ext cx="1869948" cy="135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0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11</a:t>
            </a:fld>
            <a:endParaRPr lang="en-US" dirty="0"/>
          </a:p>
        </p:txBody>
      </p:sp>
      <p:sp>
        <p:nvSpPr>
          <p:cNvPr id="4" name="Content Placeholder 3"/>
          <p:cNvSpPr>
            <a:spLocks noGrp="1"/>
          </p:cNvSpPr>
          <p:nvPr>
            <p:ph sz="quarter" idx="1"/>
          </p:nvPr>
        </p:nvSpPr>
        <p:spPr/>
        <p:txBody>
          <a:bodyPr/>
          <a:lstStyle/>
          <a:p>
            <a:r>
              <a:rPr lang="en-US" dirty="0" smtClean="0"/>
              <a:t>Internal Control Over Compliance 200.62 (78615)</a:t>
            </a:r>
          </a:p>
          <a:p>
            <a:r>
              <a:rPr lang="en-US" dirty="0" smtClean="0"/>
              <a:t>Major Program 200.65 (78615)</a:t>
            </a:r>
          </a:p>
          <a:p>
            <a:r>
              <a:rPr lang="en-US" dirty="0" smtClean="0"/>
              <a:t>Micro Purchase 200.67 (78615)</a:t>
            </a:r>
          </a:p>
          <a:p>
            <a:r>
              <a:rPr lang="en-US" dirty="0" smtClean="0"/>
              <a:t>Modified Total Direct Cost 200.68 (78615)</a:t>
            </a:r>
          </a:p>
          <a:p>
            <a:r>
              <a:rPr lang="en-US" dirty="0" smtClean="0"/>
              <a:t>Non-Federal Entity 200.69 (78615)</a:t>
            </a:r>
            <a:endParaRPr lang="en-US" dirty="0"/>
          </a:p>
        </p:txBody>
      </p:sp>
    </p:spTree>
    <p:extLst>
      <p:ext uri="{BB962C8B-B14F-4D97-AF65-F5344CB8AC3E}">
        <p14:creationId xmlns:p14="http://schemas.microsoft.com/office/powerpoint/2010/main" val="27881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12</a:t>
            </a:fld>
            <a:endParaRPr lang="en-US" dirty="0"/>
          </a:p>
        </p:txBody>
      </p:sp>
      <p:sp>
        <p:nvSpPr>
          <p:cNvPr id="4" name="Content Placeholder 3"/>
          <p:cNvSpPr>
            <a:spLocks noGrp="1"/>
          </p:cNvSpPr>
          <p:nvPr>
            <p:ph sz="quarter" idx="1"/>
          </p:nvPr>
        </p:nvSpPr>
        <p:spPr/>
        <p:txBody>
          <a:bodyPr>
            <a:normAutofit/>
          </a:bodyPr>
          <a:lstStyle/>
          <a:p>
            <a:r>
              <a:rPr lang="en-US" sz="4000" dirty="0" smtClean="0"/>
              <a:t>Conflict of Interest</a:t>
            </a:r>
          </a:p>
          <a:p>
            <a:pPr lvl="1"/>
            <a:r>
              <a:rPr lang="en-US" sz="4000" dirty="0" smtClean="0"/>
              <a:t>200.112 (78621)</a:t>
            </a:r>
            <a:endParaRPr lang="en-US" sz="4000" dirty="0"/>
          </a:p>
        </p:txBody>
      </p:sp>
      <p:pic>
        <p:nvPicPr>
          <p:cNvPr id="6146" name="Picture 2" descr="C:\Users\nbrooks\AppData\Local\Microsoft\Windows\Temporary Internet Files\Content.IE5\MT8XVNM4\MC9003243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505200"/>
            <a:ext cx="27815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en-US" sz="4000" dirty="0" smtClean="0"/>
              <a:t>Mandatory Disclosures</a:t>
            </a:r>
          </a:p>
          <a:p>
            <a:pPr lvl="1"/>
            <a:r>
              <a:rPr lang="en-US" sz="4000" dirty="0" smtClean="0"/>
              <a:t>200.113 (78621)</a:t>
            </a:r>
            <a:endParaRPr lang="en-US" sz="4000" dirty="0"/>
          </a:p>
        </p:txBody>
      </p:sp>
    </p:spTree>
    <p:extLst>
      <p:ext uri="{BB962C8B-B14F-4D97-AF65-F5344CB8AC3E}">
        <p14:creationId xmlns:p14="http://schemas.microsoft.com/office/powerpoint/2010/main" val="33803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5985159" cy="4267200"/>
          </a:xfrm>
        </p:spPr>
        <p:txBody>
          <a:bodyPr>
            <a:normAutofit fontScale="90000"/>
          </a:bodyPr>
          <a:lstStyle/>
          <a:p>
            <a:r>
              <a:rPr lang="en-US" sz="4800" dirty="0" smtClean="0"/>
              <a:t>Financial Management Controls</a:t>
            </a:r>
            <a:br>
              <a:rPr lang="en-US" sz="4800" dirty="0" smtClean="0"/>
            </a:br>
            <a:r>
              <a:rPr lang="en-US" sz="4800" dirty="0" smtClean="0"/>
              <a:t/>
            </a:r>
            <a:br>
              <a:rPr lang="en-US" sz="4800" dirty="0" smtClean="0"/>
            </a:br>
            <a:r>
              <a:rPr lang="en-US" sz="4800" dirty="0" smtClean="0"/>
              <a:t/>
            </a:r>
            <a:br>
              <a:rPr lang="en-US" sz="4800" dirty="0" smtClean="0"/>
            </a:br>
            <a:r>
              <a:rPr lang="en-US" sz="4800" i="1" dirty="0" smtClean="0"/>
              <a:t>The Key Component to Federal Grants</a:t>
            </a:r>
            <a:endParaRPr lang="en-US" sz="4800" i="1" dirty="0"/>
          </a:p>
        </p:txBody>
      </p:sp>
      <p:pic>
        <p:nvPicPr>
          <p:cNvPr id="2050" name="Picture 2" descr="C:\Users\nbrooks\AppData\Local\Microsoft\Windows\Temporary Internet Files\Content.IE5\0XA5NDO8\MC9000787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57200"/>
            <a:ext cx="1146313" cy="156087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1371600" y="3048000"/>
            <a:ext cx="6400800" cy="1752600"/>
          </a:xfrm>
        </p:spPr>
        <p:txBody>
          <a:bodyPr/>
          <a:lstStyle/>
          <a:p>
            <a:endParaRPr lang="en-US" dirty="0"/>
          </a:p>
        </p:txBody>
      </p:sp>
    </p:spTree>
    <p:extLst>
      <p:ext uri="{BB962C8B-B14F-4D97-AF65-F5344CB8AC3E}">
        <p14:creationId xmlns:p14="http://schemas.microsoft.com/office/powerpoint/2010/main" val="370042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1352"/>
          </a:xfrm>
        </p:spPr>
        <p:txBody>
          <a:bodyPr>
            <a:normAutofit fontScale="90000"/>
          </a:bodyPr>
          <a:lstStyle/>
          <a:p>
            <a:r>
              <a:rPr lang="en-US" dirty="0" smtClean="0"/>
              <a:t>Quick Overview of New Financial Management Requirements: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Performance Metrics</a:t>
            </a:r>
          </a:p>
          <a:p>
            <a:pPr marL="514350" indent="-514350">
              <a:buFont typeface="+mj-lt"/>
              <a:buAutoNum type="arabicPeriod"/>
            </a:pPr>
            <a:r>
              <a:rPr lang="en-US" dirty="0" smtClean="0"/>
              <a:t>Risk Management</a:t>
            </a:r>
          </a:p>
          <a:p>
            <a:pPr marL="514350" indent="-514350">
              <a:buFont typeface="+mj-lt"/>
              <a:buAutoNum type="arabicPeriod"/>
            </a:pPr>
            <a:r>
              <a:rPr lang="en-US" dirty="0" smtClean="0"/>
              <a:t>Augmented Pass-Through Responsibilities</a:t>
            </a:r>
          </a:p>
          <a:p>
            <a:pPr marL="514350" indent="-514350">
              <a:buFont typeface="+mj-lt"/>
              <a:buAutoNum type="arabicPeriod"/>
            </a:pPr>
            <a:r>
              <a:rPr lang="en-US" dirty="0" smtClean="0"/>
              <a:t>Emphasis on Immediate Corrective Action</a:t>
            </a:r>
          </a:p>
          <a:p>
            <a:pPr marL="514350" indent="-514350">
              <a:buFont typeface="+mj-lt"/>
              <a:buAutoNum type="arabicPeriod"/>
            </a:pPr>
            <a:r>
              <a:rPr lang="en-US" dirty="0" smtClean="0"/>
              <a:t>Cooperative Audit Resolution</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15</a:t>
            </a:fld>
            <a:endParaRPr lang="en-US" dirty="0"/>
          </a:p>
        </p:txBody>
      </p:sp>
    </p:spTree>
    <p:extLst>
      <p:ext uri="{BB962C8B-B14F-4D97-AF65-F5344CB8AC3E}">
        <p14:creationId xmlns:p14="http://schemas.microsoft.com/office/powerpoint/2010/main" val="92192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609600" y="1981200"/>
            <a:ext cx="7848599" cy="4435354"/>
          </a:xfrm>
        </p:spPr>
        <p:txBody>
          <a:bodyPr/>
          <a:lstStyle/>
          <a:p>
            <a:pPr marL="0" indent="0">
              <a:buNone/>
            </a:pPr>
            <a:r>
              <a:rPr lang="en-US" dirty="0" smtClean="0"/>
              <a:t>All oversight will examine financial management controls:</a:t>
            </a:r>
          </a:p>
          <a:p>
            <a:pPr marL="514350" indent="-514350">
              <a:buFont typeface="+mj-lt"/>
              <a:buAutoNum type="arabicParenR"/>
            </a:pPr>
            <a:r>
              <a:rPr lang="en-US" dirty="0" smtClean="0"/>
              <a:t>OIG Audit</a:t>
            </a:r>
          </a:p>
          <a:p>
            <a:pPr marL="514350" indent="-514350">
              <a:buFont typeface="+mj-lt"/>
              <a:buAutoNum type="arabicParenR"/>
            </a:pPr>
            <a:r>
              <a:rPr lang="en-US" dirty="0" smtClean="0"/>
              <a:t>Single Audit</a:t>
            </a:r>
          </a:p>
          <a:p>
            <a:pPr marL="514350" indent="-514350">
              <a:buFont typeface="+mj-lt"/>
              <a:buAutoNum type="arabicParenR"/>
            </a:pPr>
            <a:r>
              <a:rPr lang="en-US" dirty="0" smtClean="0"/>
              <a:t>Federal Program Monitoring</a:t>
            </a:r>
          </a:p>
          <a:p>
            <a:pPr marL="514350" indent="-514350">
              <a:buFont typeface="+mj-lt"/>
              <a:buAutoNum type="arabicParenR"/>
            </a:pPr>
            <a:r>
              <a:rPr lang="en-US" dirty="0" smtClean="0"/>
              <a:t>“Pass Through” Monitoring</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16</a:t>
            </a:fld>
            <a:endParaRPr lang="en-US" dirty="0"/>
          </a:p>
        </p:txBody>
      </p:sp>
    </p:spTree>
    <p:extLst>
      <p:ext uri="{BB962C8B-B14F-4D97-AF65-F5344CB8AC3E}">
        <p14:creationId xmlns:p14="http://schemas.microsoft.com/office/powerpoint/2010/main" val="152743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301752" y="2133600"/>
            <a:ext cx="8503920" cy="3965448"/>
          </a:xfrm>
        </p:spPr>
        <p:txBody>
          <a:bodyPr/>
          <a:lstStyle/>
          <a:p>
            <a:r>
              <a:rPr lang="en-US" dirty="0" smtClean="0"/>
              <a:t>New Risk Assessment Will be Based on Financial Management Controls</a:t>
            </a:r>
          </a:p>
          <a:p>
            <a:pPr marL="0" indent="0">
              <a:buNone/>
            </a:pPr>
            <a:endParaRPr lang="en-US" dirty="0"/>
          </a:p>
        </p:txBody>
      </p:sp>
      <p:pic>
        <p:nvPicPr>
          <p:cNvPr id="3075" name="Picture 3" descr="C:\Users\nbrooks\AppData\Local\Microsoft\Windows\Temporary Internet Files\Content.IE5\FGM6NW5P\MC9003188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28600"/>
            <a:ext cx="1814170" cy="16605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98FE794F-8295-49FA-B6F7-0D3175EB1CBB}" type="slidenum">
              <a:rPr lang="en-US" smtClean="0"/>
              <a:t>17</a:t>
            </a:fld>
            <a:endParaRPr lang="en-US" dirty="0"/>
          </a:p>
        </p:txBody>
      </p:sp>
    </p:spTree>
    <p:extLst>
      <p:ext uri="{BB962C8B-B14F-4D97-AF65-F5344CB8AC3E}">
        <p14:creationId xmlns:p14="http://schemas.microsoft.com/office/powerpoint/2010/main" val="393027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more attention paid to financial management controls, fewer headaches down the road!!!</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18</a:t>
            </a:fld>
            <a:endParaRPr lang="en-US" dirty="0"/>
          </a:p>
        </p:txBody>
      </p:sp>
      <p:pic>
        <p:nvPicPr>
          <p:cNvPr id="1026" name="Picture 2" descr="C:\Users\nbrooks\AppData\Local\Microsoft\Windows\Temporary Internet Files\Content.IE5\0XA5NDO8\MP900442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624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534400" cy="987552"/>
          </a:xfrm>
        </p:spPr>
        <p:txBody>
          <a:bodyPr>
            <a:normAutofit fontScale="90000"/>
          </a:bodyPr>
          <a:lstStyle/>
          <a:p>
            <a:r>
              <a:rPr lang="en-US" sz="3600" dirty="0"/>
              <a:t>Crosswork Between 34 CFR 80.20 (b) and CFR 200.302(b</a:t>
            </a:r>
            <a:r>
              <a:rPr lang="en-US" sz="3600" dirty="0" smtClean="0"/>
              <a:t>)</a:t>
            </a:r>
            <a:endParaRPr lang="en-US" dirty="0"/>
          </a:p>
        </p:txBody>
      </p:sp>
      <p:sp>
        <p:nvSpPr>
          <p:cNvPr id="5" name="Text Placeholder 4"/>
          <p:cNvSpPr>
            <a:spLocks noGrp="1"/>
          </p:cNvSpPr>
          <p:nvPr>
            <p:ph type="body" idx="1"/>
          </p:nvPr>
        </p:nvSpPr>
        <p:spPr/>
        <p:txBody>
          <a:bodyPr>
            <a:normAutofit/>
          </a:bodyPr>
          <a:lstStyle/>
          <a:p>
            <a:r>
              <a:rPr lang="en-US" sz="2000" u="sng" dirty="0" smtClean="0"/>
              <a:t>34 CFR 80.20 (b)</a:t>
            </a:r>
            <a:endParaRPr lang="en-US" sz="2000" u="sng" dirty="0"/>
          </a:p>
        </p:txBody>
      </p:sp>
      <p:sp>
        <p:nvSpPr>
          <p:cNvPr id="3" name="Content Placeholder 2"/>
          <p:cNvSpPr>
            <a:spLocks noGrp="1"/>
          </p:cNvSpPr>
          <p:nvPr>
            <p:ph sz="half" idx="2"/>
          </p:nvPr>
        </p:nvSpPr>
        <p:spPr/>
        <p:txBody>
          <a:bodyPr>
            <a:normAutofit/>
          </a:bodyPr>
          <a:lstStyle/>
          <a:p>
            <a:pPr>
              <a:buFont typeface="+mj-lt"/>
              <a:buAutoNum type="arabicPeriod"/>
            </a:pPr>
            <a:r>
              <a:rPr lang="en-US" sz="1800" dirty="0" smtClean="0"/>
              <a:t>Financial Reporting</a:t>
            </a:r>
          </a:p>
          <a:p>
            <a:pPr>
              <a:buFont typeface="+mj-lt"/>
              <a:buAutoNum type="arabicPeriod"/>
            </a:pPr>
            <a:r>
              <a:rPr lang="en-US" sz="1800" dirty="0" smtClean="0"/>
              <a:t>Accounting Records</a:t>
            </a:r>
          </a:p>
          <a:p>
            <a:pPr>
              <a:buFont typeface="+mj-lt"/>
              <a:buAutoNum type="arabicPeriod"/>
            </a:pPr>
            <a:r>
              <a:rPr lang="en-US" sz="1800" dirty="0" smtClean="0"/>
              <a:t>Internal Control</a:t>
            </a:r>
          </a:p>
          <a:p>
            <a:pPr>
              <a:buFont typeface="+mj-lt"/>
              <a:buAutoNum type="arabicPeriod"/>
            </a:pPr>
            <a:r>
              <a:rPr lang="en-US" sz="1800" dirty="0" smtClean="0"/>
              <a:t>Budget Control</a:t>
            </a:r>
          </a:p>
          <a:p>
            <a:pPr>
              <a:buFont typeface="+mj-lt"/>
              <a:buAutoNum type="arabicPeriod"/>
            </a:pPr>
            <a:r>
              <a:rPr lang="en-US" sz="1800" dirty="0" smtClean="0"/>
              <a:t>Allowable Cost</a:t>
            </a:r>
          </a:p>
          <a:p>
            <a:pPr>
              <a:buFont typeface="+mj-lt"/>
              <a:buAutoNum type="arabicPeriod"/>
            </a:pPr>
            <a:r>
              <a:rPr lang="en-US" sz="1800" dirty="0" smtClean="0"/>
              <a:t>Source Documentation</a:t>
            </a:r>
          </a:p>
          <a:p>
            <a:pPr>
              <a:buFont typeface="+mj-lt"/>
              <a:buAutoNum type="arabicPeriod"/>
            </a:pPr>
            <a:r>
              <a:rPr lang="en-US" sz="1800" dirty="0" smtClean="0"/>
              <a:t>Cash Management</a:t>
            </a:r>
            <a:endParaRPr lang="en-US" sz="1800" dirty="0"/>
          </a:p>
        </p:txBody>
      </p:sp>
      <p:sp>
        <p:nvSpPr>
          <p:cNvPr id="6" name="Text Placeholder 5"/>
          <p:cNvSpPr>
            <a:spLocks noGrp="1"/>
          </p:cNvSpPr>
          <p:nvPr>
            <p:ph type="body" sz="quarter" idx="3"/>
          </p:nvPr>
        </p:nvSpPr>
        <p:spPr>
          <a:xfrm>
            <a:off x="5715000" y="1517776"/>
            <a:ext cx="2743200" cy="753043"/>
          </a:xfrm>
        </p:spPr>
        <p:txBody>
          <a:bodyPr>
            <a:normAutofit/>
          </a:bodyPr>
          <a:lstStyle/>
          <a:p>
            <a:r>
              <a:rPr lang="en-US" sz="2000" u="sng" dirty="0" smtClean="0"/>
              <a:t>2 CFR 200.302 (b)</a:t>
            </a:r>
            <a:endParaRPr lang="en-US" sz="2000" u="sng" dirty="0"/>
          </a:p>
        </p:txBody>
      </p:sp>
      <p:sp>
        <p:nvSpPr>
          <p:cNvPr id="7" name="Content Placeholder 6"/>
          <p:cNvSpPr>
            <a:spLocks noGrp="1"/>
          </p:cNvSpPr>
          <p:nvPr>
            <p:ph sz="quarter" idx="4"/>
          </p:nvPr>
        </p:nvSpPr>
        <p:spPr>
          <a:xfrm>
            <a:off x="5791200" y="2362199"/>
            <a:ext cx="2578608" cy="3946391"/>
          </a:xfrm>
        </p:spPr>
        <p:txBody>
          <a:bodyPr>
            <a:normAutofit/>
          </a:bodyPr>
          <a:lstStyle/>
          <a:p>
            <a:pPr>
              <a:buFont typeface="+mj-lt"/>
              <a:buAutoNum type="arabicPeriod"/>
            </a:pPr>
            <a:r>
              <a:rPr lang="en-US" sz="1800" dirty="0" smtClean="0"/>
              <a:t>Identification of Awards</a:t>
            </a:r>
          </a:p>
          <a:p>
            <a:pPr>
              <a:buFont typeface="+mj-lt"/>
              <a:buAutoNum type="arabicPeriod"/>
            </a:pPr>
            <a:r>
              <a:rPr lang="en-US" sz="1800" dirty="0" smtClean="0"/>
              <a:t>Financial Reporting</a:t>
            </a:r>
          </a:p>
          <a:p>
            <a:pPr>
              <a:buFont typeface="+mj-lt"/>
              <a:buAutoNum type="arabicPeriod"/>
            </a:pPr>
            <a:r>
              <a:rPr lang="en-US" sz="1800" dirty="0" smtClean="0"/>
              <a:t>Accounting Records (Source Docs)</a:t>
            </a:r>
          </a:p>
          <a:p>
            <a:pPr>
              <a:buFont typeface="+mj-lt"/>
              <a:buAutoNum type="arabicPeriod"/>
            </a:pPr>
            <a:r>
              <a:rPr lang="en-US" sz="1800" dirty="0" smtClean="0"/>
              <a:t>Internal Control</a:t>
            </a:r>
          </a:p>
          <a:p>
            <a:pPr>
              <a:buFont typeface="+mj-lt"/>
              <a:buAutoNum type="arabicPeriod"/>
            </a:pPr>
            <a:r>
              <a:rPr lang="en-US" sz="1800" dirty="0" smtClean="0"/>
              <a:t>Budget Control</a:t>
            </a:r>
          </a:p>
          <a:p>
            <a:pPr>
              <a:buFont typeface="+mj-lt"/>
              <a:buAutoNum type="arabicPeriod"/>
            </a:pPr>
            <a:r>
              <a:rPr lang="en-US" sz="1800" dirty="0" smtClean="0"/>
              <a:t>Written Cash Management Procedures</a:t>
            </a:r>
          </a:p>
          <a:p>
            <a:pPr>
              <a:buFont typeface="+mj-lt"/>
              <a:buAutoNum type="arabicPeriod"/>
            </a:pPr>
            <a:r>
              <a:rPr lang="en-US" sz="1800" dirty="0" smtClean="0"/>
              <a:t>Written Allowability Procedures</a:t>
            </a:r>
            <a:endParaRPr lang="en-US" sz="1800" dirty="0"/>
          </a:p>
        </p:txBody>
      </p:sp>
      <p:sp>
        <p:nvSpPr>
          <p:cNvPr id="9" name="Slide Number Placeholder 8"/>
          <p:cNvSpPr>
            <a:spLocks noGrp="1"/>
          </p:cNvSpPr>
          <p:nvPr>
            <p:ph type="sldNum" sz="quarter" idx="12"/>
          </p:nvPr>
        </p:nvSpPr>
        <p:spPr/>
        <p:txBody>
          <a:bodyPr/>
          <a:lstStyle/>
          <a:p>
            <a:fld id="{98FE794F-8295-49FA-B6F7-0D3175EB1CBB}" type="slidenum">
              <a:rPr lang="en-US" smtClean="0"/>
              <a:t>19</a:t>
            </a:fld>
            <a:endParaRPr lang="en-US" dirty="0"/>
          </a:p>
        </p:txBody>
      </p:sp>
    </p:spTree>
    <p:extLst>
      <p:ext uri="{BB962C8B-B14F-4D97-AF65-F5344CB8AC3E}">
        <p14:creationId xmlns:p14="http://schemas.microsoft.com/office/powerpoint/2010/main" val="388462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895600"/>
            <a:ext cx="6480174" cy="3200400"/>
          </a:xfrm>
        </p:spPr>
        <p:txBody>
          <a:bodyPr/>
          <a:lstStyle/>
          <a:p>
            <a:pPr marL="342900" indent="-342900" algn="l">
              <a:buFont typeface="+mj-lt"/>
              <a:buAutoNum type="arabicPeriod"/>
            </a:pPr>
            <a:r>
              <a:rPr lang="en-US" dirty="0" smtClean="0"/>
              <a:t>Focus on </a:t>
            </a:r>
            <a:r>
              <a:rPr lang="en-US" u="sng" dirty="0" smtClean="0"/>
              <a:t>Outcomes</a:t>
            </a:r>
          </a:p>
          <a:p>
            <a:pPr marL="342900" indent="-342900" algn="l">
              <a:buFont typeface="+mj-lt"/>
              <a:buAutoNum type="arabicPeriod"/>
            </a:pPr>
            <a:r>
              <a:rPr lang="en-US" u="sng" dirty="0" smtClean="0"/>
              <a:t>Performance</a:t>
            </a:r>
            <a:r>
              <a:rPr lang="en-US" dirty="0" smtClean="0"/>
              <a:t> Metrics</a:t>
            </a:r>
          </a:p>
          <a:p>
            <a:pPr marL="342900" indent="-342900" algn="l">
              <a:buFont typeface="+mj-lt"/>
              <a:buAutoNum type="arabicPeriod"/>
            </a:pPr>
            <a:r>
              <a:rPr lang="en-US" u="sng" dirty="0" smtClean="0"/>
              <a:t>Risk</a:t>
            </a:r>
            <a:r>
              <a:rPr lang="en-US" dirty="0" smtClean="0"/>
              <a:t> Assessments</a:t>
            </a:r>
          </a:p>
          <a:p>
            <a:pPr marL="342900" indent="-342900" algn="l">
              <a:buFont typeface="+mj-lt"/>
              <a:buAutoNum type="arabicPeriod"/>
            </a:pPr>
            <a:r>
              <a:rPr lang="en-US" u="sng" dirty="0" smtClean="0"/>
              <a:t>Financial</a:t>
            </a:r>
            <a:r>
              <a:rPr lang="en-US" dirty="0" smtClean="0"/>
              <a:t> Management Policies</a:t>
            </a:r>
          </a:p>
          <a:p>
            <a:pPr marL="342900" indent="-342900" algn="l">
              <a:buFont typeface="+mj-lt"/>
              <a:buAutoNum type="arabicPeriod"/>
            </a:pPr>
            <a:r>
              <a:rPr lang="en-US" u="sng" dirty="0" smtClean="0"/>
              <a:t>Equipment</a:t>
            </a:r>
            <a:r>
              <a:rPr lang="en-US" dirty="0" smtClean="0"/>
              <a:t> Use</a:t>
            </a:r>
          </a:p>
          <a:p>
            <a:pPr marL="342900" indent="-342900" algn="l">
              <a:buFont typeface="+mj-lt"/>
              <a:buAutoNum type="arabicPeriod"/>
            </a:pPr>
            <a:r>
              <a:rPr lang="en-US" u="sng" dirty="0" smtClean="0"/>
              <a:t>Micro</a:t>
            </a:r>
            <a:r>
              <a:rPr lang="en-US" dirty="0" smtClean="0"/>
              <a:t> Purchases</a:t>
            </a:r>
          </a:p>
          <a:p>
            <a:pPr marL="342900" indent="-342900" algn="l">
              <a:buFont typeface="+mj-lt"/>
              <a:buAutoNum type="arabicPeriod"/>
            </a:pPr>
            <a:r>
              <a:rPr lang="en-US" u="sng" dirty="0" smtClean="0"/>
              <a:t>Corrective Action</a:t>
            </a:r>
          </a:p>
          <a:p>
            <a:pPr marL="342900" indent="-342900" algn="l">
              <a:buFont typeface="+mj-lt"/>
              <a:buAutoNum type="arabicPeriod"/>
            </a:pPr>
            <a:r>
              <a:rPr lang="en-US" u="sng" dirty="0" smtClean="0"/>
              <a:t>Family Friendly </a:t>
            </a:r>
            <a:r>
              <a:rPr lang="en-US" dirty="0" smtClean="0"/>
              <a:t>Policies</a:t>
            </a:r>
          </a:p>
          <a:p>
            <a:pPr marL="342900" indent="-342900" algn="l">
              <a:buFont typeface="+mj-lt"/>
              <a:buAutoNum type="arabicPeriod"/>
            </a:pPr>
            <a:r>
              <a:rPr lang="en-US" u="sng" dirty="0" smtClean="0"/>
              <a:t>False Claims</a:t>
            </a:r>
            <a:r>
              <a:rPr lang="en-US" dirty="0" smtClean="0"/>
              <a:t> Certifications</a:t>
            </a:r>
          </a:p>
          <a:p>
            <a:pPr marL="342900" indent="-342900" algn="l">
              <a:buFont typeface="+mj-lt"/>
              <a:buAutoNum type="arabicPeriod"/>
            </a:pPr>
            <a:r>
              <a:rPr lang="en-US" u="sng" dirty="0" smtClean="0"/>
              <a:t>Audit Thresholds</a:t>
            </a:r>
          </a:p>
          <a:p>
            <a:pPr marL="342900" indent="-34290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2</a:t>
            </a:fld>
            <a:endParaRPr lang="en-US" dirty="0"/>
          </a:p>
        </p:txBody>
      </p:sp>
      <p:sp>
        <p:nvSpPr>
          <p:cNvPr id="2" name="Title 1"/>
          <p:cNvSpPr>
            <a:spLocks noGrp="1"/>
          </p:cNvSpPr>
          <p:nvPr>
            <p:ph type="title"/>
          </p:nvPr>
        </p:nvSpPr>
        <p:spPr/>
        <p:txBody>
          <a:bodyPr>
            <a:normAutofit/>
          </a:bodyPr>
          <a:lstStyle/>
          <a:p>
            <a:r>
              <a:rPr lang="en-US" dirty="0" smtClean="0"/>
              <a:t>The Major Themes Impacting Federal Grants Management</a:t>
            </a:r>
            <a:endParaRPr lang="en-US" dirty="0"/>
          </a:p>
        </p:txBody>
      </p:sp>
    </p:spTree>
    <p:extLst>
      <p:ext uri="{BB962C8B-B14F-4D97-AF65-F5344CB8AC3E}">
        <p14:creationId xmlns:p14="http://schemas.microsoft.com/office/powerpoint/2010/main" val="3431663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 Identification of Awards (New)</a:t>
            </a:r>
            <a:endParaRPr lang="en-US" dirty="0"/>
          </a:p>
        </p:txBody>
      </p:sp>
      <p:sp>
        <p:nvSpPr>
          <p:cNvPr id="8" name="Content Placeholder 7"/>
          <p:cNvSpPr>
            <a:spLocks noGrp="1"/>
          </p:cNvSpPr>
          <p:nvPr>
            <p:ph idx="1"/>
          </p:nvPr>
        </p:nvSpPr>
        <p:spPr/>
        <p:txBody>
          <a:bodyPr>
            <a:normAutofit/>
          </a:bodyPr>
          <a:lstStyle/>
          <a:p>
            <a:r>
              <a:rPr lang="en-US" dirty="0" smtClean="0"/>
              <a:t>All federal “awards” received and expended</a:t>
            </a:r>
          </a:p>
          <a:p>
            <a:r>
              <a:rPr lang="en-US" dirty="0" smtClean="0"/>
              <a:t>The name of the federal “program”</a:t>
            </a:r>
          </a:p>
          <a:p>
            <a:r>
              <a:rPr lang="en-US" dirty="0" smtClean="0"/>
              <a:t>Identification # of award</a:t>
            </a:r>
          </a:p>
          <a:p>
            <a:pPr lvl="1"/>
            <a:r>
              <a:rPr lang="en-US" dirty="0" smtClean="0"/>
              <a:t>CFDA Title and Number</a:t>
            </a:r>
          </a:p>
          <a:p>
            <a:pPr lvl="1"/>
            <a:r>
              <a:rPr lang="en-US" dirty="0" smtClean="0"/>
              <a:t>Federal Award I.D. #</a:t>
            </a:r>
          </a:p>
          <a:p>
            <a:pPr lvl="1"/>
            <a:r>
              <a:rPr lang="en-US" dirty="0" smtClean="0"/>
              <a:t>Fiscal Year of Award</a:t>
            </a:r>
          </a:p>
          <a:p>
            <a:pPr lvl="1"/>
            <a:r>
              <a:rPr lang="en-US" dirty="0" smtClean="0"/>
              <a:t>Federal Agency</a:t>
            </a:r>
          </a:p>
          <a:p>
            <a:pPr lvl="1"/>
            <a:r>
              <a:rPr lang="en-US" dirty="0" smtClean="0"/>
              <a:t>Pass-Through (If S/A)</a:t>
            </a:r>
            <a:endParaRPr lang="en-US" dirty="0"/>
          </a:p>
        </p:txBody>
      </p:sp>
      <p:pic>
        <p:nvPicPr>
          <p:cNvPr id="4098" name="Picture 2" descr="C:\Users\nbrooks\AppData\Local\Microsoft\Windows\Temporary Internet Files\Content.IE5\2KZ9BMQC\MC9102175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648200"/>
            <a:ext cx="1708099" cy="179131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98FE794F-8295-49FA-B6F7-0D3175EB1CBB}" type="slidenum">
              <a:rPr lang="en-US" smtClean="0"/>
              <a:t>20</a:t>
            </a:fld>
            <a:endParaRPr lang="en-US" dirty="0"/>
          </a:p>
        </p:txBody>
      </p:sp>
    </p:spTree>
    <p:extLst>
      <p:ext uri="{BB962C8B-B14F-4D97-AF65-F5344CB8AC3E}">
        <p14:creationId xmlns:p14="http://schemas.microsoft.com/office/powerpoint/2010/main" val="332797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Financial Reporting</a:t>
            </a:r>
            <a:endParaRPr lang="en-US" dirty="0"/>
          </a:p>
        </p:txBody>
      </p:sp>
      <p:sp>
        <p:nvSpPr>
          <p:cNvPr id="3" name="Content Placeholder 2"/>
          <p:cNvSpPr>
            <a:spLocks noGrp="1"/>
          </p:cNvSpPr>
          <p:nvPr>
            <p:ph idx="1"/>
          </p:nvPr>
        </p:nvSpPr>
        <p:spPr/>
        <p:txBody>
          <a:bodyPr>
            <a:normAutofit/>
          </a:bodyPr>
          <a:lstStyle/>
          <a:p>
            <a:r>
              <a:rPr lang="en-US" sz="3600" dirty="0" smtClean="0"/>
              <a:t>New shift to OMB approved performance metrics</a:t>
            </a:r>
            <a:endParaRPr lang="en-US" sz="3600" dirty="0"/>
          </a:p>
        </p:txBody>
      </p:sp>
      <p:sp>
        <p:nvSpPr>
          <p:cNvPr id="4" name="Slide Number Placeholder 3"/>
          <p:cNvSpPr>
            <a:spLocks noGrp="1"/>
          </p:cNvSpPr>
          <p:nvPr>
            <p:ph type="sldNum" sz="quarter" idx="12"/>
          </p:nvPr>
        </p:nvSpPr>
        <p:spPr/>
        <p:txBody>
          <a:bodyPr/>
          <a:lstStyle/>
          <a:p>
            <a:fld id="{98FE794F-8295-49FA-B6F7-0D3175EB1CBB}" type="slidenum">
              <a:rPr lang="en-US" smtClean="0"/>
              <a:t>21</a:t>
            </a:fld>
            <a:endParaRPr lang="en-US" dirty="0"/>
          </a:p>
        </p:txBody>
      </p:sp>
      <p:pic>
        <p:nvPicPr>
          <p:cNvPr id="2050" name="Picture 2" descr="C:\Users\nbrooks\AppData\Local\Microsoft\Windows\Temporary Internet Files\Content.IE5\5I80RFPH\MC9004387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276600"/>
            <a:ext cx="3247541" cy="270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8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5755663" cy="720640"/>
          </a:xfrm>
        </p:spPr>
        <p:txBody>
          <a:bodyPr/>
          <a:lstStyle/>
          <a:p>
            <a:r>
              <a:rPr lang="en-US" dirty="0" smtClean="0"/>
              <a:t>2) Financial Reporting (cont.)</a:t>
            </a:r>
            <a:endParaRPr lang="en-US" dirty="0"/>
          </a:p>
        </p:txBody>
      </p:sp>
      <p:sp>
        <p:nvSpPr>
          <p:cNvPr id="3" name="Content Placeholder 2"/>
          <p:cNvSpPr>
            <a:spLocks noGrp="1"/>
          </p:cNvSpPr>
          <p:nvPr>
            <p:ph idx="1"/>
          </p:nvPr>
        </p:nvSpPr>
        <p:spPr>
          <a:xfrm>
            <a:off x="457200" y="1524000"/>
            <a:ext cx="8382000" cy="4918902"/>
          </a:xfrm>
        </p:spPr>
        <p:txBody>
          <a:bodyPr>
            <a:normAutofit fontScale="92500" lnSpcReduction="10000"/>
          </a:bodyPr>
          <a:lstStyle/>
          <a:p>
            <a:r>
              <a:rPr lang="en-US" dirty="0" smtClean="0"/>
              <a:t>Accurate, current, complete </a:t>
            </a:r>
            <a:r>
              <a:rPr lang="en-US" dirty="0"/>
              <a:t>d</a:t>
            </a:r>
            <a:r>
              <a:rPr lang="en-US" dirty="0" smtClean="0"/>
              <a:t>isclosure of financial </a:t>
            </a:r>
            <a:r>
              <a:rPr lang="en-US" dirty="0"/>
              <a:t>r</a:t>
            </a:r>
            <a:r>
              <a:rPr lang="en-US" dirty="0" smtClean="0"/>
              <a:t>esults of each award</a:t>
            </a:r>
          </a:p>
          <a:p>
            <a:r>
              <a:rPr lang="en-US" dirty="0" smtClean="0"/>
              <a:t>(Old) in accord with the financial reporting requirements  of the grant</a:t>
            </a:r>
          </a:p>
          <a:p>
            <a:r>
              <a:rPr lang="en-US" dirty="0" smtClean="0"/>
              <a:t>(New) in accord with 200.327 and 200.328</a:t>
            </a:r>
          </a:p>
          <a:p>
            <a:r>
              <a:rPr lang="en-US" dirty="0" smtClean="0"/>
              <a:t>200.327 – Federal awarding agency can only collect OMB approved data elements, no less than annually, no more than quarterly</a:t>
            </a:r>
          </a:p>
          <a:p>
            <a:r>
              <a:rPr lang="en-US" dirty="0" smtClean="0"/>
              <a:t>200.328 – </a:t>
            </a:r>
            <a:r>
              <a:rPr lang="en-US" dirty="0"/>
              <a:t>N</a:t>
            </a:r>
            <a:r>
              <a:rPr lang="en-US" dirty="0" smtClean="0"/>
              <a:t>on federal entity must submit performance reports at intervals required by federal agency or pass through.  Annual performance reports due 90 days after reporting period; Quarterly performance reports due 30 days after reporting period</a:t>
            </a:r>
          </a:p>
          <a:p>
            <a:endParaRPr lang="en-US" dirty="0" smtClean="0"/>
          </a:p>
        </p:txBody>
      </p:sp>
      <p:sp>
        <p:nvSpPr>
          <p:cNvPr id="4" name="Slide Number Placeholder 3"/>
          <p:cNvSpPr>
            <a:spLocks noGrp="1"/>
          </p:cNvSpPr>
          <p:nvPr>
            <p:ph type="sldNum" sz="quarter" idx="12"/>
          </p:nvPr>
        </p:nvSpPr>
        <p:spPr/>
        <p:txBody>
          <a:bodyPr/>
          <a:lstStyle/>
          <a:p>
            <a:fld id="{98FE794F-8295-49FA-B6F7-0D3175EB1CBB}" type="slidenum">
              <a:rPr lang="en-US" smtClean="0"/>
              <a:t>22</a:t>
            </a:fld>
            <a:endParaRPr lang="en-US" dirty="0"/>
          </a:p>
        </p:txBody>
      </p:sp>
    </p:spTree>
    <p:extLst>
      <p:ext uri="{BB962C8B-B14F-4D97-AF65-F5344CB8AC3E}">
        <p14:creationId xmlns:p14="http://schemas.microsoft.com/office/powerpoint/2010/main" val="290740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Financial Reporting (cont.)</a:t>
            </a:r>
            <a:endParaRPr lang="en-US" dirty="0"/>
          </a:p>
        </p:txBody>
      </p:sp>
      <p:sp>
        <p:nvSpPr>
          <p:cNvPr id="3" name="Content Placeholder 2"/>
          <p:cNvSpPr>
            <a:spLocks noGrp="1"/>
          </p:cNvSpPr>
          <p:nvPr>
            <p:ph idx="1"/>
          </p:nvPr>
        </p:nvSpPr>
        <p:spPr>
          <a:xfrm>
            <a:off x="1600200" y="1527048"/>
            <a:ext cx="7205472" cy="4572000"/>
          </a:xfrm>
        </p:spPr>
        <p:txBody>
          <a:bodyPr/>
          <a:lstStyle/>
          <a:p>
            <a:r>
              <a:rPr lang="en-US" dirty="0" smtClean="0"/>
              <a:t>Performance Metrics:</a:t>
            </a:r>
          </a:p>
          <a:p>
            <a:pPr marL="822960" lvl="1" indent="-457200">
              <a:buFont typeface="+mj-lt"/>
              <a:buAutoNum type="arabicPeriod"/>
            </a:pPr>
            <a:r>
              <a:rPr lang="en-US" sz="2800" dirty="0" smtClean="0"/>
              <a:t>Compare actual accomplishments to objectives. (quantify to extent possible)</a:t>
            </a:r>
          </a:p>
          <a:p>
            <a:pPr marL="822960" lvl="1" indent="-457200">
              <a:buFont typeface="+mj-lt"/>
              <a:buAutoNum type="arabicPeriod"/>
            </a:pPr>
            <a:r>
              <a:rPr lang="en-US" sz="2800" dirty="0" smtClean="0"/>
              <a:t>Reasons goals were not met if appropriate</a:t>
            </a:r>
          </a:p>
          <a:p>
            <a:pPr marL="822960" lvl="1" indent="-457200">
              <a:buFont typeface="+mj-lt"/>
              <a:buAutoNum type="arabicPeriod"/>
            </a:pPr>
            <a:r>
              <a:rPr lang="en-US" sz="2800" dirty="0" smtClean="0"/>
              <a:t>Additional pertinent information (e.g. analysis and explanation of cost overruns, high unit costs)</a:t>
            </a:r>
            <a:endParaRPr lang="en-US" sz="2800" dirty="0"/>
          </a:p>
        </p:txBody>
      </p:sp>
      <p:pic>
        <p:nvPicPr>
          <p:cNvPr id="5122" name="Picture 2" descr="C:\Users\nbrooks\AppData\Local\Microsoft\Windows\Temporary Internet Files\Content.IE5\MT8XVNM4\MC9102163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36" y="914400"/>
            <a:ext cx="1559425" cy="21559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FE794F-8295-49FA-B6F7-0D3175EB1CBB}" type="slidenum">
              <a:rPr lang="en-US" smtClean="0"/>
              <a:t>23</a:t>
            </a:fld>
            <a:endParaRPr lang="en-US" dirty="0"/>
          </a:p>
        </p:txBody>
      </p:sp>
    </p:spTree>
    <p:extLst>
      <p:ext uri="{BB962C8B-B14F-4D97-AF65-F5344CB8AC3E}">
        <p14:creationId xmlns:p14="http://schemas.microsoft.com/office/powerpoint/2010/main" val="204625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Financial Reporting (cont.)</a:t>
            </a:r>
            <a:endParaRPr lang="en-US" dirty="0"/>
          </a:p>
        </p:txBody>
      </p:sp>
      <p:sp>
        <p:nvSpPr>
          <p:cNvPr id="3" name="Content Placeholder 2"/>
          <p:cNvSpPr>
            <a:spLocks noGrp="1"/>
          </p:cNvSpPr>
          <p:nvPr>
            <p:ph idx="1"/>
          </p:nvPr>
        </p:nvSpPr>
        <p:spPr>
          <a:xfrm>
            <a:off x="457200" y="1600200"/>
            <a:ext cx="8382000" cy="5028462"/>
          </a:xfrm>
        </p:spPr>
        <p:txBody>
          <a:bodyPr>
            <a:normAutofit/>
          </a:bodyPr>
          <a:lstStyle/>
          <a:p>
            <a:pPr marL="822960" lvl="1" indent="-457200">
              <a:buFont typeface="+mj-lt"/>
              <a:buAutoNum type="arabicPeriod" startAt="4"/>
            </a:pPr>
            <a:r>
              <a:rPr lang="en-US" sz="2800" dirty="0" smtClean="0"/>
              <a:t>Significant developments</a:t>
            </a:r>
          </a:p>
          <a:p>
            <a:pPr marL="1188720" lvl="2" indent="-457200">
              <a:buFont typeface="+mj-lt"/>
              <a:buAutoNum type="alphaLcPeriod"/>
            </a:pPr>
            <a:r>
              <a:rPr lang="en-US" sz="2800" dirty="0" smtClean="0"/>
              <a:t>Problems, delays. Adverse conditions that would impair ability to meet objective of the award</a:t>
            </a:r>
          </a:p>
          <a:p>
            <a:pPr marL="1188720" lvl="2" indent="-457200">
              <a:buFont typeface="+mj-lt"/>
              <a:buAutoNum type="alphaLcPeriod"/>
            </a:pPr>
            <a:r>
              <a:rPr lang="en-US" sz="2800" dirty="0" smtClean="0"/>
              <a:t>Favorable developments. Finishing sooner or at less cost</a:t>
            </a:r>
          </a:p>
        </p:txBody>
      </p:sp>
      <p:sp>
        <p:nvSpPr>
          <p:cNvPr id="4" name="Slide Number Placeholder 3"/>
          <p:cNvSpPr>
            <a:spLocks noGrp="1"/>
          </p:cNvSpPr>
          <p:nvPr>
            <p:ph type="sldNum" sz="quarter" idx="12"/>
          </p:nvPr>
        </p:nvSpPr>
        <p:spPr/>
        <p:txBody>
          <a:bodyPr/>
          <a:lstStyle/>
          <a:p>
            <a:fld id="{98FE794F-8295-49FA-B6F7-0D3175EB1CBB}" type="slidenum">
              <a:rPr lang="en-US" smtClean="0"/>
              <a:t>24</a:t>
            </a:fld>
            <a:endParaRPr lang="en-US" dirty="0"/>
          </a:p>
        </p:txBody>
      </p:sp>
    </p:spTree>
    <p:extLst>
      <p:ext uri="{BB962C8B-B14F-4D97-AF65-F5344CB8AC3E}">
        <p14:creationId xmlns:p14="http://schemas.microsoft.com/office/powerpoint/2010/main" val="98747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Financial Reporting (Cont.)</a:t>
            </a:r>
            <a:endParaRPr lang="en-US" dirty="0"/>
          </a:p>
        </p:txBody>
      </p:sp>
      <p:sp>
        <p:nvSpPr>
          <p:cNvPr id="3" name="Content Placeholder 2"/>
          <p:cNvSpPr>
            <a:spLocks noGrp="1"/>
          </p:cNvSpPr>
          <p:nvPr>
            <p:ph idx="1"/>
          </p:nvPr>
        </p:nvSpPr>
        <p:spPr/>
        <p:txBody>
          <a:bodyPr>
            <a:normAutofit/>
          </a:bodyPr>
          <a:lstStyle/>
          <a:p>
            <a:r>
              <a:rPr lang="en-US" dirty="0" smtClean="0"/>
              <a:t>OMB Allows ED to waive “performance metrics” not required.</a:t>
            </a:r>
          </a:p>
          <a:p>
            <a:endParaRPr lang="en-US" dirty="0"/>
          </a:p>
          <a:p>
            <a:endParaRPr lang="en-US" dirty="0" smtClean="0"/>
          </a:p>
          <a:p>
            <a:r>
              <a:rPr lang="en-US" dirty="0" smtClean="0"/>
              <a:t>How will ED reconcile performance metrics with accountability / performance indicators of ESEA, IDEA, CTE, AEFLA</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25</a:t>
            </a:fld>
            <a:endParaRPr lang="en-US" dirty="0"/>
          </a:p>
        </p:txBody>
      </p:sp>
      <p:sp>
        <p:nvSpPr>
          <p:cNvPr id="6" name="Right Arrow 5"/>
          <p:cNvSpPr/>
          <p:nvPr/>
        </p:nvSpPr>
        <p:spPr>
          <a:xfrm rot="5400000">
            <a:off x="3462168" y="2611111"/>
            <a:ext cx="1061980" cy="411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881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1"/>
            <a:ext cx="7467600" cy="914399"/>
          </a:xfrm>
        </p:spPr>
        <p:txBody>
          <a:bodyPr>
            <a:normAutofit fontScale="90000"/>
          </a:bodyPr>
          <a:lstStyle/>
          <a:p>
            <a:r>
              <a:rPr lang="en-US" dirty="0" smtClean="0"/>
              <a:t>3) Accounting Records </a:t>
            </a:r>
            <a:br>
              <a:rPr lang="en-US" dirty="0" smtClean="0"/>
            </a:br>
            <a:r>
              <a:rPr lang="en-US" dirty="0" smtClean="0"/>
              <a:t>(Source Documentation)</a:t>
            </a:r>
            <a:endParaRPr lang="en-US" dirty="0"/>
          </a:p>
        </p:txBody>
      </p:sp>
      <p:sp>
        <p:nvSpPr>
          <p:cNvPr id="3" name="Content Placeholder 2"/>
          <p:cNvSpPr>
            <a:spLocks noGrp="1"/>
          </p:cNvSpPr>
          <p:nvPr>
            <p:ph idx="1"/>
          </p:nvPr>
        </p:nvSpPr>
        <p:spPr>
          <a:xfrm>
            <a:off x="301752" y="1527048"/>
            <a:ext cx="8689848" cy="4949952"/>
          </a:xfrm>
        </p:spPr>
        <p:txBody>
          <a:bodyPr>
            <a:normAutofit/>
          </a:bodyPr>
          <a:lstStyle/>
          <a:p>
            <a:r>
              <a:rPr lang="en-US" dirty="0" smtClean="0"/>
              <a:t>Combines 80.20 (b)(2) and 80.20 (b)(6)</a:t>
            </a:r>
          </a:p>
          <a:p>
            <a:r>
              <a:rPr lang="en-US" u="sng" dirty="0" smtClean="0"/>
              <a:t>Source</a:t>
            </a:r>
            <a:r>
              <a:rPr lang="en-US" dirty="0" smtClean="0"/>
              <a:t> Documentation on:</a:t>
            </a:r>
          </a:p>
          <a:p>
            <a:pPr marL="822960" lvl="1" indent="-457200">
              <a:buFont typeface="+mj-lt"/>
              <a:buAutoNum type="arabicPeriod"/>
            </a:pPr>
            <a:r>
              <a:rPr lang="en-US" dirty="0" smtClean="0"/>
              <a:t>Federal Awards</a:t>
            </a:r>
          </a:p>
          <a:p>
            <a:pPr marL="822960" lvl="1" indent="-457200">
              <a:buFont typeface="+mj-lt"/>
              <a:buAutoNum type="arabicPeriod"/>
            </a:pPr>
            <a:r>
              <a:rPr lang="en-US" dirty="0" smtClean="0"/>
              <a:t>Authorizations</a:t>
            </a:r>
          </a:p>
          <a:p>
            <a:pPr marL="822960" lvl="1" indent="-457200">
              <a:buFont typeface="+mj-lt"/>
              <a:buAutoNum type="arabicPeriod"/>
            </a:pPr>
            <a:r>
              <a:rPr lang="en-US" dirty="0" smtClean="0"/>
              <a:t>Obligations</a:t>
            </a:r>
          </a:p>
          <a:p>
            <a:pPr marL="822960" lvl="1" indent="-457200">
              <a:buFont typeface="+mj-lt"/>
              <a:buAutoNum type="arabicPeriod"/>
            </a:pPr>
            <a:r>
              <a:rPr lang="en-US" dirty="0" smtClean="0"/>
              <a:t>Unobligated balances</a:t>
            </a:r>
          </a:p>
          <a:p>
            <a:pPr marL="822960" lvl="1" indent="-457200">
              <a:buFont typeface="+mj-lt"/>
              <a:buAutoNum type="arabicPeriod"/>
            </a:pPr>
            <a:r>
              <a:rPr lang="en-US" dirty="0" smtClean="0"/>
              <a:t>Assets</a:t>
            </a:r>
          </a:p>
          <a:p>
            <a:pPr marL="822960" lvl="1" indent="-457200">
              <a:buFont typeface="+mj-lt"/>
              <a:buAutoNum type="arabicPeriod"/>
            </a:pPr>
            <a:r>
              <a:rPr lang="en-US" dirty="0" smtClean="0"/>
              <a:t>Expenditures</a:t>
            </a:r>
          </a:p>
          <a:p>
            <a:pPr marL="822960" lvl="1" indent="-457200">
              <a:buFont typeface="+mj-lt"/>
              <a:buAutoNum type="arabicPeriod"/>
            </a:pPr>
            <a:r>
              <a:rPr lang="en-US" dirty="0" smtClean="0"/>
              <a:t>Income</a:t>
            </a:r>
          </a:p>
          <a:p>
            <a:pPr marL="822960" lvl="1" indent="-457200">
              <a:buFont typeface="+mj-lt"/>
              <a:buAutoNum type="arabicPeriod"/>
            </a:pPr>
            <a:r>
              <a:rPr lang="en-US" dirty="0" smtClean="0"/>
              <a:t>Interest (New)</a:t>
            </a:r>
          </a:p>
          <a:p>
            <a:r>
              <a:rPr lang="en-US" dirty="0" smtClean="0"/>
              <a:t>Eliminated	liabilities</a:t>
            </a:r>
            <a:endParaRPr lang="en-US" dirty="0"/>
          </a:p>
        </p:txBody>
      </p:sp>
      <p:sp>
        <p:nvSpPr>
          <p:cNvPr id="4" name="Right Arrow 3"/>
          <p:cNvSpPr/>
          <p:nvPr/>
        </p:nvSpPr>
        <p:spPr>
          <a:xfrm>
            <a:off x="2438400" y="58674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98FE794F-8295-49FA-B6F7-0D3175EB1CBB}" type="slidenum">
              <a:rPr lang="en-US" smtClean="0"/>
              <a:t>26</a:t>
            </a:fld>
            <a:endParaRPr lang="en-US" dirty="0"/>
          </a:p>
        </p:txBody>
      </p:sp>
    </p:spTree>
    <p:extLst>
      <p:ext uri="{BB962C8B-B14F-4D97-AF65-F5344CB8AC3E}">
        <p14:creationId xmlns:p14="http://schemas.microsoft.com/office/powerpoint/2010/main" val="84238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Internal Control</a:t>
            </a:r>
            <a:endParaRPr lang="en-US" dirty="0"/>
          </a:p>
        </p:txBody>
      </p:sp>
      <p:sp>
        <p:nvSpPr>
          <p:cNvPr id="3" name="Content Placeholder 2"/>
          <p:cNvSpPr>
            <a:spLocks noGrp="1"/>
          </p:cNvSpPr>
          <p:nvPr>
            <p:ph idx="1"/>
          </p:nvPr>
        </p:nvSpPr>
        <p:spPr/>
        <p:txBody>
          <a:bodyPr>
            <a:normAutofit/>
          </a:bodyPr>
          <a:lstStyle/>
          <a:p>
            <a:r>
              <a:rPr lang="en-US" dirty="0" smtClean="0"/>
              <a:t>Essentially same as 80.20 (b) (3)</a:t>
            </a:r>
          </a:p>
          <a:p>
            <a:r>
              <a:rPr lang="en-US" dirty="0" smtClean="0"/>
              <a:t>Effective control over and accountability for:</a:t>
            </a:r>
          </a:p>
          <a:p>
            <a:pPr marL="822960" lvl="1" indent="-457200">
              <a:buFont typeface="+mj-lt"/>
              <a:buAutoNum type="arabicPeriod"/>
            </a:pPr>
            <a:r>
              <a:rPr lang="en-US" sz="2800" dirty="0" smtClean="0"/>
              <a:t>All funds</a:t>
            </a:r>
          </a:p>
          <a:p>
            <a:pPr marL="822960" lvl="1" indent="-457200">
              <a:buFont typeface="+mj-lt"/>
              <a:buAutoNum type="arabicPeriod"/>
            </a:pPr>
            <a:r>
              <a:rPr lang="en-US" sz="2800" dirty="0" smtClean="0"/>
              <a:t>Property</a:t>
            </a:r>
          </a:p>
          <a:p>
            <a:pPr marL="822960" lvl="1" indent="-457200">
              <a:buFont typeface="+mj-lt"/>
              <a:buAutoNum type="arabicPeriod"/>
            </a:pPr>
            <a:r>
              <a:rPr lang="en-US" sz="2800" dirty="0" smtClean="0"/>
              <a:t>Other assets</a:t>
            </a:r>
          </a:p>
          <a:p>
            <a:r>
              <a:rPr lang="en-US" dirty="0" smtClean="0"/>
              <a:t>Must adequately safeguard all assets</a:t>
            </a:r>
          </a:p>
          <a:p>
            <a:r>
              <a:rPr lang="en-US" dirty="0" smtClean="0"/>
              <a:t>Use assets solely for authorized purpose</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27</a:t>
            </a:fld>
            <a:endParaRPr lang="en-US" dirty="0"/>
          </a:p>
        </p:txBody>
      </p:sp>
    </p:spTree>
    <p:extLst>
      <p:ext uri="{BB962C8B-B14F-4D97-AF65-F5344CB8AC3E}">
        <p14:creationId xmlns:p14="http://schemas.microsoft.com/office/powerpoint/2010/main" val="285962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Internal Control 200.303 (cont.)</a:t>
            </a:r>
            <a:endParaRPr lang="en-US" dirty="0"/>
          </a:p>
        </p:txBody>
      </p:sp>
      <p:sp>
        <p:nvSpPr>
          <p:cNvPr id="3" name="Content Placeholder 2"/>
          <p:cNvSpPr>
            <a:spLocks noGrp="1"/>
          </p:cNvSpPr>
          <p:nvPr>
            <p:ph idx="1"/>
          </p:nvPr>
        </p:nvSpPr>
        <p:spPr/>
        <p:txBody>
          <a:bodyPr>
            <a:normAutofit/>
          </a:bodyPr>
          <a:lstStyle/>
          <a:p>
            <a:r>
              <a:rPr lang="en-US" dirty="0" smtClean="0"/>
              <a:t>Cross reference 200.303 (New)</a:t>
            </a:r>
          </a:p>
          <a:p>
            <a:r>
              <a:rPr lang="en-US" dirty="0" smtClean="0"/>
              <a:t>Internal controls “should” be in compliance with Comptroller General’s “Standard for Internal Control Integrated Framework” and “Internal Control Integrated Framework” issued by the Committee of Sponsoring </a:t>
            </a:r>
            <a:r>
              <a:rPr lang="en-US" dirty="0"/>
              <a:t>O</a:t>
            </a:r>
            <a:r>
              <a:rPr lang="en-US" dirty="0" smtClean="0"/>
              <a:t>rganizations of the </a:t>
            </a:r>
            <a:r>
              <a:rPr lang="en-US" dirty="0" err="1" smtClean="0"/>
              <a:t>Treadway</a:t>
            </a:r>
            <a:r>
              <a:rPr lang="en-US" dirty="0" smtClean="0"/>
              <a:t> Commission </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28</a:t>
            </a:fld>
            <a:endParaRPr lang="en-US"/>
          </a:p>
        </p:txBody>
      </p:sp>
    </p:spTree>
    <p:extLst>
      <p:ext uri="{BB962C8B-B14F-4D97-AF65-F5344CB8AC3E}">
        <p14:creationId xmlns:p14="http://schemas.microsoft.com/office/powerpoint/2010/main" val="54390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Internal Control 200.303 (cont.)</a:t>
            </a:r>
            <a:endParaRPr lang="en-US" dirty="0"/>
          </a:p>
        </p:txBody>
      </p:sp>
      <p:sp>
        <p:nvSpPr>
          <p:cNvPr id="3" name="Content Placeholder 2"/>
          <p:cNvSpPr>
            <a:spLocks noGrp="1"/>
          </p:cNvSpPr>
          <p:nvPr>
            <p:ph idx="1"/>
          </p:nvPr>
        </p:nvSpPr>
        <p:spPr/>
        <p:txBody>
          <a:bodyPr>
            <a:normAutofit/>
          </a:bodyPr>
          <a:lstStyle/>
          <a:p>
            <a:r>
              <a:rPr lang="en-US" dirty="0" smtClean="0"/>
              <a:t>Comply with federal statutes, </a:t>
            </a:r>
            <a:r>
              <a:rPr lang="en-US" dirty="0" err="1" smtClean="0"/>
              <a:t>regs</a:t>
            </a:r>
            <a:r>
              <a:rPr lang="en-US" dirty="0" smtClean="0"/>
              <a:t>, terms of the award</a:t>
            </a:r>
          </a:p>
          <a:p>
            <a:r>
              <a:rPr lang="en-US" dirty="0" smtClean="0"/>
              <a:t>Evaluate and monitor compliance</a:t>
            </a:r>
          </a:p>
          <a:p>
            <a:r>
              <a:rPr lang="en-US" dirty="0" smtClean="0"/>
              <a:t>Take prompt action when instances of noncompliance are identified</a:t>
            </a:r>
          </a:p>
          <a:p>
            <a:r>
              <a:rPr lang="en-US" dirty="0" smtClean="0"/>
              <a:t>Safeguard protected personally identifiable information</a:t>
            </a:r>
            <a:endParaRPr lang="en-US" dirty="0"/>
          </a:p>
        </p:txBody>
      </p:sp>
      <p:sp>
        <p:nvSpPr>
          <p:cNvPr id="4" name="Slide Number Placeholder 3"/>
          <p:cNvSpPr>
            <a:spLocks noGrp="1"/>
          </p:cNvSpPr>
          <p:nvPr>
            <p:ph type="sldNum" sz="quarter" idx="12"/>
          </p:nvPr>
        </p:nvSpPr>
        <p:spPr/>
        <p:txBody>
          <a:bodyPr/>
          <a:lstStyle/>
          <a:p>
            <a:fld id="{98FE794F-8295-49FA-B6F7-0D3175EB1CBB}" type="slidenum">
              <a:rPr lang="en-US" smtClean="0"/>
              <a:t>29</a:t>
            </a:fld>
            <a:endParaRPr lang="en-US"/>
          </a:p>
        </p:txBody>
      </p:sp>
    </p:spTree>
    <p:extLst>
      <p:ext uri="{BB962C8B-B14F-4D97-AF65-F5344CB8AC3E}">
        <p14:creationId xmlns:p14="http://schemas.microsoft.com/office/powerpoint/2010/main" val="142350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a:t>
            </a:r>
            <a:endParaRPr lang="en-US" dirty="0"/>
          </a:p>
        </p:txBody>
      </p:sp>
      <p:sp>
        <p:nvSpPr>
          <p:cNvPr id="3" name="Content Placeholder 2"/>
          <p:cNvSpPr>
            <a:spLocks noGrp="1"/>
          </p:cNvSpPr>
          <p:nvPr>
            <p:ph idx="1"/>
          </p:nvPr>
        </p:nvSpPr>
        <p:spPr>
          <a:xfrm>
            <a:off x="304800" y="2057400"/>
            <a:ext cx="8763000" cy="4495800"/>
          </a:xfrm>
        </p:spPr>
        <p:txBody>
          <a:bodyPr>
            <a:normAutofit lnSpcReduction="10000"/>
          </a:bodyPr>
          <a:lstStyle/>
          <a:p>
            <a:r>
              <a:rPr lang="en-US" sz="3200" dirty="0" smtClean="0"/>
              <a:t>Dec 26, 2013			Federal </a:t>
            </a:r>
            <a:r>
              <a:rPr lang="en-US" sz="3200" dirty="0"/>
              <a:t>Register </a:t>
            </a:r>
            <a:r>
              <a:rPr lang="en-US" sz="3200" dirty="0">
                <a:hlinkClick r:id="rId2"/>
              </a:rPr>
              <a:t>http://</a:t>
            </a:r>
            <a:r>
              <a:rPr lang="en-US" sz="3200" dirty="0" smtClean="0">
                <a:hlinkClick r:id="rId2"/>
              </a:rPr>
              <a:t>www.gpo.gov/fdsys/pkg/FR-2013-12-26/pdf/2013-30465.pdf</a:t>
            </a:r>
            <a:r>
              <a:rPr lang="en-US" sz="3200" dirty="0" smtClean="0"/>
              <a:t> </a:t>
            </a:r>
          </a:p>
          <a:p>
            <a:r>
              <a:rPr lang="en-US" sz="3200" dirty="0" smtClean="0"/>
              <a:t>June 26, 2014		ED Draft EDGAR 						Changes</a:t>
            </a:r>
          </a:p>
          <a:p>
            <a:r>
              <a:rPr lang="en-US" sz="3200" dirty="0" smtClean="0"/>
              <a:t>August 29, 2014		COFAR Releases FAQ</a:t>
            </a:r>
          </a:p>
          <a:p>
            <a:r>
              <a:rPr lang="en-US" sz="3200" dirty="0" smtClean="0"/>
              <a:t>Dec 26, 2014			Final EDGAR 							Published</a:t>
            </a:r>
          </a:p>
          <a:p>
            <a:pPr marL="0" indent="0">
              <a:buNone/>
            </a:pPr>
            <a:r>
              <a:rPr lang="en-US" sz="3200" dirty="0" smtClean="0"/>
              <a:t>			</a:t>
            </a:r>
            <a:endParaRPr lang="en-US" sz="3200" dirty="0"/>
          </a:p>
        </p:txBody>
      </p:sp>
      <p:sp>
        <p:nvSpPr>
          <p:cNvPr id="4" name="Right Arrow 3"/>
          <p:cNvSpPr/>
          <p:nvPr/>
        </p:nvSpPr>
        <p:spPr>
          <a:xfrm>
            <a:off x="3873297" y="2226426"/>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3873297" y="5140036"/>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3893127" y="45339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3873297" y="3657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p:cNvSpPr>
            <a:spLocks noGrp="1"/>
          </p:cNvSpPr>
          <p:nvPr>
            <p:ph type="sldNum" sz="quarter" idx="12"/>
          </p:nvPr>
        </p:nvSpPr>
        <p:spPr/>
        <p:txBody>
          <a:bodyPr/>
          <a:lstStyle/>
          <a:p>
            <a:fld id="{57AACD58-4EC1-4306-AD9F-C82570232F3B}" type="slidenum">
              <a:rPr lang="en-US" smtClean="0"/>
              <a:t>3</a:t>
            </a:fld>
            <a:endParaRPr lang="en-US" dirty="0"/>
          </a:p>
        </p:txBody>
      </p:sp>
    </p:spTree>
    <p:extLst>
      <p:ext uri="{BB962C8B-B14F-4D97-AF65-F5344CB8AC3E}">
        <p14:creationId xmlns:p14="http://schemas.microsoft.com/office/powerpoint/2010/main" val="327023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Budget Control</a:t>
            </a:r>
            <a:endParaRPr lang="en-US" dirty="0"/>
          </a:p>
        </p:txBody>
      </p:sp>
      <p:sp>
        <p:nvSpPr>
          <p:cNvPr id="3" name="Content Placeholder 2"/>
          <p:cNvSpPr>
            <a:spLocks noGrp="1"/>
          </p:cNvSpPr>
          <p:nvPr>
            <p:ph idx="1"/>
          </p:nvPr>
        </p:nvSpPr>
        <p:spPr/>
        <p:txBody>
          <a:bodyPr>
            <a:normAutofit/>
          </a:bodyPr>
          <a:lstStyle/>
          <a:p>
            <a:r>
              <a:rPr lang="en-US" sz="3200" dirty="0" smtClean="0"/>
              <a:t>Same as 80.20 (b)(4)</a:t>
            </a:r>
          </a:p>
          <a:p>
            <a:r>
              <a:rPr lang="en-US" sz="3200" dirty="0" smtClean="0"/>
              <a:t>Comparison of expenditures with budget amounts for each award</a:t>
            </a:r>
            <a:endParaRPr lang="en-US" sz="3200" dirty="0"/>
          </a:p>
        </p:txBody>
      </p:sp>
      <p:sp>
        <p:nvSpPr>
          <p:cNvPr id="4" name="Slide Number Placeholder 3"/>
          <p:cNvSpPr>
            <a:spLocks noGrp="1"/>
          </p:cNvSpPr>
          <p:nvPr>
            <p:ph type="sldNum" sz="quarter" idx="12"/>
          </p:nvPr>
        </p:nvSpPr>
        <p:spPr/>
        <p:txBody>
          <a:bodyPr/>
          <a:lstStyle/>
          <a:p>
            <a:fld id="{98FE794F-8295-49FA-B6F7-0D3175EB1CBB}" type="slidenum">
              <a:rPr lang="en-US" smtClean="0"/>
              <a:t>30</a:t>
            </a:fld>
            <a:endParaRPr lang="en-US"/>
          </a:p>
        </p:txBody>
      </p:sp>
    </p:spTree>
    <p:extLst>
      <p:ext uri="{BB962C8B-B14F-4D97-AF65-F5344CB8AC3E}">
        <p14:creationId xmlns:p14="http://schemas.microsoft.com/office/powerpoint/2010/main" val="396707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fontScale="90000"/>
          </a:bodyPr>
          <a:lstStyle/>
          <a:p>
            <a:r>
              <a:rPr lang="en-US" dirty="0" smtClean="0"/>
              <a:t>6) Written Cash Management Procedures (New)</a:t>
            </a:r>
            <a:endParaRPr lang="en-US" dirty="0"/>
          </a:p>
        </p:txBody>
      </p:sp>
      <p:sp>
        <p:nvSpPr>
          <p:cNvPr id="3" name="Content Placeholder 2"/>
          <p:cNvSpPr>
            <a:spLocks noGrp="1"/>
          </p:cNvSpPr>
          <p:nvPr>
            <p:ph idx="1"/>
          </p:nvPr>
        </p:nvSpPr>
        <p:spPr/>
        <p:txBody>
          <a:bodyPr>
            <a:normAutofit/>
          </a:bodyPr>
          <a:lstStyle/>
          <a:p>
            <a:r>
              <a:rPr lang="en-US" sz="3200" dirty="0" smtClean="0"/>
              <a:t>Written Procedures to implement the requirements of 200.305</a:t>
            </a:r>
            <a:endParaRPr lang="en-US" sz="3200" dirty="0"/>
          </a:p>
        </p:txBody>
      </p:sp>
      <p:sp>
        <p:nvSpPr>
          <p:cNvPr id="4" name="Slide Number Placeholder 3"/>
          <p:cNvSpPr>
            <a:spLocks noGrp="1"/>
          </p:cNvSpPr>
          <p:nvPr>
            <p:ph type="sldNum" sz="quarter" idx="12"/>
          </p:nvPr>
        </p:nvSpPr>
        <p:spPr/>
        <p:txBody>
          <a:bodyPr/>
          <a:lstStyle/>
          <a:p>
            <a:fld id="{98FE794F-8295-49FA-B6F7-0D3175EB1CBB}" type="slidenum">
              <a:rPr lang="en-US" smtClean="0"/>
              <a:t>31</a:t>
            </a:fld>
            <a:endParaRPr lang="en-US"/>
          </a:p>
        </p:txBody>
      </p:sp>
      <p:pic>
        <p:nvPicPr>
          <p:cNvPr id="2050" name="Picture 2" descr="C:\Users\nbrooks\AppData\Local\Microsoft\Windows\Temporary Internet Files\Content.IE5\CG9FMVI2\MC9000564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81400"/>
            <a:ext cx="2438400" cy="203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506" cy="749781"/>
          </a:xfrm>
        </p:spPr>
        <p:txBody>
          <a:bodyPr>
            <a:normAutofit fontScale="90000"/>
          </a:bodyPr>
          <a:lstStyle/>
          <a:p>
            <a:r>
              <a:rPr lang="en-US" dirty="0" smtClean="0"/>
              <a:t/>
            </a:r>
            <a:br>
              <a:rPr lang="en-US" dirty="0" smtClean="0"/>
            </a:br>
            <a:r>
              <a:rPr lang="en-US" dirty="0" smtClean="0"/>
              <a:t>6) Written Cash Management Procedures (cont.)</a:t>
            </a:r>
            <a:endParaRPr lang="en-US" dirty="0"/>
          </a:p>
        </p:txBody>
      </p:sp>
      <p:sp>
        <p:nvSpPr>
          <p:cNvPr id="3" name="Content Placeholder 2"/>
          <p:cNvSpPr>
            <a:spLocks noGrp="1"/>
          </p:cNvSpPr>
          <p:nvPr>
            <p:ph idx="1"/>
          </p:nvPr>
        </p:nvSpPr>
        <p:spPr/>
        <p:txBody>
          <a:bodyPr>
            <a:normAutofit/>
          </a:bodyPr>
          <a:lstStyle/>
          <a:p>
            <a:r>
              <a:rPr lang="en-US" sz="3200" dirty="0" smtClean="0"/>
              <a:t>For states, payments are governed by Treasury – State CMIA agreements 31 CFR Part 205</a:t>
            </a:r>
          </a:p>
          <a:p>
            <a:r>
              <a:rPr lang="en-US" sz="3200" dirty="0" smtClean="0"/>
              <a:t>No Change</a:t>
            </a:r>
            <a:endParaRPr lang="en-US" sz="3200" dirty="0"/>
          </a:p>
        </p:txBody>
      </p:sp>
      <p:sp>
        <p:nvSpPr>
          <p:cNvPr id="4" name="Slide Number Placeholder 3"/>
          <p:cNvSpPr>
            <a:spLocks noGrp="1"/>
          </p:cNvSpPr>
          <p:nvPr>
            <p:ph type="sldNum" sz="quarter" idx="12"/>
          </p:nvPr>
        </p:nvSpPr>
        <p:spPr/>
        <p:txBody>
          <a:bodyPr/>
          <a:lstStyle/>
          <a:p>
            <a:fld id="{98FE794F-8295-49FA-B6F7-0D3175EB1CBB}" type="slidenum">
              <a:rPr lang="en-US" smtClean="0"/>
              <a:t>32</a:t>
            </a:fld>
            <a:endParaRPr lang="en-US"/>
          </a:p>
        </p:txBody>
      </p:sp>
    </p:spTree>
    <p:extLst>
      <p:ext uri="{BB962C8B-B14F-4D97-AF65-F5344CB8AC3E}">
        <p14:creationId xmlns:p14="http://schemas.microsoft.com/office/powerpoint/2010/main" val="173813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normAutofit fontScale="90000"/>
          </a:bodyPr>
          <a:lstStyle/>
          <a:p>
            <a:r>
              <a:rPr lang="en-US" dirty="0" smtClean="0"/>
              <a:t>6) Written Cash Management Procedures (cont.)</a:t>
            </a:r>
            <a:endParaRPr lang="en-US" dirty="0"/>
          </a:p>
        </p:txBody>
      </p:sp>
      <p:sp>
        <p:nvSpPr>
          <p:cNvPr id="3" name="Content Placeholder 2"/>
          <p:cNvSpPr>
            <a:spLocks noGrp="1"/>
          </p:cNvSpPr>
          <p:nvPr>
            <p:ph idx="1"/>
          </p:nvPr>
        </p:nvSpPr>
        <p:spPr/>
        <p:txBody>
          <a:bodyPr>
            <a:normAutofit/>
          </a:bodyPr>
          <a:lstStyle/>
          <a:p>
            <a:r>
              <a:rPr lang="en-US" sz="3200" dirty="0" smtClean="0"/>
              <a:t>For all other non federal entities, payments must </a:t>
            </a:r>
            <a:r>
              <a:rPr lang="en-US" sz="3200" u="sng" dirty="0" smtClean="0"/>
              <a:t>minimize</a:t>
            </a:r>
            <a:r>
              <a:rPr lang="en-US" sz="3200" dirty="0" smtClean="0"/>
              <a:t> time elapsing between </a:t>
            </a:r>
            <a:r>
              <a:rPr lang="en-US" sz="3200" u="sng" dirty="0" smtClean="0"/>
              <a:t>draw</a:t>
            </a:r>
            <a:r>
              <a:rPr lang="en-US" sz="3200" dirty="0" smtClean="0"/>
              <a:t> from G-5 and </a:t>
            </a:r>
            <a:r>
              <a:rPr lang="en-US" sz="3200" u="sng" dirty="0" smtClean="0"/>
              <a:t>disbursement</a:t>
            </a:r>
            <a:r>
              <a:rPr lang="en-US" sz="3200" dirty="0" smtClean="0"/>
              <a:t> (not obligation)</a:t>
            </a:r>
            <a:endParaRPr lang="en-US" sz="3200" dirty="0"/>
          </a:p>
        </p:txBody>
      </p:sp>
      <p:sp>
        <p:nvSpPr>
          <p:cNvPr id="4" name="Slide Number Placeholder 3"/>
          <p:cNvSpPr>
            <a:spLocks noGrp="1"/>
          </p:cNvSpPr>
          <p:nvPr>
            <p:ph type="sldNum" sz="quarter" idx="12"/>
          </p:nvPr>
        </p:nvSpPr>
        <p:spPr/>
        <p:txBody>
          <a:bodyPr/>
          <a:lstStyle/>
          <a:p>
            <a:fld id="{98FE794F-8295-49FA-B6F7-0D3175EB1CBB}" type="slidenum">
              <a:rPr lang="en-US" smtClean="0"/>
              <a:t>33</a:t>
            </a:fld>
            <a:endParaRPr lang="en-US"/>
          </a:p>
        </p:txBody>
      </p:sp>
    </p:spTree>
    <p:extLst>
      <p:ext uri="{BB962C8B-B14F-4D97-AF65-F5344CB8AC3E}">
        <p14:creationId xmlns:p14="http://schemas.microsoft.com/office/powerpoint/2010/main" val="293448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normAutofit fontScale="90000"/>
          </a:bodyPr>
          <a:lstStyle/>
          <a:p>
            <a:r>
              <a:rPr lang="en-US" dirty="0" smtClean="0"/>
              <a:t>6) Written Cash Management Procedures (cont.)</a:t>
            </a:r>
            <a:endParaRPr lang="en-US" dirty="0"/>
          </a:p>
        </p:txBody>
      </p:sp>
      <p:sp>
        <p:nvSpPr>
          <p:cNvPr id="3" name="Content Placeholder 2"/>
          <p:cNvSpPr>
            <a:spLocks noGrp="1"/>
          </p:cNvSpPr>
          <p:nvPr>
            <p:ph idx="1"/>
          </p:nvPr>
        </p:nvSpPr>
        <p:spPr>
          <a:xfrm>
            <a:off x="533400" y="1524000"/>
            <a:ext cx="8382000" cy="5074908"/>
          </a:xfrm>
        </p:spPr>
        <p:txBody>
          <a:bodyPr>
            <a:normAutofit/>
          </a:bodyPr>
          <a:lstStyle/>
          <a:p>
            <a:r>
              <a:rPr lang="en-US" dirty="0" smtClean="0"/>
              <a:t>Written procedures must describe whether non-federal entity uses:</a:t>
            </a:r>
          </a:p>
          <a:p>
            <a:pPr marL="822960" lvl="1" indent="-457200">
              <a:buFont typeface="+mj-lt"/>
              <a:buAutoNum type="arabicParenR"/>
            </a:pPr>
            <a:r>
              <a:rPr lang="en-US" u="sng" dirty="0" smtClean="0"/>
              <a:t>Advance Payments</a:t>
            </a:r>
            <a:r>
              <a:rPr lang="en-US" dirty="0" smtClean="0"/>
              <a:t> (preferred) </a:t>
            </a:r>
          </a:p>
          <a:p>
            <a:pPr marL="1188720" lvl="2" indent="-457200">
              <a:buFont typeface="Arial" panose="020B0604020202020204" pitchFamily="34" charset="0"/>
              <a:buChar char="•"/>
            </a:pPr>
            <a:r>
              <a:rPr lang="en-US" dirty="0" smtClean="0"/>
              <a:t>Limited to minimum amounts needed to meet immediate cash needs </a:t>
            </a:r>
          </a:p>
          <a:p>
            <a:pPr marL="822960" lvl="1" indent="-457200">
              <a:buFont typeface="+mj-lt"/>
              <a:buAutoNum type="arabicParenR"/>
            </a:pPr>
            <a:r>
              <a:rPr lang="en-US" u="sng" dirty="0" smtClean="0"/>
              <a:t>Reimbursement</a:t>
            </a:r>
          </a:p>
          <a:p>
            <a:pPr marL="1188720" lvl="2" indent="-457200">
              <a:buFont typeface="Arial" panose="020B0604020202020204" pitchFamily="34" charset="0"/>
              <a:buChar char="•"/>
            </a:pPr>
            <a:r>
              <a:rPr lang="en-US" dirty="0" smtClean="0"/>
              <a:t>Pass through must make payment within 30 calendar days after receipt of the billing</a:t>
            </a:r>
          </a:p>
          <a:p>
            <a:pPr marL="822960" lvl="1" indent="-457200">
              <a:buFont typeface="+mj-lt"/>
              <a:buAutoNum type="arabicParenR"/>
            </a:pPr>
            <a:r>
              <a:rPr lang="en-US" u="sng" dirty="0" smtClean="0"/>
              <a:t>Working Capital Advance</a:t>
            </a:r>
          </a:p>
          <a:p>
            <a:pPr marL="1188720" lvl="2" indent="-457200">
              <a:buFont typeface="Arial" panose="020B0604020202020204" pitchFamily="34" charset="0"/>
              <a:buChar char="•"/>
            </a:pPr>
            <a:r>
              <a:rPr lang="en-US" dirty="0" smtClean="0"/>
              <a:t>The pass through determines that the nonfederal entity lacks sufficient working capital.         Allows advance payment to cover estimated disbursement needs for initial period</a:t>
            </a:r>
            <a:endParaRPr lang="en-US" dirty="0"/>
          </a:p>
        </p:txBody>
      </p:sp>
      <p:sp>
        <p:nvSpPr>
          <p:cNvPr id="4" name="Right Arrow 3"/>
          <p:cNvSpPr/>
          <p:nvPr/>
        </p:nvSpPr>
        <p:spPr>
          <a:xfrm>
            <a:off x="4800600" y="5390252"/>
            <a:ext cx="457200" cy="15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8FE794F-8295-49FA-B6F7-0D3175EB1CBB}" type="slidenum">
              <a:rPr lang="en-US" smtClean="0"/>
              <a:t>34</a:t>
            </a:fld>
            <a:endParaRPr lang="en-US"/>
          </a:p>
        </p:txBody>
      </p:sp>
    </p:spTree>
    <p:extLst>
      <p:ext uri="{BB962C8B-B14F-4D97-AF65-F5344CB8AC3E}">
        <p14:creationId xmlns:p14="http://schemas.microsoft.com/office/powerpoint/2010/main" val="186794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Written Cash Management Procedures (cont.) </a:t>
            </a:r>
            <a:endParaRPr lang="en-US" dirty="0"/>
          </a:p>
        </p:txBody>
      </p:sp>
      <p:sp>
        <p:nvSpPr>
          <p:cNvPr id="3" name="Content Placeholder 2"/>
          <p:cNvSpPr>
            <a:spLocks noGrp="1"/>
          </p:cNvSpPr>
          <p:nvPr>
            <p:ph idx="1"/>
          </p:nvPr>
        </p:nvSpPr>
        <p:spPr/>
        <p:txBody>
          <a:bodyPr>
            <a:normAutofit/>
          </a:bodyPr>
          <a:lstStyle/>
          <a:p>
            <a:r>
              <a:rPr lang="en-US" sz="3200" dirty="0" smtClean="0"/>
              <a:t>Non federal entity must use existing resources before requesting an advance: program income, refunds, rebates, interest earned</a:t>
            </a:r>
            <a:endParaRPr lang="en-US" sz="3200" dirty="0"/>
          </a:p>
        </p:txBody>
      </p:sp>
      <p:sp>
        <p:nvSpPr>
          <p:cNvPr id="4" name="Slide Number Placeholder 3"/>
          <p:cNvSpPr>
            <a:spLocks noGrp="1"/>
          </p:cNvSpPr>
          <p:nvPr>
            <p:ph type="sldNum" sz="quarter" idx="12"/>
          </p:nvPr>
        </p:nvSpPr>
        <p:spPr/>
        <p:txBody>
          <a:bodyPr/>
          <a:lstStyle/>
          <a:p>
            <a:fld id="{98FE794F-8295-49FA-B6F7-0D3175EB1CBB}" type="slidenum">
              <a:rPr lang="en-US" smtClean="0"/>
              <a:t>35</a:t>
            </a:fld>
            <a:endParaRPr lang="en-US"/>
          </a:p>
        </p:txBody>
      </p:sp>
      <p:pic>
        <p:nvPicPr>
          <p:cNvPr id="25602" name="Picture 2" descr="C:\Users\nbrooks\AppData\Local\Microsoft\Windows\Temporary Internet Files\Content.IE5\KX9L611U\MC9002999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962399"/>
            <a:ext cx="1981200" cy="230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1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Written Cash Management Procedures (cont.)</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36</a:t>
            </a:fld>
            <a:endParaRPr lang="en-US"/>
          </a:p>
        </p:txBody>
      </p:sp>
      <p:sp>
        <p:nvSpPr>
          <p:cNvPr id="4" name="Content Placeholder 3"/>
          <p:cNvSpPr>
            <a:spLocks noGrp="1"/>
          </p:cNvSpPr>
          <p:nvPr>
            <p:ph sz="quarter" idx="1"/>
          </p:nvPr>
        </p:nvSpPr>
        <p:spPr/>
        <p:txBody>
          <a:bodyPr/>
          <a:lstStyle/>
          <a:p>
            <a:r>
              <a:rPr lang="en-US" dirty="0" smtClean="0"/>
              <a:t>For all other non federal  entities, payments must </a:t>
            </a:r>
            <a:r>
              <a:rPr lang="en-US" u="sng" dirty="0" smtClean="0"/>
              <a:t>minimize</a:t>
            </a:r>
            <a:r>
              <a:rPr lang="en-US" dirty="0" smtClean="0"/>
              <a:t> time elapsing between </a:t>
            </a:r>
            <a:r>
              <a:rPr lang="en-US" u="sng" dirty="0" smtClean="0"/>
              <a:t>draw</a:t>
            </a:r>
            <a:r>
              <a:rPr lang="en-US" dirty="0" smtClean="0"/>
              <a:t> from G-5 and </a:t>
            </a:r>
            <a:r>
              <a:rPr lang="en-US" u="sng" dirty="0" smtClean="0"/>
              <a:t>disbursement</a:t>
            </a:r>
            <a:r>
              <a:rPr lang="en-US" dirty="0" smtClean="0"/>
              <a:t> (not obligation).</a:t>
            </a:r>
            <a:endParaRPr lang="en-US" dirty="0"/>
          </a:p>
        </p:txBody>
      </p:sp>
    </p:spTree>
    <p:extLst>
      <p:ext uri="{BB962C8B-B14F-4D97-AF65-F5344CB8AC3E}">
        <p14:creationId xmlns:p14="http://schemas.microsoft.com/office/powerpoint/2010/main" val="399529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Written Cash Management Procedures (cont.)</a:t>
            </a:r>
            <a:endParaRPr lang="en-US" dirty="0"/>
          </a:p>
        </p:txBody>
      </p:sp>
      <p:sp>
        <p:nvSpPr>
          <p:cNvPr id="3" name="Content Placeholder 2"/>
          <p:cNvSpPr>
            <a:spLocks noGrp="1"/>
          </p:cNvSpPr>
          <p:nvPr>
            <p:ph idx="1"/>
          </p:nvPr>
        </p:nvSpPr>
        <p:spPr/>
        <p:txBody>
          <a:bodyPr>
            <a:normAutofit/>
          </a:bodyPr>
          <a:lstStyle/>
          <a:p>
            <a:r>
              <a:rPr lang="en-US" sz="3600" dirty="0" smtClean="0"/>
              <a:t>Payments must not be withheld from nonfederal entities unless finding of noncompliance debt to the U.S. (Treasury Offset Program), or nonfederal entity is withholding payment to a vendor to assure satisfactory completion of work</a:t>
            </a:r>
            <a:endParaRPr lang="en-US" sz="3600" dirty="0"/>
          </a:p>
        </p:txBody>
      </p:sp>
      <p:sp>
        <p:nvSpPr>
          <p:cNvPr id="4" name="Slide Number Placeholder 3"/>
          <p:cNvSpPr>
            <a:spLocks noGrp="1"/>
          </p:cNvSpPr>
          <p:nvPr>
            <p:ph type="sldNum" sz="quarter" idx="12"/>
          </p:nvPr>
        </p:nvSpPr>
        <p:spPr/>
        <p:txBody>
          <a:bodyPr/>
          <a:lstStyle/>
          <a:p>
            <a:fld id="{98FE794F-8295-49FA-B6F7-0D3175EB1CBB}" type="slidenum">
              <a:rPr lang="en-US" smtClean="0"/>
              <a:t>37</a:t>
            </a:fld>
            <a:endParaRPr lang="en-US"/>
          </a:p>
        </p:txBody>
      </p:sp>
    </p:spTree>
    <p:extLst>
      <p:ext uri="{BB962C8B-B14F-4D97-AF65-F5344CB8AC3E}">
        <p14:creationId xmlns:p14="http://schemas.microsoft.com/office/powerpoint/2010/main" val="3176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709"/>
            <a:ext cx="7086600" cy="1039091"/>
          </a:xfrm>
        </p:spPr>
        <p:txBody>
          <a:bodyPr>
            <a:normAutofit fontScale="90000"/>
          </a:bodyPr>
          <a:lstStyle/>
          <a:p>
            <a:r>
              <a:rPr lang="en-US" dirty="0" smtClean="0"/>
              <a:t>6) Written Cash Management Procedures (cont.)</a:t>
            </a:r>
            <a:endParaRPr lang="en-US" dirty="0"/>
          </a:p>
        </p:txBody>
      </p:sp>
      <p:sp>
        <p:nvSpPr>
          <p:cNvPr id="3" name="Content Placeholder 2"/>
          <p:cNvSpPr>
            <a:spLocks noGrp="1"/>
          </p:cNvSpPr>
          <p:nvPr>
            <p:ph idx="1"/>
          </p:nvPr>
        </p:nvSpPr>
        <p:spPr>
          <a:xfrm>
            <a:off x="381000" y="1524001"/>
            <a:ext cx="8153400" cy="4962704"/>
          </a:xfrm>
        </p:spPr>
        <p:txBody>
          <a:bodyPr>
            <a:normAutofit/>
          </a:bodyPr>
          <a:lstStyle/>
          <a:p>
            <a:r>
              <a:rPr lang="en-US" dirty="0" smtClean="0"/>
              <a:t>Advances must be maintained in insured accounts</a:t>
            </a:r>
          </a:p>
          <a:p>
            <a:r>
              <a:rPr lang="en-US" dirty="0" smtClean="0"/>
              <a:t>Pass through cannot require separate depository accounts</a:t>
            </a:r>
          </a:p>
          <a:p>
            <a:r>
              <a:rPr lang="en-US" dirty="0" smtClean="0"/>
              <a:t>Accounts must be interest bearing unless:</a:t>
            </a:r>
          </a:p>
          <a:p>
            <a:pPr marL="822960" lvl="1" indent="-457200">
              <a:buFont typeface="+mj-lt"/>
              <a:buAutoNum type="arabicPeriod"/>
            </a:pPr>
            <a:r>
              <a:rPr lang="en-US" sz="2800" dirty="0" smtClean="0"/>
              <a:t>Aggregate federal awards under $120,000</a:t>
            </a:r>
          </a:p>
          <a:p>
            <a:pPr marL="822960" lvl="1" indent="-457200">
              <a:buFont typeface="+mj-lt"/>
              <a:buAutoNum type="arabicPeriod"/>
            </a:pPr>
            <a:r>
              <a:rPr lang="en-US" sz="2800" dirty="0" smtClean="0"/>
              <a:t>Account not expected to earn in excess of $500 per year</a:t>
            </a:r>
          </a:p>
          <a:p>
            <a:pPr marL="822960" lvl="1" indent="-457200">
              <a:buFont typeface="+mj-lt"/>
              <a:buAutoNum type="arabicPeriod"/>
            </a:pPr>
            <a:r>
              <a:rPr lang="en-US" sz="2800" dirty="0" smtClean="0"/>
              <a:t>Bank require minimum balance so high, that such account not feasible</a:t>
            </a:r>
            <a:endParaRPr lang="en-US" sz="2800" dirty="0"/>
          </a:p>
        </p:txBody>
      </p:sp>
      <p:sp>
        <p:nvSpPr>
          <p:cNvPr id="4" name="Slide Number Placeholder 3"/>
          <p:cNvSpPr>
            <a:spLocks noGrp="1"/>
          </p:cNvSpPr>
          <p:nvPr>
            <p:ph type="sldNum" sz="quarter" idx="12"/>
          </p:nvPr>
        </p:nvSpPr>
        <p:spPr/>
        <p:txBody>
          <a:bodyPr/>
          <a:lstStyle/>
          <a:p>
            <a:fld id="{98FE794F-8295-49FA-B6F7-0D3175EB1CBB}" type="slidenum">
              <a:rPr lang="en-US" smtClean="0"/>
              <a:t>38</a:t>
            </a:fld>
            <a:endParaRPr lang="en-US"/>
          </a:p>
        </p:txBody>
      </p:sp>
    </p:spTree>
    <p:extLst>
      <p:ext uri="{BB962C8B-B14F-4D97-AF65-F5344CB8AC3E}">
        <p14:creationId xmlns:p14="http://schemas.microsoft.com/office/powerpoint/2010/main" val="232393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762000"/>
          </a:xfrm>
        </p:spPr>
        <p:txBody>
          <a:bodyPr>
            <a:normAutofit/>
          </a:bodyPr>
          <a:lstStyle/>
          <a:p>
            <a:r>
              <a:rPr lang="en-US" sz="3000" dirty="0" smtClean="0"/>
              <a:t>6) Written Cash Management Procedures (cont.)</a:t>
            </a:r>
            <a:endParaRPr lang="en-US" sz="3000" dirty="0"/>
          </a:p>
        </p:txBody>
      </p:sp>
      <p:sp>
        <p:nvSpPr>
          <p:cNvPr id="3" name="Content Placeholder 2"/>
          <p:cNvSpPr>
            <a:spLocks noGrp="1"/>
          </p:cNvSpPr>
          <p:nvPr>
            <p:ph idx="1"/>
          </p:nvPr>
        </p:nvSpPr>
        <p:spPr>
          <a:xfrm>
            <a:off x="304800" y="1524000"/>
            <a:ext cx="8503920" cy="4648200"/>
          </a:xfrm>
        </p:spPr>
        <p:txBody>
          <a:bodyPr>
            <a:normAutofit/>
          </a:bodyPr>
          <a:lstStyle/>
          <a:p>
            <a:r>
              <a:rPr lang="en-US" sz="3600" dirty="0" smtClean="0"/>
              <a:t>Interest earned must be remitted </a:t>
            </a:r>
            <a:r>
              <a:rPr lang="en-US" sz="3600" u="sng" dirty="0" smtClean="0"/>
              <a:t>annually</a:t>
            </a:r>
            <a:r>
              <a:rPr lang="en-US" sz="3600" dirty="0" smtClean="0"/>
              <a:t> to HHS</a:t>
            </a:r>
          </a:p>
          <a:p>
            <a:r>
              <a:rPr lang="en-US" sz="3600" dirty="0" smtClean="0"/>
              <a:t>Interest amounts up to $500 may be retained by non federal entity for administrative purposes</a:t>
            </a:r>
            <a:endParaRPr lang="en-US" sz="3600" dirty="0"/>
          </a:p>
        </p:txBody>
      </p:sp>
      <p:sp>
        <p:nvSpPr>
          <p:cNvPr id="4" name="Slide Number Placeholder 3"/>
          <p:cNvSpPr>
            <a:spLocks noGrp="1"/>
          </p:cNvSpPr>
          <p:nvPr>
            <p:ph type="sldNum" sz="quarter" idx="12"/>
          </p:nvPr>
        </p:nvSpPr>
        <p:spPr/>
        <p:txBody>
          <a:bodyPr/>
          <a:lstStyle/>
          <a:p>
            <a:fld id="{98FE794F-8295-49FA-B6F7-0D3175EB1CBB}" type="slidenum">
              <a:rPr lang="en-US" smtClean="0"/>
              <a:t>39</a:t>
            </a:fld>
            <a:endParaRPr lang="en-US"/>
          </a:p>
        </p:txBody>
      </p:sp>
    </p:spTree>
    <p:extLst>
      <p:ext uri="{BB962C8B-B14F-4D97-AF65-F5344CB8AC3E}">
        <p14:creationId xmlns:p14="http://schemas.microsoft.com/office/powerpoint/2010/main" val="413174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Date of Applicability of Revised Rules</a:t>
            </a:r>
            <a:endParaRPr lang="en-US" dirty="0"/>
          </a:p>
        </p:txBody>
      </p:sp>
      <p:sp>
        <p:nvSpPr>
          <p:cNvPr id="3" name="Content Placeholder 2"/>
          <p:cNvSpPr>
            <a:spLocks noGrp="1"/>
          </p:cNvSpPr>
          <p:nvPr>
            <p:ph idx="1"/>
          </p:nvPr>
        </p:nvSpPr>
        <p:spPr>
          <a:xfrm>
            <a:off x="457200" y="2336872"/>
            <a:ext cx="8534400" cy="4216328"/>
          </a:xfrm>
        </p:spPr>
        <p:txBody>
          <a:bodyPr>
            <a:normAutofit/>
          </a:bodyPr>
          <a:lstStyle/>
          <a:p>
            <a:r>
              <a:rPr lang="en-US" sz="3200" dirty="0" smtClean="0"/>
              <a:t>OMB stated on 12/20/13	All Drawdowns, after December 26, 2014</a:t>
            </a:r>
          </a:p>
          <a:p>
            <a:endParaRPr lang="en-US" sz="3200" dirty="0"/>
          </a:p>
          <a:p>
            <a:pPr marL="0" indent="0" algn="ctr">
              <a:buNone/>
            </a:pPr>
            <a:r>
              <a:rPr lang="en-US" sz="6600" dirty="0" smtClean="0"/>
              <a:t>?  ?  ? </a:t>
            </a:r>
            <a:endParaRPr lang="en-US" sz="6600" dirty="0"/>
          </a:p>
        </p:txBody>
      </p:sp>
      <p:sp>
        <p:nvSpPr>
          <p:cNvPr id="4" name="Right Arrow 3"/>
          <p:cNvSpPr/>
          <p:nvPr/>
        </p:nvSpPr>
        <p:spPr>
          <a:xfrm>
            <a:off x="5410200" y="2514600"/>
            <a:ext cx="609600" cy="21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57AACD58-4EC1-4306-AD9F-C82570232F3B}" type="slidenum">
              <a:rPr lang="en-US" smtClean="0"/>
              <a:t>4</a:t>
            </a:fld>
            <a:endParaRPr lang="en-US" dirty="0"/>
          </a:p>
        </p:txBody>
      </p:sp>
    </p:spTree>
    <p:extLst>
      <p:ext uri="{BB962C8B-B14F-4D97-AF65-F5344CB8AC3E}">
        <p14:creationId xmlns:p14="http://schemas.microsoft.com/office/powerpoint/2010/main" val="1600324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Written </a:t>
            </a:r>
            <a:r>
              <a:rPr lang="en-US" dirty="0" err="1" smtClean="0"/>
              <a:t>Allowability</a:t>
            </a:r>
            <a:r>
              <a:rPr lang="en-US" dirty="0" smtClean="0"/>
              <a:t> Procedures (New)</a:t>
            </a:r>
            <a:endParaRPr lang="en-US" dirty="0"/>
          </a:p>
        </p:txBody>
      </p:sp>
      <p:sp>
        <p:nvSpPr>
          <p:cNvPr id="3" name="Content Placeholder 2"/>
          <p:cNvSpPr>
            <a:spLocks noGrp="1"/>
          </p:cNvSpPr>
          <p:nvPr>
            <p:ph idx="1"/>
          </p:nvPr>
        </p:nvSpPr>
        <p:spPr/>
        <p:txBody>
          <a:bodyPr>
            <a:normAutofit/>
          </a:bodyPr>
          <a:lstStyle/>
          <a:p>
            <a:r>
              <a:rPr lang="en-US" sz="4000" dirty="0" smtClean="0"/>
              <a:t>Written procedures for determining </a:t>
            </a:r>
            <a:r>
              <a:rPr lang="en-US" sz="4000" dirty="0" err="1" smtClean="0"/>
              <a:t>allowability</a:t>
            </a:r>
            <a:r>
              <a:rPr lang="en-US" sz="4000" dirty="0" smtClean="0"/>
              <a:t> of costs in accord with Subpart E – Cost Principles (see p. 78639 – 78662)</a:t>
            </a:r>
            <a:endParaRPr lang="en-US" sz="4000" dirty="0"/>
          </a:p>
        </p:txBody>
      </p:sp>
      <p:sp>
        <p:nvSpPr>
          <p:cNvPr id="4" name="Slide Number Placeholder 3"/>
          <p:cNvSpPr>
            <a:spLocks noGrp="1"/>
          </p:cNvSpPr>
          <p:nvPr>
            <p:ph type="sldNum" sz="quarter" idx="12"/>
          </p:nvPr>
        </p:nvSpPr>
        <p:spPr/>
        <p:txBody>
          <a:bodyPr/>
          <a:lstStyle/>
          <a:p>
            <a:fld id="{98FE794F-8295-49FA-B6F7-0D3175EB1CBB}" type="slidenum">
              <a:rPr lang="en-US" smtClean="0"/>
              <a:t>40</a:t>
            </a:fld>
            <a:endParaRPr lang="en-US"/>
          </a:p>
        </p:txBody>
      </p:sp>
    </p:spTree>
    <p:extLst>
      <p:ext uri="{BB962C8B-B14F-4D97-AF65-F5344CB8AC3E}">
        <p14:creationId xmlns:p14="http://schemas.microsoft.com/office/powerpoint/2010/main" val="14660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Written </a:t>
            </a:r>
            <a:r>
              <a:rPr lang="en-US" dirty="0" err="1"/>
              <a:t>Allowability</a:t>
            </a:r>
            <a:r>
              <a:rPr lang="en-US" dirty="0"/>
              <a:t> Procedures </a:t>
            </a:r>
            <a:r>
              <a:rPr lang="en-US" dirty="0" smtClean="0"/>
              <a:t>(Cont.)</a:t>
            </a:r>
            <a:endParaRPr lang="en-US" dirty="0"/>
          </a:p>
        </p:txBody>
      </p:sp>
      <p:sp>
        <p:nvSpPr>
          <p:cNvPr id="3" name="Content Placeholder 2"/>
          <p:cNvSpPr>
            <a:spLocks noGrp="1"/>
          </p:cNvSpPr>
          <p:nvPr>
            <p:ph idx="1"/>
          </p:nvPr>
        </p:nvSpPr>
        <p:spPr>
          <a:xfrm>
            <a:off x="301752" y="1527048"/>
            <a:ext cx="8503920" cy="4797552"/>
          </a:xfrm>
        </p:spPr>
        <p:txBody>
          <a:bodyPr>
            <a:normAutofit/>
          </a:bodyPr>
          <a:lstStyle/>
          <a:p>
            <a:r>
              <a:rPr lang="en-US" sz="3600" dirty="0" smtClean="0"/>
              <a:t>Not a restatement of Subpart E</a:t>
            </a:r>
          </a:p>
          <a:p>
            <a:r>
              <a:rPr lang="en-US" sz="3600" dirty="0" smtClean="0"/>
              <a:t>But a GPS through grant development and budget process </a:t>
            </a:r>
          </a:p>
          <a:p>
            <a:r>
              <a:rPr lang="en-US" sz="3600" dirty="0" smtClean="0"/>
              <a:t>Training tool for employees</a:t>
            </a:r>
            <a:endParaRPr lang="en-US" sz="3600" dirty="0"/>
          </a:p>
        </p:txBody>
      </p:sp>
      <p:sp>
        <p:nvSpPr>
          <p:cNvPr id="4" name="Slide Number Placeholder 3"/>
          <p:cNvSpPr>
            <a:spLocks noGrp="1"/>
          </p:cNvSpPr>
          <p:nvPr>
            <p:ph type="sldNum" sz="quarter" idx="12"/>
          </p:nvPr>
        </p:nvSpPr>
        <p:spPr/>
        <p:txBody>
          <a:bodyPr/>
          <a:lstStyle/>
          <a:p>
            <a:fld id="{98FE794F-8295-49FA-B6F7-0D3175EB1CBB}" type="slidenum">
              <a:rPr lang="en-US" smtClean="0"/>
              <a:t>41</a:t>
            </a:fld>
            <a:endParaRPr lang="en-US"/>
          </a:p>
        </p:txBody>
      </p:sp>
    </p:spTree>
    <p:extLst>
      <p:ext uri="{BB962C8B-B14F-4D97-AF65-F5344CB8AC3E}">
        <p14:creationId xmlns:p14="http://schemas.microsoft.com/office/powerpoint/2010/main" val="360540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42</a:t>
            </a:fld>
            <a:endParaRPr lang="en-US"/>
          </a:p>
        </p:txBody>
      </p:sp>
      <p:sp>
        <p:nvSpPr>
          <p:cNvPr id="4" name="Content Placeholder 3"/>
          <p:cNvSpPr>
            <a:spLocks noGrp="1"/>
          </p:cNvSpPr>
          <p:nvPr>
            <p:ph sz="quarter" idx="1"/>
          </p:nvPr>
        </p:nvSpPr>
        <p:spPr/>
        <p:txBody>
          <a:bodyPr>
            <a:normAutofit/>
          </a:bodyPr>
          <a:lstStyle/>
          <a:p>
            <a:r>
              <a:rPr lang="en-US" sz="4000" dirty="0" smtClean="0"/>
              <a:t>Payment</a:t>
            </a:r>
          </a:p>
          <a:p>
            <a:pPr lvl="1"/>
            <a:r>
              <a:rPr lang="en-US" sz="4000" dirty="0" smtClean="0"/>
              <a:t>200.305 (78625)</a:t>
            </a:r>
            <a:endParaRPr lang="en-US" sz="4000" dirty="0"/>
          </a:p>
        </p:txBody>
      </p:sp>
      <p:pic>
        <p:nvPicPr>
          <p:cNvPr id="23555" name="Picture 3" descr="C:\Users\nbrooks\AppData\Local\Microsoft\Windows\Temporary Internet Files\Content.IE5\WVGFVF25\MC9004403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5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43</a:t>
            </a:fld>
            <a:endParaRPr lang="en-US"/>
          </a:p>
        </p:txBody>
      </p:sp>
      <p:sp>
        <p:nvSpPr>
          <p:cNvPr id="4" name="Content Placeholder 3"/>
          <p:cNvSpPr>
            <a:spLocks noGrp="1"/>
          </p:cNvSpPr>
          <p:nvPr>
            <p:ph sz="quarter" idx="1"/>
          </p:nvPr>
        </p:nvSpPr>
        <p:spPr/>
        <p:txBody>
          <a:bodyPr>
            <a:normAutofit/>
          </a:bodyPr>
          <a:lstStyle/>
          <a:p>
            <a:r>
              <a:rPr lang="en-US" sz="4000" dirty="0" smtClean="0"/>
              <a:t>Program Income</a:t>
            </a:r>
          </a:p>
          <a:p>
            <a:pPr lvl="1"/>
            <a:r>
              <a:rPr lang="en-US" sz="4000" dirty="0" smtClean="0"/>
              <a:t>200.307 (78627)</a:t>
            </a:r>
            <a:endParaRPr lang="en-US" sz="4000" dirty="0"/>
          </a:p>
        </p:txBody>
      </p:sp>
      <p:pic>
        <p:nvPicPr>
          <p:cNvPr id="22530" name="Picture 2" descr="C:\Users\nbrooks\AppData\Local\Microsoft\Windows\Temporary Internet Files\Content.IE5\A11INVBO\MC9102163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886200"/>
            <a:ext cx="1283845" cy="177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27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44</a:t>
            </a:fld>
            <a:endParaRPr lang="en-US"/>
          </a:p>
        </p:txBody>
      </p:sp>
      <p:sp>
        <p:nvSpPr>
          <p:cNvPr id="4" name="Content Placeholder 3"/>
          <p:cNvSpPr>
            <a:spLocks noGrp="1"/>
          </p:cNvSpPr>
          <p:nvPr>
            <p:ph sz="quarter" idx="1"/>
          </p:nvPr>
        </p:nvSpPr>
        <p:spPr/>
        <p:txBody>
          <a:bodyPr>
            <a:normAutofit/>
          </a:bodyPr>
          <a:lstStyle/>
          <a:p>
            <a:r>
              <a:rPr lang="en-US" sz="4000" dirty="0" smtClean="0"/>
              <a:t>Revision of Budget and Program Plans</a:t>
            </a:r>
          </a:p>
          <a:p>
            <a:pPr lvl="1"/>
            <a:r>
              <a:rPr lang="en-US" sz="4000" dirty="0" smtClean="0"/>
              <a:t>200.308 (78628)</a:t>
            </a:r>
            <a:endParaRPr lang="en-US" sz="4000" dirty="0"/>
          </a:p>
        </p:txBody>
      </p:sp>
    </p:spTree>
    <p:extLst>
      <p:ext uri="{BB962C8B-B14F-4D97-AF65-F5344CB8AC3E}">
        <p14:creationId xmlns:p14="http://schemas.microsoft.com/office/powerpoint/2010/main" val="4172142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45</a:t>
            </a:fld>
            <a:endParaRPr lang="en-US"/>
          </a:p>
        </p:txBody>
      </p:sp>
      <p:sp>
        <p:nvSpPr>
          <p:cNvPr id="4" name="Content Placeholder 3"/>
          <p:cNvSpPr>
            <a:spLocks noGrp="1"/>
          </p:cNvSpPr>
          <p:nvPr>
            <p:ph sz="quarter" idx="1"/>
          </p:nvPr>
        </p:nvSpPr>
        <p:spPr/>
        <p:txBody>
          <a:bodyPr>
            <a:normAutofit/>
          </a:bodyPr>
          <a:lstStyle/>
          <a:p>
            <a:r>
              <a:rPr lang="en-US" sz="4000" dirty="0" smtClean="0"/>
              <a:t>Period of Performance</a:t>
            </a:r>
          </a:p>
          <a:p>
            <a:pPr lvl="1"/>
            <a:r>
              <a:rPr lang="en-US" sz="4000" dirty="0" smtClean="0"/>
              <a:t>200.309 (78629)</a:t>
            </a:r>
          </a:p>
          <a:p>
            <a:pPr lvl="1"/>
            <a:r>
              <a:rPr lang="en-US" sz="4000" dirty="0" smtClean="0"/>
              <a:t>Compare to EDGAR</a:t>
            </a:r>
          </a:p>
          <a:p>
            <a:pPr marL="274320" lvl="1" indent="0">
              <a:buNone/>
            </a:pPr>
            <a:r>
              <a:rPr lang="en-US" sz="4000" dirty="0" smtClean="0"/>
              <a:t>   34 CFR 76.708</a:t>
            </a:r>
            <a:endParaRPr lang="en-US" sz="4000" dirty="0"/>
          </a:p>
        </p:txBody>
      </p:sp>
    </p:spTree>
    <p:extLst>
      <p:ext uri="{BB962C8B-B14F-4D97-AF65-F5344CB8AC3E}">
        <p14:creationId xmlns:p14="http://schemas.microsoft.com/office/powerpoint/2010/main" val="1496122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46</a:t>
            </a:fld>
            <a:endParaRPr lang="en-US"/>
          </a:p>
        </p:txBody>
      </p:sp>
      <p:sp>
        <p:nvSpPr>
          <p:cNvPr id="4" name="Content Placeholder 3"/>
          <p:cNvSpPr>
            <a:spLocks noGrp="1"/>
          </p:cNvSpPr>
          <p:nvPr>
            <p:ph sz="quarter" idx="1"/>
          </p:nvPr>
        </p:nvSpPr>
        <p:spPr/>
        <p:txBody>
          <a:bodyPr>
            <a:normAutofit/>
          </a:bodyPr>
          <a:lstStyle/>
          <a:p>
            <a:r>
              <a:rPr lang="en-US" sz="4000" dirty="0" smtClean="0"/>
              <a:t>Insurance Coverage</a:t>
            </a:r>
          </a:p>
          <a:p>
            <a:pPr lvl="1"/>
            <a:r>
              <a:rPr lang="en-US" sz="4000" dirty="0" smtClean="0"/>
              <a:t>200.311 (78629)</a:t>
            </a:r>
          </a:p>
          <a:p>
            <a:pPr lvl="2"/>
            <a:r>
              <a:rPr lang="en-US" sz="3800" dirty="0" smtClean="0"/>
              <a:t>Compare to 34 CFR 76.708</a:t>
            </a:r>
            <a:endParaRPr lang="en-US" sz="3800" dirty="0"/>
          </a:p>
        </p:txBody>
      </p:sp>
    </p:spTree>
    <p:extLst>
      <p:ext uri="{BB962C8B-B14F-4D97-AF65-F5344CB8AC3E}">
        <p14:creationId xmlns:p14="http://schemas.microsoft.com/office/powerpoint/2010/main" val="2387553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47</a:t>
            </a:fld>
            <a:endParaRPr lang="en-US"/>
          </a:p>
        </p:txBody>
      </p:sp>
      <p:sp>
        <p:nvSpPr>
          <p:cNvPr id="4" name="Content Placeholder 3"/>
          <p:cNvSpPr>
            <a:spLocks noGrp="1"/>
          </p:cNvSpPr>
          <p:nvPr>
            <p:ph sz="quarter" idx="1"/>
          </p:nvPr>
        </p:nvSpPr>
        <p:spPr/>
        <p:txBody>
          <a:bodyPr>
            <a:normAutofit/>
          </a:bodyPr>
          <a:lstStyle/>
          <a:p>
            <a:r>
              <a:rPr lang="en-US" sz="4000" dirty="0" smtClean="0"/>
              <a:t>Equipment</a:t>
            </a:r>
          </a:p>
          <a:p>
            <a:pPr lvl="1"/>
            <a:r>
              <a:rPr lang="en-US" sz="4000" dirty="0" smtClean="0"/>
              <a:t>200.313 (78629)</a:t>
            </a:r>
          </a:p>
          <a:p>
            <a:pPr lvl="1"/>
            <a:r>
              <a:rPr lang="en-US" sz="4000" dirty="0" smtClean="0"/>
              <a:t>Significant changes on use and disposition</a:t>
            </a:r>
            <a:endParaRPr lang="en-US" sz="4000" dirty="0"/>
          </a:p>
        </p:txBody>
      </p:sp>
      <p:pic>
        <p:nvPicPr>
          <p:cNvPr id="2050" name="Picture 2" descr="C:\Users\nbrooks\AppData\Local\Microsoft\Windows\Temporary Internet Files\Content.IE5\2KZ9BMQC\MC9004326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193" y="38862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9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48</a:t>
            </a:fld>
            <a:endParaRPr lang="en-US"/>
          </a:p>
        </p:txBody>
      </p:sp>
      <p:sp>
        <p:nvSpPr>
          <p:cNvPr id="4" name="Content Placeholder 3"/>
          <p:cNvSpPr>
            <a:spLocks noGrp="1"/>
          </p:cNvSpPr>
          <p:nvPr>
            <p:ph sz="quarter" idx="1"/>
          </p:nvPr>
        </p:nvSpPr>
        <p:spPr/>
        <p:txBody>
          <a:bodyPr>
            <a:normAutofit/>
          </a:bodyPr>
          <a:lstStyle/>
          <a:p>
            <a:r>
              <a:rPr lang="en-US" sz="4000" dirty="0" smtClean="0"/>
              <a:t>Supplies</a:t>
            </a:r>
          </a:p>
          <a:p>
            <a:pPr lvl="1"/>
            <a:r>
              <a:rPr lang="en-US" sz="4000" dirty="0" smtClean="0"/>
              <a:t>200.314 (78630)</a:t>
            </a:r>
          </a:p>
          <a:p>
            <a:pPr lvl="2"/>
            <a:r>
              <a:rPr lang="en-US" sz="3800" dirty="0" smtClean="0"/>
              <a:t>Covers computers</a:t>
            </a:r>
            <a:endParaRPr lang="en-US" sz="3800" dirty="0"/>
          </a:p>
        </p:txBody>
      </p:sp>
      <p:pic>
        <p:nvPicPr>
          <p:cNvPr id="1027" name="Picture 3" descr="C:\Users\nbrooks\AppData\Local\Microsoft\Windows\Temporary Internet Files\Content.IE5\0XA5NDO8\MC90043264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19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27216-0D98-448B-9B28-974AB1674247}" type="slidenum">
              <a:rPr lang="en-US" smtClean="0"/>
              <a:t>49</a:t>
            </a:fld>
            <a:endParaRPr lang="en-US"/>
          </a:p>
        </p:txBody>
      </p:sp>
      <p:sp>
        <p:nvSpPr>
          <p:cNvPr id="2" name="Title 1"/>
          <p:cNvSpPr>
            <a:spLocks noGrp="1"/>
          </p:cNvSpPr>
          <p:nvPr>
            <p:ph type="title" idx="4294967295"/>
          </p:nvPr>
        </p:nvSpPr>
        <p:spPr>
          <a:xfrm>
            <a:off x="1638300" y="0"/>
            <a:ext cx="5867400" cy="762000"/>
          </a:xfrm>
        </p:spPr>
        <p:txBody>
          <a:bodyPr/>
          <a:lstStyle/>
          <a:p>
            <a:r>
              <a:rPr lang="en-US" dirty="0" smtClean="0"/>
              <a:t>Procurement “Bear Claw”</a:t>
            </a:r>
            <a:endParaRPr lang="en-US" dirty="0"/>
          </a:p>
        </p:txBody>
      </p:sp>
      <p:pic>
        <p:nvPicPr>
          <p:cNvPr id="1026" name="Picture 2"/>
          <p:cNvPicPr>
            <a:picLocks noGrp="1" noChangeAspect="1" noChangeArrowheads="1"/>
          </p:cNvPicPr>
          <p:nvPr>
            <p:ph type="pic" idx="4294967295"/>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t="1515" b="1515"/>
          <a:stretch>
            <a:fillRect/>
          </a:stretch>
        </p:blipFill>
        <p:spPr bwMode="auto">
          <a:xfrm>
            <a:off x="152400" y="685800"/>
            <a:ext cx="8839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90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400" u="sng" dirty="0" smtClean="0"/>
              <a:t>What</a:t>
            </a:r>
            <a:r>
              <a:rPr lang="en-US" sz="4400" dirty="0" smtClean="0"/>
              <a:t> is covered?</a:t>
            </a:r>
            <a:endParaRPr lang="en-US" sz="4400" dirty="0"/>
          </a:p>
        </p:txBody>
      </p:sp>
      <p:sp>
        <p:nvSpPr>
          <p:cNvPr id="3" name="Content Placeholder 2"/>
          <p:cNvSpPr>
            <a:spLocks noGrp="1"/>
          </p:cNvSpPr>
          <p:nvPr>
            <p:ph idx="1"/>
          </p:nvPr>
        </p:nvSpPr>
        <p:spPr>
          <a:xfrm>
            <a:off x="533400" y="1752600"/>
            <a:ext cx="8382000" cy="4724400"/>
          </a:xfrm>
        </p:spPr>
        <p:txBody>
          <a:bodyPr>
            <a:normAutofit/>
          </a:bodyPr>
          <a:lstStyle/>
          <a:p>
            <a:r>
              <a:rPr lang="en-US" sz="3200" dirty="0" smtClean="0"/>
              <a:t>A-102 – Administrative Rules State / Local – Part 80 – EDGAR</a:t>
            </a:r>
          </a:p>
          <a:p>
            <a:r>
              <a:rPr lang="en-US" sz="3200" dirty="0" smtClean="0"/>
              <a:t>A-110 – Administrative Rules Postsecondary – Part 74 – EDGAR</a:t>
            </a:r>
          </a:p>
          <a:p>
            <a:r>
              <a:rPr lang="en-US" sz="3200" dirty="0" smtClean="0"/>
              <a:t>A-87 – Cost Rules – State / Local</a:t>
            </a:r>
          </a:p>
          <a:p>
            <a:r>
              <a:rPr lang="en-US" sz="3200" dirty="0" smtClean="0"/>
              <a:t>A-21 – Cost Rules – Rules – Postsecondary</a:t>
            </a:r>
          </a:p>
          <a:p>
            <a:r>
              <a:rPr lang="en-US" sz="3200" dirty="0" smtClean="0"/>
              <a:t>A-122 – Cost Rules – Nonprofit</a:t>
            </a:r>
          </a:p>
          <a:p>
            <a:r>
              <a:rPr lang="en-US" sz="3200" dirty="0" smtClean="0"/>
              <a:t>A-133 – Audit Rules (&gt;$750,000) </a:t>
            </a:r>
            <a:endParaRPr lang="en-US" sz="3200" dirty="0"/>
          </a:p>
        </p:txBody>
      </p:sp>
      <p:sp>
        <p:nvSpPr>
          <p:cNvPr id="4" name="Slide Number Placeholder 3"/>
          <p:cNvSpPr>
            <a:spLocks noGrp="1"/>
          </p:cNvSpPr>
          <p:nvPr>
            <p:ph type="sldNum" sz="quarter" idx="12"/>
          </p:nvPr>
        </p:nvSpPr>
        <p:spPr/>
        <p:txBody>
          <a:bodyPr/>
          <a:lstStyle/>
          <a:p>
            <a:fld id="{57AACD58-4EC1-4306-AD9F-C82570232F3B}" type="slidenum">
              <a:rPr lang="en-US" smtClean="0"/>
              <a:t>5</a:t>
            </a:fld>
            <a:endParaRPr lang="en-US" dirty="0"/>
          </a:p>
        </p:txBody>
      </p:sp>
    </p:spTree>
    <p:extLst>
      <p:ext uri="{BB962C8B-B14F-4D97-AF65-F5344CB8AC3E}">
        <p14:creationId xmlns:p14="http://schemas.microsoft.com/office/powerpoint/2010/main" val="2033582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50</a:t>
            </a:fld>
            <a:endParaRPr lang="en-US"/>
          </a:p>
        </p:txBody>
      </p:sp>
      <p:sp>
        <p:nvSpPr>
          <p:cNvPr id="4" name="Content Placeholder 3"/>
          <p:cNvSpPr>
            <a:spLocks noGrp="1"/>
          </p:cNvSpPr>
          <p:nvPr>
            <p:ph sz="quarter" idx="1"/>
          </p:nvPr>
        </p:nvSpPr>
        <p:spPr/>
        <p:txBody>
          <a:bodyPr>
            <a:normAutofit/>
          </a:bodyPr>
          <a:lstStyle/>
          <a:p>
            <a:r>
              <a:rPr lang="en-US" sz="4000" dirty="0" smtClean="0"/>
              <a:t>Contract vs. Grant 200.330</a:t>
            </a:r>
          </a:p>
          <a:p>
            <a:pPr lvl="1"/>
            <a:r>
              <a:rPr lang="en-US" sz="3500" dirty="0" smtClean="0"/>
              <a:t>Note the difference!!</a:t>
            </a:r>
          </a:p>
        </p:txBody>
      </p:sp>
      <p:pic>
        <p:nvPicPr>
          <p:cNvPr id="21507" name="Picture 3" descr="C:\Users\nbrooks\AppData\Local\Microsoft\Windows\Temporary Internet Files\Content.IE5\FOHDK592\MC9002791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140" y="2668676"/>
            <a:ext cx="3445459" cy="281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82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Pass-Through Agency Responsibilities</a:t>
            </a:r>
            <a:endParaRPr lang="en-US" dirty="0"/>
          </a:p>
        </p:txBody>
      </p:sp>
      <p:sp>
        <p:nvSpPr>
          <p:cNvPr id="3" name="Subtitle 2"/>
          <p:cNvSpPr>
            <a:spLocks noGrp="1"/>
          </p:cNvSpPr>
          <p:nvPr>
            <p:ph type="subTitle" idx="1"/>
          </p:nvPr>
        </p:nvSpPr>
        <p:spPr>
          <a:xfrm>
            <a:off x="1447800" y="2362200"/>
            <a:ext cx="7406640" cy="2264736"/>
          </a:xfrm>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4896DED4-AB60-4D0B-BCE5-8EEC47847B40}" type="slidenum">
              <a:rPr lang="en-US" smtClean="0"/>
              <a:t>51</a:t>
            </a:fld>
            <a:endParaRPr lang="en-US" dirty="0"/>
          </a:p>
        </p:txBody>
      </p:sp>
      <p:pic>
        <p:nvPicPr>
          <p:cNvPr id="5122" name="Picture 2" descr="C:\Users\nbrooks\AppData\Local\Microsoft\Windows\Temporary Internet Files\Content.IE5\UX8USZJE\MC9102173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581400"/>
            <a:ext cx="2988208" cy="126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98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A pass-through entity means a non-federal entity that provides a subaward to a subrecipient</a:t>
            </a:r>
            <a:r>
              <a:rPr lang="en-US" dirty="0"/>
              <a:t> </a:t>
            </a:r>
            <a:r>
              <a:rPr lang="en-US" dirty="0" smtClean="0"/>
              <a:t>to carry out part of a federal program.</a:t>
            </a:r>
          </a:p>
          <a:p>
            <a:endParaRPr lang="en-US" dirty="0"/>
          </a:p>
          <a:p>
            <a:pPr marL="1115568" lvl="4" indent="0">
              <a:buNone/>
            </a:pPr>
            <a:r>
              <a:rPr lang="en-US" sz="3600" dirty="0" smtClean="0"/>
              <a:t>		-200.74</a:t>
            </a:r>
          </a:p>
          <a:p>
            <a:pPr marL="182880" indent="0">
              <a:buNone/>
            </a:pPr>
            <a:r>
              <a:rPr lang="en-US" sz="3600" dirty="0" smtClean="0"/>
              <a:t>(e.g. ESEA, IDEA, CTE, AEFLA)</a:t>
            </a:r>
            <a:endParaRPr lang="en-US" sz="3600" dirty="0"/>
          </a:p>
        </p:txBody>
      </p:sp>
      <p:pic>
        <p:nvPicPr>
          <p:cNvPr id="1026" name="Picture 2" descr="C:\Users\nbrooks\AppData\Local\Microsoft\Windows\Temporary Internet Files\Content.IE5\MT8XVNM4\MP9001749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7718" y="152400"/>
            <a:ext cx="2107163" cy="14047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52</a:t>
            </a:fld>
            <a:endParaRPr lang="en-US" dirty="0"/>
          </a:p>
        </p:txBody>
      </p:sp>
    </p:spTree>
    <p:extLst>
      <p:ext uri="{BB962C8B-B14F-4D97-AF65-F5344CB8AC3E}">
        <p14:creationId xmlns:p14="http://schemas.microsoft.com/office/powerpoint/2010/main" val="4044016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Under EDGAR / A-102, pass through responsibilities primarily described in 34 CFR 80.40 – Monitoring of Subgrantees </a:t>
            </a:r>
          </a:p>
          <a:p>
            <a:r>
              <a:rPr lang="en-US" sz="2800" dirty="0" smtClean="0"/>
              <a:t>(Note – Part 76* on S/A programs will not change significantly)</a:t>
            </a:r>
          </a:p>
          <a:p>
            <a:endParaRPr lang="en-US" sz="2800" dirty="0"/>
          </a:p>
          <a:p>
            <a:pPr marL="82296" indent="0">
              <a:buNone/>
            </a:pPr>
            <a:endParaRPr lang="en-US" sz="2800" dirty="0" smtClean="0"/>
          </a:p>
          <a:p>
            <a:pPr marL="82296" indent="0">
              <a:buNone/>
            </a:pPr>
            <a:r>
              <a:rPr lang="en-US" sz="2800" dirty="0" smtClean="0"/>
              <a:t>*And Part 75</a:t>
            </a:r>
            <a:endParaRPr lang="en-US" sz="2800" dirty="0"/>
          </a:p>
        </p:txBody>
      </p:sp>
      <p:sp>
        <p:nvSpPr>
          <p:cNvPr id="4" name="Slide Number Placeholder 3"/>
          <p:cNvSpPr>
            <a:spLocks noGrp="1"/>
          </p:cNvSpPr>
          <p:nvPr>
            <p:ph type="sldNum" sz="quarter" idx="12"/>
          </p:nvPr>
        </p:nvSpPr>
        <p:spPr/>
        <p:txBody>
          <a:bodyPr/>
          <a:lstStyle/>
          <a:p>
            <a:fld id="{4896DED4-AB60-4D0B-BCE5-8EEC47847B40}" type="slidenum">
              <a:rPr lang="en-US" smtClean="0"/>
              <a:t>53</a:t>
            </a:fld>
            <a:endParaRPr lang="en-US" dirty="0"/>
          </a:p>
        </p:txBody>
      </p:sp>
    </p:spTree>
    <p:extLst>
      <p:ext uri="{BB962C8B-B14F-4D97-AF65-F5344CB8AC3E}">
        <p14:creationId xmlns:p14="http://schemas.microsoft.com/office/powerpoint/2010/main" val="390483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But OMB / COFAR shifted many new responsibilities to the pass-through, over and above 80.40</a:t>
            </a:r>
            <a:endParaRPr lang="en-US" dirty="0"/>
          </a:p>
        </p:txBody>
      </p:sp>
      <p:pic>
        <p:nvPicPr>
          <p:cNvPr id="2050" name="Picture 2" descr="C:\Users\nbrooks\AppData\Local\Microsoft\Windows\Temporary Internet Files\Content.IE5\FGM6NW5P\MC900370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3543" y="3200400"/>
            <a:ext cx="1816913" cy="10012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54</a:t>
            </a:fld>
            <a:endParaRPr lang="en-US" dirty="0"/>
          </a:p>
        </p:txBody>
      </p:sp>
    </p:spTree>
    <p:extLst>
      <p:ext uri="{BB962C8B-B14F-4D97-AF65-F5344CB8AC3E}">
        <p14:creationId xmlns:p14="http://schemas.microsoft.com/office/powerpoint/2010/main" val="226536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Omni Circular NPRM (February 1, 2013) proposed reduction of the number of types of compliance requirements in the compliance supplement</a:t>
            </a:r>
            <a:endParaRPr lang="en-US" sz="3600" dirty="0"/>
          </a:p>
        </p:txBody>
      </p:sp>
      <p:sp>
        <p:nvSpPr>
          <p:cNvPr id="4" name="Slide Number Placeholder 3"/>
          <p:cNvSpPr>
            <a:spLocks noGrp="1"/>
          </p:cNvSpPr>
          <p:nvPr>
            <p:ph type="sldNum" sz="quarter" idx="12"/>
          </p:nvPr>
        </p:nvSpPr>
        <p:spPr/>
        <p:txBody>
          <a:bodyPr/>
          <a:lstStyle/>
          <a:p>
            <a:fld id="{4896DED4-AB60-4D0B-BCE5-8EEC47847B40}" type="slidenum">
              <a:rPr lang="en-US" smtClean="0"/>
              <a:t>55</a:t>
            </a:fld>
            <a:endParaRPr lang="en-US" dirty="0"/>
          </a:p>
        </p:txBody>
      </p:sp>
    </p:spTree>
    <p:extLst>
      <p:ext uri="{BB962C8B-B14F-4D97-AF65-F5344CB8AC3E}">
        <p14:creationId xmlns:p14="http://schemas.microsoft.com/office/powerpoint/2010/main" val="1576236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7800" y="1447800"/>
            <a:ext cx="7498080" cy="4800600"/>
          </a:xfrm>
        </p:spPr>
        <p:txBody>
          <a:bodyPr/>
          <a:lstStyle/>
          <a:p>
            <a:r>
              <a:rPr lang="en-US" dirty="0" smtClean="0"/>
              <a:t>Many pass-throughs opposed this reduction because of burden on them.  OMB punted		p. 78608 </a:t>
            </a:r>
            <a:endParaRPr lang="en-US" dirty="0"/>
          </a:p>
        </p:txBody>
      </p:sp>
      <p:sp>
        <p:nvSpPr>
          <p:cNvPr id="4" name="Right Arrow 3"/>
          <p:cNvSpPr/>
          <p:nvPr/>
        </p:nvSpPr>
        <p:spPr>
          <a:xfrm>
            <a:off x="4267200" y="2602114"/>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1" name="Picture 5" descr="C:\Users\nbrooks\AppData\Local\Microsoft\Windows\Temporary Internet Files\Content.IE5\MT8XVNM4\MC9000484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762" y="3428999"/>
            <a:ext cx="2830919"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896DED4-AB60-4D0B-BCE5-8EEC47847B40}" type="slidenum">
              <a:rPr lang="en-US" smtClean="0"/>
              <a:t>56</a:t>
            </a:fld>
            <a:endParaRPr lang="en-US" dirty="0"/>
          </a:p>
        </p:txBody>
      </p:sp>
    </p:spTree>
    <p:extLst>
      <p:ext uri="{BB962C8B-B14F-4D97-AF65-F5344CB8AC3E}">
        <p14:creationId xmlns:p14="http://schemas.microsoft.com/office/powerpoint/2010/main" val="3515955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normAutofit/>
          </a:bodyPr>
          <a:lstStyle/>
          <a:p>
            <a:r>
              <a:rPr lang="en-US" sz="2600" dirty="0" smtClean="0"/>
              <a:t>Monitoring Responsibilities of the Pass-Through 200.328	   34 CFR 80.40 </a:t>
            </a:r>
            <a:endParaRPr lang="en-US" sz="2600" dirty="0"/>
          </a:p>
        </p:txBody>
      </p:sp>
      <p:sp>
        <p:nvSpPr>
          <p:cNvPr id="3" name="Content Placeholder 2"/>
          <p:cNvSpPr>
            <a:spLocks noGrp="1"/>
          </p:cNvSpPr>
          <p:nvPr>
            <p:ph idx="1"/>
          </p:nvPr>
        </p:nvSpPr>
        <p:spPr>
          <a:xfrm>
            <a:off x="609600" y="2286000"/>
            <a:ext cx="7498080" cy="4038600"/>
          </a:xfrm>
        </p:spPr>
        <p:txBody>
          <a:bodyPr/>
          <a:lstStyle/>
          <a:p>
            <a:r>
              <a:rPr lang="en-US" dirty="0" smtClean="0"/>
              <a:t>Non federal entity is responsible for oversight of the operations of the federally supported activities</a:t>
            </a:r>
            <a:endParaRPr lang="en-US" dirty="0"/>
          </a:p>
        </p:txBody>
      </p:sp>
      <p:sp>
        <p:nvSpPr>
          <p:cNvPr id="4" name="Right Arrow 3"/>
          <p:cNvSpPr/>
          <p:nvPr/>
        </p:nvSpPr>
        <p:spPr>
          <a:xfrm>
            <a:off x="3276600" y="762000"/>
            <a:ext cx="6858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3" name="Picture 3" descr="C:\Users\nbrooks\AppData\Local\Microsoft\Windows\Temporary Internet Files\Content.IE5\MT8XVNM4\MP9004392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962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896DED4-AB60-4D0B-BCE5-8EEC47847B40}" type="slidenum">
              <a:rPr lang="en-US" smtClean="0"/>
              <a:t>57</a:t>
            </a:fld>
            <a:endParaRPr lang="en-US" dirty="0"/>
          </a:p>
        </p:txBody>
      </p:sp>
    </p:spTree>
    <p:extLst>
      <p:ext uri="{BB962C8B-B14F-4D97-AF65-F5344CB8AC3E}">
        <p14:creationId xmlns:p14="http://schemas.microsoft.com/office/powerpoint/2010/main" val="2201066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Risk management Requirements for Pass-Throughs</a:t>
            </a:r>
            <a:endParaRPr lang="en-US" dirty="0"/>
          </a:p>
        </p:txBody>
      </p:sp>
      <p:sp>
        <p:nvSpPr>
          <p:cNvPr id="5" name="Text Placeholder 4"/>
          <p:cNvSpPr>
            <a:spLocks noGrp="1"/>
          </p:cNvSpPr>
          <p:nvPr>
            <p:ph type="body" idx="1"/>
          </p:nvPr>
        </p:nvSpPr>
        <p:spPr/>
        <p:txBody>
          <a:bodyPr/>
          <a:lstStyle/>
          <a:p>
            <a:endParaRPr lang="en-US" dirty="0"/>
          </a:p>
        </p:txBody>
      </p:sp>
      <p:pic>
        <p:nvPicPr>
          <p:cNvPr id="9218" name="Picture 2" descr="C:\Users\nbrooks\AppData\Local\Microsoft\Windows\Temporary Internet Files\Content.IE5\0XA5NDO8\MP9004392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971800"/>
            <a:ext cx="3124200" cy="2082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896DED4-AB60-4D0B-BCE5-8EEC47847B40}" type="slidenum">
              <a:rPr lang="en-US" smtClean="0"/>
              <a:t>58</a:t>
            </a:fld>
            <a:endParaRPr lang="en-US" dirty="0"/>
          </a:p>
        </p:txBody>
      </p:sp>
    </p:spTree>
    <p:extLst>
      <p:ext uri="{BB962C8B-B14F-4D97-AF65-F5344CB8AC3E}">
        <p14:creationId xmlns:p14="http://schemas.microsoft.com/office/powerpoint/2010/main" val="2127301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a:bodyPr>
          <a:lstStyle/>
          <a:p>
            <a:r>
              <a:rPr lang="en-US" sz="3200" dirty="0" smtClean="0"/>
              <a:t>Pass-through must evaluate each subrecipient’s risk of non compliance (federal statute / regulations / terms of award) for purpose of monitoring</a:t>
            </a:r>
            <a:endParaRPr lang="en-US" sz="3200" dirty="0"/>
          </a:p>
        </p:txBody>
      </p:sp>
      <p:pic>
        <p:nvPicPr>
          <p:cNvPr id="10242" name="Picture 2" descr="C:\Users\nbrooks\AppData\Local\Microsoft\Windows\Temporary Internet Files\Content.IE5\FGM6NW5P\MC9004415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714" y="388620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896DED4-AB60-4D0B-BCE5-8EEC47847B40}" type="slidenum">
              <a:rPr lang="en-US" smtClean="0"/>
              <a:t>59</a:t>
            </a:fld>
            <a:endParaRPr lang="en-US" dirty="0"/>
          </a:p>
        </p:txBody>
      </p:sp>
    </p:spTree>
    <p:extLst>
      <p:ext uri="{BB962C8B-B14F-4D97-AF65-F5344CB8AC3E}">
        <p14:creationId xmlns:p14="http://schemas.microsoft.com/office/powerpoint/2010/main" val="236672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Who is covered?</a:t>
            </a:r>
            <a:endParaRPr lang="en-US" sz="4000" dirty="0"/>
          </a:p>
        </p:txBody>
      </p:sp>
      <p:sp>
        <p:nvSpPr>
          <p:cNvPr id="3" name="Content Placeholder 2"/>
          <p:cNvSpPr>
            <a:spLocks noGrp="1"/>
          </p:cNvSpPr>
          <p:nvPr>
            <p:ph idx="1"/>
          </p:nvPr>
        </p:nvSpPr>
        <p:spPr>
          <a:xfrm>
            <a:off x="533400" y="2133600"/>
            <a:ext cx="8305800" cy="4140127"/>
          </a:xfrm>
        </p:spPr>
        <p:txBody>
          <a:bodyPr>
            <a:normAutofit/>
          </a:bodyPr>
          <a:lstStyle/>
          <a:p>
            <a:r>
              <a:rPr lang="en-US" sz="3600" dirty="0" smtClean="0"/>
              <a:t>All “nonfederal entities” expending federal awards</a:t>
            </a:r>
            <a:endParaRPr lang="en-US" sz="3600" dirty="0"/>
          </a:p>
        </p:txBody>
      </p:sp>
      <p:sp>
        <p:nvSpPr>
          <p:cNvPr id="4" name="Slide Number Placeholder 3"/>
          <p:cNvSpPr>
            <a:spLocks noGrp="1"/>
          </p:cNvSpPr>
          <p:nvPr>
            <p:ph type="sldNum" sz="quarter" idx="12"/>
          </p:nvPr>
        </p:nvSpPr>
        <p:spPr/>
        <p:txBody>
          <a:bodyPr/>
          <a:lstStyle/>
          <a:p>
            <a:fld id="{57AACD58-4EC1-4306-AD9F-C82570232F3B}" type="slidenum">
              <a:rPr lang="en-US" smtClean="0"/>
              <a:t>6</a:t>
            </a:fld>
            <a:endParaRPr lang="en-US" dirty="0"/>
          </a:p>
        </p:txBody>
      </p:sp>
      <p:pic>
        <p:nvPicPr>
          <p:cNvPr id="1026" name="Picture 2" descr="C:\Users\nbrooks\AppData\Local\Microsoft\Windows\Temporary Internet Files\Content.IE5\CG9FMVI2\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038600"/>
            <a:ext cx="1599914" cy="159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48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p:txBody>
          <a:bodyPr>
            <a:normAutofit/>
          </a:bodyPr>
          <a:lstStyle/>
          <a:p>
            <a:r>
              <a:rPr lang="en-US" sz="3200" dirty="0" smtClean="0"/>
              <a:t>Risk Factors:</a:t>
            </a:r>
          </a:p>
          <a:p>
            <a:pPr marL="916686" lvl="1" indent="-514350">
              <a:buFont typeface="+mj-lt"/>
              <a:buAutoNum type="arabicPeriod"/>
            </a:pPr>
            <a:r>
              <a:rPr lang="en-US" sz="3200" dirty="0" smtClean="0"/>
              <a:t>Subrecipient’s prior experience with the grant program</a:t>
            </a:r>
          </a:p>
          <a:p>
            <a:pPr marL="916686" lvl="1" indent="-514350">
              <a:buFont typeface="+mj-lt"/>
              <a:buAutoNum type="arabicPeriod"/>
            </a:pPr>
            <a:r>
              <a:rPr lang="en-US" sz="3200" dirty="0" smtClean="0"/>
              <a:t>Results of previous audits</a:t>
            </a:r>
          </a:p>
          <a:p>
            <a:pPr marL="916686" lvl="1" indent="-514350">
              <a:buFont typeface="+mj-lt"/>
              <a:buAutoNum type="arabicPeriod"/>
            </a:pPr>
            <a:r>
              <a:rPr lang="en-US" sz="3200" dirty="0" smtClean="0"/>
              <a:t>New personnel or substantially changed systems</a:t>
            </a:r>
          </a:p>
          <a:p>
            <a:pPr marL="916686" lvl="1" indent="-514350">
              <a:buFont typeface="+mj-lt"/>
              <a:buAutoNum type="arabicPeriod"/>
            </a:pPr>
            <a:r>
              <a:rPr lang="en-US" sz="3200" dirty="0" smtClean="0"/>
              <a:t>Results of federal monitoring</a:t>
            </a:r>
            <a:endParaRPr lang="en-US" sz="3200" dirty="0"/>
          </a:p>
        </p:txBody>
      </p:sp>
      <p:pic>
        <p:nvPicPr>
          <p:cNvPr id="11266" name="Picture 2" descr="C:\Users\nbrooks\AppData\Local\Microsoft\Windows\Temporary Internet Files\Content.IE5\2KZ9BMQC\MC9002936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572000"/>
            <a:ext cx="1823314" cy="18278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60</a:t>
            </a:fld>
            <a:endParaRPr lang="en-US" dirty="0"/>
          </a:p>
        </p:txBody>
      </p:sp>
    </p:spTree>
    <p:extLst>
      <p:ext uri="{BB962C8B-B14F-4D97-AF65-F5344CB8AC3E}">
        <p14:creationId xmlns:p14="http://schemas.microsoft.com/office/powerpoint/2010/main" val="685763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a:xfrm>
            <a:off x="301752" y="1527048"/>
            <a:ext cx="8503920" cy="4797552"/>
          </a:xfrm>
        </p:spPr>
        <p:txBody>
          <a:bodyPr>
            <a:normAutofit lnSpcReduction="10000"/>
          </a:bodyPr>
          <a:lstStyle/>
          <a:p>
            <a:r>
              <a:rPr lang="en-US" dirty="0" smtClean="0"/>
              <a:t>Pass-through may impose conditions on subgrant based on risk assessment:</a:t>
            </a:r>
          </a:p>
          <a:p>
            <a:pPr marL="916686" lvl="1" indent="-514350">
              <a:buFont typeface="+mj-lt"/>
              <a:buAutoNum type="arabicPeriod"/>
            </a:pPr>
            <a:r>
              <a:rPr lang="en-US" sz="2800" dirty="0" smtClean="0"/>
              <a:t>Shift to reimbursement</a:t>
            </a:r>
          </a:p>
          <a:p>
            <a:pPr marL="916686" lvl="1" indent="-514350">
              <a:buFont typeface="+mj-lt"/>
              <a:buAutoNum type="arabicPeriod"/>
            </a:pPr>
            <a:r>
              <a:rPr lang="en-US" sz="2800" dirty="0" smtClean="0"/>
              <a:t>Withhold payments until evidence of acceptable performance</a:t>
            </a:r>
          </a:p>
          <a:p>
            <a:pPr marL="916686" lvl="1" indent="-514350">
              <a:buFont typeface="+mj-lt"/>
              <a:buAutoNum type="arabicPeriod"/>
            </a:pPr>
            <a:r>
              <a:rPr lang="en-US" sz="2800" dirty="0" smtClean="0"/>
              <a:t>Require more reporting</a:t>
            </a:r>
          </a:p>
          <a:p>
            <a:pPr marL="916686" lvl="1" indent="-514350">
              <a:buFont typeface="+mj-lt"/>
              <a:buAutoNum type="arabicPeriod"/>
            </a:pPr>
            <a:r>
              <a:rPr lang="en-US" sz="2800" dirty="0" smtClean="0"/>
              <a:t>Require additional monitoring</a:t>
            </a:r>
          </a:p>
          <a:p>
            <a:pPr marL="916686" lvl="1" indent="-514350">
              <a:buFont typeface="+mj-lt"/>
              <a:buAutoNum type="arabicPeriod"/>
            </a:pPr>
            <a:r>
              <a:rPr lang="en-US" sz="2800" dirty="0" smtClean="0"/>
              <a:t>Require additional technical or management assistance </a:t>
            </a:r>
          </a:p>
          <a:p>
            <a:pPr marL="916686" lvl="1" indent="-514350">
              <a:buFont typeface="+mj-lt"/>
              <a:buAutoNum type="arabicPeriod"/>
            </a:pPr>
            <a:r>
              <a:rPr lang="en-US" sz="2800" dirty="0" smtClean="0"/>
              <a:t>Establish additional prior approvals</a:t>
            </a:r>
            <a:endParaRPr lang="en-US" sz="2800" dirty="0"/>
          </a:p>
        </p:txBody>
      </p:sp>
      <p:sp>
        <p:nvSpPr>
          <p:cNvPr id="4" name="Slide Number Placeholder 3"/>
          <p:cNvSpPr>
            <a:spLocks noGrp="1"/>
          </p:cNvSpPr>
          <p:nvPr>
            <p:ph type="sldNum" sz="quarter" idx="12"/>
          </p:nvPr>
        </p:nvSpPr>
        <p:spPr/>
        <p:txBody>
          <a:bodyPr/>
          <a:lstStyle/>
          <a:p>
            <a:fld id="{4896DED4-AB60-4D0B-BCE5-8EEC47847B40}" type="slidenum">
              <a:rPr lang="en-US" smtClean="0"/>
              <a:t>61</a:t>
            </a:fld>
            <a:endParaRPr lang="en-US" dirty="0"/>
          </a:p>
        </p:txBody>
      </p:sp>
    </p:spTree>
    <p:extLst>
      <p:ext uri="{BB962C8B-B14F-4D97-AF65-F5344CB8AC3E}">
        <p14:creationId xmlns:p14="http://schemas.microsoft.com/office/powerpoint/2010/main" val="3653146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p:txBody>
          <a:bodyPr>
            <a:normAutofit/>
          </a:bodyPr>
          <a:lstStyle/>
          <a:p>
            <a:r>
              <a:rPr lang="en-US" sz="3600" dirty="0" smtClean="0"/>
              <a:t>Pass-through must monitor its subrecipients to assure compliance and performance goals are achieved</a:t>
            </a:r>
            <a:endParaRPr lang="en-US" sz="3600" dirty="0"/>
          </a:p>
        </p:txBody>
      </p:sp>
      <p:pic>
        <p:nvPicPr>
          <p:cNvPr id="12291" name="Picture 3" descr="C:\Users\nbrooks\AppData\Local\Microsoft\Windows\Temporary Internet Files\Content.IE5\FGM6NW5P\MC9000590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581400"/>
            <a:ext cx="2191512" cy="19589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62</a:t>
            </a:fld>
            <a:endParaRPr lang="en-US" dirty="0"/>
          </a:p>
        </p:txBody>
      </p:sp>
    </p:spTree>
    <p:extLst>
      <p:ext uri="{BB962C8B-B14F-4D97-AF65-F5344CB8AC3E}">
        <p14:creationId xmlns:p14="http://schemas.microsoft.com/office/powerpoint/2010/main" val="355318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a:xfrm>
            <a:off x="457200" y="1371600"/>
            <a:ext cx="8488680" cy="4800600"/>
          </a:xfrm>
        </p:spPr>
        <p:txBody>
          <a:bodyPr/>
          <a:lstStyle/>
          <a:p>
            <a:r>
              <a:rPr lang="en-US" dirty="0" smtClean="0"/>
              <a:t>Monitoring must include:</a:t>
            </a:r>
          </a:p>
          <a:p>
            <a:pPr marL="916686" lvl="1" indent="-514350">
              <a:buFont typeface="+mj-lt"/>
              <a:buAutoNum type="arabicPeriod"/>
            </a:pPr>
            <a:r>
              <a:rPr lang="en-US" sz="2800" dirty="0" smtClean="0"/>
              <a:t>Review financial and programmatic reports</a:t>
            </a:r>
          </a:p>
          <a:p>
            <a:pPr marL="916686" lvl="1" indent="-514350">
              <a:buFont typeface="+mj-lt"/>
              <a:buAutoNum type="arabicPeriod"/>
            </a:pPr>
            <a:r>
              <a:rPr lang="en-US" sz="2800" dirty="0" smtClean="0"/>
              <a:t>Ensure corrective action</a:t>
            </a:r>
          </a:p>
          <a:p>
            <a:pPr marL="916686" lvl="1" indent="-514350">
              <a:buFont typeface="+mj-lt"/>
              <a:buAutoNum type="arabicPeriod"/>
            </a:pPr>
            <a:r>
              <a:rPr lang="en-US" sz="2800" dirty="0" smtClean="0"/>
              <a:t>Issue a “management decision” on audit findings if the award is from the pass-through</a:t>
            </a:r>
            <a:endParaRPr lang="en-US" sz="2800" dirty="0"/>
          </a:p>
        </p:txBody>
      </p:sp>
      <p:pic>
        <p:nvPicPr>
          <p:cNvPr id="13314" name="Picture 2" descr="C:\Users\nbrooks\AppData\Local\Microsoft\Windows\Temporary Internet Files\Content.IE5\2KZ9BMQC\MC9004398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63</a:t>
            </a:fld>
            <a:endParaRPr lang="en-US" dirty="0"/>
          </a:p>
        </p:txBody>
      </p:sp>
    </p:spTree>
    <p:extLst>
      <p:ext uri="{BB962C8B-B14F-4D97-AF65-F5344CB8AC3E}">
        <p14:creationId xmlns:p14="http://schemas.microsoft.com/office/powerpoint/2010/main" val="2869000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p:txBody>
          <a:bodyPr/>
          <a:lstStyle/>
          <a:p>
            <a:r>
              <a:rPr lang="en-US" dirty="0" smtClean="0"/>
              <a:t>Types of monitoring tools (depending on risk assessment)</a:t>
            </a:r>
          </a:p>
          <a:p>
            <a:pPr marL="916686" lvl="1" indent="-514350">
              <a:buFont typeface="+mj-lt"/>
              <a:buAutoNum type="arabicPeriod"/>
            </a:pPr>
            <a:r>
              <a:rPr lang="en-US" sz="2800" dirty="0" smtClean="0"/>
              <a:t>Providing training and technical assistance</a:t>
            </a:r>
          </a:p>
          <a:p>
            <a:pPr marL="916686" lvl="1" indent="-514350">
              <a:buFont typeface="+mj-lt"/>
              <a:buAutoNum type="arabicPeriod"/>
            </a:pPr>
            <a:r>
              <a:rPr lang="en-US" sz="2800" dirty="0" smtClean="0"/>
              <a:t>On-site reviews</a:t>
            </a:r>
          </a:p>
          <a:p>
            <a:pPr marL="916686" lvl="1" indent="-514350">
              <a:buFont typeface="+mj-lt"/>
              <a:buAutoNum type="arabicPeriod"/>
            </a:pPr>
            <a:r>
              <a:rPr lang="en-US" sz="2800" dirty="0" smtClean="0"/>
              <a:t>Arranging for “agreed upon procedures” (less than $750,000)</a:t>
            </a:r>
            <a:endParaRPr lang="en-US" sz="2800" dirty="0"/>
          </a:p>
        </p:txBody>
      </p:sp>
      <p:pic>
        <p:nvPicPr>
          <p:cNvPr id="14338" name="Picture 2" descr="C:\Users\nbrooks\AppData\Local\Microsoft\Windows\Temporary Internet Files\Content.IE5\0XA5NDO8\MC900432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64</a:t>
            </a:fld>
            <a:endParaRPr lang="en-US" dirty="0"/>
          </a:p>
        </p:txBody>
      </p:sp>
    </p:spTree>
    <p:extLst>
      <p:ext uri="{BB962C8B-B14F-4D97-AF65-F5344CB8AC3E}">
        <p14:creationId xmlns:p14="http://schemas.microsoft.com/office/powerpoint/2010/main" val="2496375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p:txBody>
          <a:bodyPr/>
          <a:lstStyle/>
          <a:p>
            <a:r>
              <a:rPr lang="en-US" dirty="0" smtClean="0"/>
              <a:t>Pass-through must verify all subrecipients (&gt; $750,000) have single audits</a:t>
            </a:r>
            <a:endParaRPr lang="en-US" dirty="0"/>
          </a:p>
        </p:txBody>
      </p:sp>
      <p:pic>
        <p:nvPicPr>
          <p:cNvPr id="15362" name="Picture 2" descr="C:\Users\nbrooks\AppData\Local\Microsoft\Windows\Temporary Internet Files\Content.IE5\FGM6NW5P\MP9004009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971800"/>
            <a:ext cx="2504661" cy="31315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65</a:t>
            </a:fld>
            <a:endParaRPr lang="en-US" dirty="0"/>
          </a:p>
        </p:txBody>
      </p:sp>
    </p:spTree>
    <p:extLst>
      <p:ext uri="{BB962C8B-B14F-4D97-AF65-F5344CB8AC3E}">
        <p14:creationId xmlns:p14="http://schemas.microsoft.com/office/powerpoint/2010/main" val="4104401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p:txBody>
          <a:bodyPr/>
          <a:lstStyle/>
          <a:p>
            <a:r>
              <a:rPr lang="en-US" dirty="0" smtClean="0"/>
              <a:t>Pass-through must adjust its own financial records based on audits, monitoring, on-site reviews</a:t>
            </a:r>
            <a:endParaRPr lang="en-US" dirty="0"/>
          </a:p>
        </p:txBody>
      </p:sp>
      <p:pic>
        <p:nvPicPr>
          <p:cNvPr id="16386" name="Picture 2" descr="C:\Users\nbrooks\AppData\Local\Microsoft\Windows\Temporary Internet Files\Content.IE5\2KZ9BMQC\MC9002371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7399" y="3810000"/>
            <a:ext cx="2187921" cy="19751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66</a:t>
            </a:fld>
            <a:endParaRPr lang="en-US" dirty="0"/>
          </a:p>
        </p:txBody>
      </p:sp>
    </p:spTree>
    <p:extLst>
      <p:ext uri="{BB962C8B-B14F-4D97-AF65-F5344CB8AC3E}">
        <p14:creationId xmlns:p14="http://schemas.microsoft.com/office/powerpoint/2010/main" val="540932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200.331</a:t>
            </a:r>
            <a:endParaRPr lang="en-US" dirty="0"/>
          </a:p>
        </p:txBody>
      </p:sp>
      <p:sp>
        <p:nvSpPr>
          <p:cNvPr id="3" name="Content Placeholder 2"/>
          <p:cNvSpPr>
            <a:spLocks noGrp="1"/>
          </p:cNvSpPr>
          <p:nvPr>
            <p:ph idx="1"/>
          </p:nvPr>
        </p:nvSpPr>
        <p:spPr>
          <a:xfrm>
            <a:off x="301752" y="1527048"/>
            <a:ext cx="8503920" cy="4873752"/>
          </a:xfrm>
        </p:spPr>
        <p:txBody>
          <a:bodyPr>
            <a:normAutofit/>
          </a:bodyPr>
          <a:lstStyle/>
          <a:p>
            <a:r>
              <a:rPr lang="en-US" dirty="0" smtClean="0"/>
              <a:t>Pass-through must consider taking enforcement action based on non compliance:</a:t>
            </a:r>
          </a:p>
          <a:p>
            <a:pPr marL="916686" lvl="1" indent="-514350">
              <a:buFont typeface="+mj-lt"/>
              <a:buAutoNum type="arabicPeriod"/>
            </a:pPr>
            <a:r>
              <a:rPr lang="en-US" sz="2400" dirty="0" smtClean="0"/>
              <a:t>Temporarily withhold cash payments pending correction</a:t>
            </a:r>
          </a:p>
          <a:p>
            <a:pPr marL="916686" lvl="1" indent="-514350">
              <a:buFont typeface="+mj-lt"/>
              <a:buAutoNum type="arabicPeriod"/>
            </a:pPr>
            <a:r>
              <a:rPr lang="en-US" sz="2400" dirty="0" smtClean="0"/>
              <a:t>Disallow all or part of the cost</a:t>
            </a:r>
          </a:p>
          <a:p>
            <a:pPr marL="916686" lvl="1" indent="-514350">
              <a:buFont typeface="+mj-lt"/>
              <a:buAutoNum type="arabicPeriod"/>
            </a:pPr>
            <a:r>
              <a:rPr lang="en-US" sz="2400" dirty="0" smtClean="0"/>
              <a:t>Wholly or partly suspend the award</a:t>
            </a:r>
          </a:p>
          <a:p>
            <a:pPr marL="916686" lvl="1" indent="-514350">
              <a:buFont typeface="+mj-lt"/>
              <a:buAutoNum type="arabicPeriod"/>
            </a:pPr>
            <a:r>
              <a:rPr lang="en-US" sz="2400" dirty="0" smtClean="0"/>
              <a:t>Recommend to federal awarding agency suspension / debarment</a:t>
            </a:r>
          </a:p>
          <a:p>
            <a:pPr marL="916686" lvl="1" indent="-514350">
              <a:buFont typeface="+mj-lt"/>
              <a:buAutoNum type="arabicPeriod"/>
            </a:pPr>
            <a:r>
              <a:rPr lang="en-US" sz="2400" dirty="0" smtClean="0"/>
              <a:t>Withhold further federal awards</a:t>
            </a:r>
          </a:p>
          <a:p>
            <a:pPr marL="916686" lvl="1" indent="-514350">
              <a:buFont typeface="+mj-lt"/>
              <a:buAutoNum type="arabicPeriod"/>
            </a:pPr>
            <a:r>
              <a:rPr lang="en-US" sz="2400" dirty="0" smtClean="0"/>
              <a:t>Other remedies that may be legally available</a:t>
            </a:r>
            <a:endParaRPr lang="en-US" sz="2400" dirty="0"/>
          </a:p>
        </p:txBody>
      </p:sp>
      <p:pic>
        <p:nvPicPr>
          <p:cNvPr id="17410" name="Picture 2" descr="C:\Users\nbrooks\AppData\Local\Microsoft\Windows\Temporary Internet Files\Content.IE5\MT8XVNM4\MC9102174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9401" y="5644"/>
            <a:ext cx="1564599"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67</a:t>
            </a:fld>
            <a:endParaRPr lang="en-US" dirty="0"/>
          </a:p>
        </p:txBody>
      </p:sp>
    </p:spTree>
    <p:extLst>
      <p:ext uri="{BB962C8B-B14F-4D97-AF65-F5344CB8AC3E}">
        <p14:creationId xmlns:p14="http://schemas.microsoft.com/office/powerpoint/2010/main" val="3842164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200.339</a:t>
            </a:r>
            <a:endParaRPr lang="en-US" dirty="0"/>
          </a:p>
        </p:txBody>
      </p:sp>
      <p:sp>
        <p:nvSpPr>
          <p:cNvPr id="3" name="Content Placeholder 2"/>
          <p:cNvSpPr>
            <a:spLocks noGrp="1"/>
          </p:cNvSpPr>
          <p:nvPr>
            <p:ph idx="1"/>
          </p:nvPr>
        </p:nvSpPr>
        <p:spPr/>
        <p:txBody>
          <a:bodyPr/>
          <a:lstStyle/>
          <a:p>
            <a:r>
              <a:rPr lang="en-US" dirty="0" smtClean="0"/>
              <a:t>The pass-through may terminate the award for “cause”, notice and opportunity for hearing (200.340 and 200.341)</a:t>
            </a:r>
            <a:endParaRPr lang="en-US" dirty="0"/>
          </a:p>
        </p:txBody>
      </p:sp>
      <p:pic>
        <p:nvPicPr>
          <p:cNvPr id="18434" name="Picture 2" descr="C:\Users\nbrooks\AppData\Local\Microsoft\Windows\Temporary Internet Files\Content.IE5\0XA5NDO8\MC9001047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1818742" cy="1546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896DED4-AB60-4D0B-BCE5-8EEC47847B40}" type="slidenum">
              <a:rPr lang="en-US" smtClean="0"/>
              <a:t>68</a:t>
            </a:fld>
            <a:endParaRPr lang="en-US" dirty="0"/>
          </a:p>
        </p:txBody>
      </p:sp>
    </p:spTree>
    <p:extLst>
      <p:ext uri="{BB962C8B-B14F-4D97-AF65-F5344CB8AC3E}">
        <p14:creationId xmlns:p14="http://schemas.microsoft.com/office/powerpoint/2010/main" val="29006291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Retention (78636)</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69</a:t>
            </a:fld>
            <a:endParaRPr lang="en-US"/>
          </a:p>
        </p:txBody>
      </p:sp>
      <p:sp>
        <p:nvSpPr>
          <p:cNvPr id="4" name="Content Placeholder 3"/>
          <p:cNvSpPr>
            <a:spLocks noGrp="1"/>
          </p:cNvSpPr>
          <p:nvPr>
            <p:ph sz="quarter" idx="1"/>
          </p:nvPr>
        </p:nvSpPr>
        <p:spPr/>
        <p:txBody>
          <a:bodyPr>
            <a:normAutofit/>
          </a:bodyPr>
          <a:lstStyle/>
          <a:p>
            <a:r>
              <a:rPr lang="en-US" sz="4000" dirty="0" smtClean="0"/>
              <a:t>Retention 200.333</a:t>
            </a:r>
          </a:p>
          <a:p>
            <a:r>
              <a:rPr lang="en-US" sz="4000" dirty="0" smtClean="0"/>
              <a:t>Collection and Transmission 200.335</a:t>
            </a:r>
          </a:p>
          <a:p>
            <a:r>
              <a:rPr lang="en-US" sz="4000" dirty="0" smtClean="0"/>
              <a:t>Access 220.336</a:t>
            </a:r>
          </a:p>
        </p:txBody>
      </p:sp>
      <p:pic>
        <p:nvPicPr>
          <p:cNvPr id="19459" name="Picture 3" descr="C:\Users\nbrooks\AppData\Local\Microsoft\Windows\Temporary Internet Files\Content.IE5\Z3H5JRHX\MC9003898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10000"/>
            <a:ext cx="2015338" cy="233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8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Reasons for the Change?</a:t>
            </a:r>
            <a:endParaRPr lang="en-US" sz="4000" dirty="0"/>
          </a:p>
        </p:txBody>
      </p:sp>
      <p:sp>
        <p:nvSpPr>
          <p:cNvPr id="3" name="Content Placeholder 2"/>
          <p:cNvSpPr>
            <a:spLocks noGrp="1"/>
          </p:cNvSpPr>
          <p:nvPr>
            <p:ph idx="1"/>
          </p:nvPr>
        </p:nvSpPr>
        <p:spPr>
          <a:xfrm>
            <a:off x="533400" y="1905000"/>
            <a:ext cx="8305800" cy="4292528"/>
          </a:xfrm>
        </p:spPr>
        <p:txBody>
          <a:bodyPr>
            <a:normAutofit/>
          </a:bodyPr>
          <a:lstStyle/>
          <a:p>
            <a:pPr marL="514350" indent="-514350">
              <a:buFont typeface="+mj-lt"/>
              <a:buAutoNum type="arabicPeriod"/>
            </a:pPr>
            <a:r>
              <a:rPr lang="en-US" sz="3200" dirty="0" smtClean="0"/>
              <a:t>Simplicity</a:t>
            </a:r>
          </a:p>
          <a:p>
            <a:pPr marL="514350" indent="-514350">
              <a:buFont typeface="+mj-lt"/>
              <a:buAutoNum type="arabicPeriod"/>
            </a:pPr>
            <a:r>
              <a:rPr lang="en-US" sz="3200" dirty="0" smtClean="0"/>
              <a:t>Consistency</a:t>
            </a:r>
          </a:p>
          <a:p>
            <a:pPr marL="514350" indent="-514350">
              <a:buFont typeface="+mj-lt"/>
              <a:buAutoNum type="arabicPeriod"/>
            </a:pPr>
            <a:r>
              <a:rPr lang="en-US" sz="3200" dirty="0" smtClean="0"/>
              <a:t>Obama Executive Order on Regulatory Review</a:t>
            </a:r>
          </a:p>
          <a:p>
            <a:pPr marL="834390" lvl="1" indent="-514350"/>
            <a:r>
              <a:rPr lang="en-US" sz="3200" dirty="0" smtClean="0"/>
              <a:t>Increase Efficiency</a:t>
            </a:r>
          </a:p>
          <a:p>
            <a:pPr marL="834390" lvl="1" indent="-514350"/>
            <a:r>
              <a:rPr lang="en-US" sz="3200" dirty="0" smtClean="0"/>
              <a:t>Strengthen Oversight</a:t>
            </a:r>
            <a:endParaRPr lang="en-US" sz="3200" dirty="0"/>
          </a:p>
        </p:txBody>
      </p:sp>
      <p:sp>
        <p:nvSpPr>
          <p:cNvPr id="4" name="Slide Number Placeholder 3"/>
          <p:cNvSpPr>
            <a:spLocks noGrp="1"/>
          </p:cNvSpPr>
          <p:nvPr>
            <p:ph type="sldNum" sz="quarter" idx="12"/>
          </p:nvPr>
        </p:nvSpPr>
        <p:spPr/>
        <p:txBody>
          <a:bodyPr/>
          <a:lstStyle/>
          <a:p>
            <a:fld id="{57AACD58-4EC1-4306-AD9F-C82570232F3B}" type="slidenum">
              <a:rPr lang="en-US" smtClean="0"/>
              <a:t>7</a:t>
            </a:fld>
            <a:endParaRPr lang="en-US" dirty="0"/>
          </a:p>
        </p:txBody>
      </p:sp>
    </p:spTree>
    <p:extLst>
      <p:ext uri="{BB962C8B-B14F-4D97-AF65-F5344CB8AC3E}">
        <p14:creationId xmlns:p14="http://schemas.microsoft.com/office/powerpoint/2010/main" val="929950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Non-Compliance (78637)</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70</a:t>
            </a:fld>
            <a:endParaRPr lang="en-US"/>
          </a:p>
        </p:txBody>
      </p:sp>
      <p:sp>
        <p:nvSpPr>
          <p:cNvPr id="4" name="Content Placeholder 3"/>
          <p:cNvSpPr>
            <a:spLocks noGrp="1"/>
          </p:cNvSpPr>
          <p:nvPr>
            <p:ph sz="quarter" idx="1"/>
          </p:nvPr>
        </p:nvSpPr>
        <p:spPr/>
        <p:txBody>
          <a:bodyPr>
            <a:normAutofit/>
          </a:bodyPr>
          <a:lstStyle/>
          <a:p>
            <a:r>
              <a:rPr lang="en-US" sz="3600" dirty="0" smtClean="0"/>
              <a:t>Remedies 200.328</a:t>
            </a:r>
          </a:p>
          <a:p>
            <a:r>
              <a:rPr lang="en-US" sz="3600" dirty="0" smtClean="0"/>
              <a:t>Termination 200.339</a:t>
            </a:r>
          </a:p>
          <a:p>
            <a:r>
              <a:rPr lang="en-US" sz="3600" dirty="0" smtClean="0"/>
              <a:t>Notification 200.340</a:t>
            </a:r>
          </a:p>
          <a:p>
            <a:r>
              <a:rPr lang="en-US" sz="3600" dirty="0" smtClean="0"/>
              <a:t>Appeals 200.341</a:t>
            </a:r>
          </a:p>
          <a:p>
            <a:r>
              <a:rPr lang="en-US" sz="3600" dirty="0" smtClean="0"/>
              <a:t>Suspension 200.342</a:t>
            </a:r>
          </a:p>
          <a:p>
            <a:r>
              <a:rPr lang="en-US" sz="3600" dirty="0" smtClean="0"/>
              <a:t>Collection of Amounts Due 200.345</a:t>
            </a:r>
            <a:endParaRPr lang="en-US" sz="3600" dirty="0"/>
          </a:p>
        </p:txBody>
      </p:sp>
    </p:spTree>
    <p:extLst>
      <p:ext uri="{BB962C8B-B14F-4D97-AF65-F5344CB8AC3E}">
        <p14:creationId xmlns:p14="http://schemas.microsoft.com/office/powerpoint/2010/main" val="206016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71</a:t>
            </a:fld>
            <a:endParaRPr lang="en-US"/>
          </a:p>
        </p:txBody>
      </p:sp>
      <p:sp>
        <p:nvSpPr>
          <p:cNvPr id="2" name="Title 1"/>
          <p:cNvSpPr>
            <a:spLocks noGrp="1"/>
          </p:cNvSpPr>
          <p:nvPr>
            <p:ph type="title"/>
          </p:nvPr>
        </p:nvSpPr>
        <p:spPr/>
        <p:txBody>
          <a:bodyPr/>
          <a:lstStyle/>
          <a:p>
            <a:r>
              <a:rPr lang="en-US" dirty="0" smtClean="0"/>
              <a:t>Subpart E – Cost Principles (78639)</a:t>
            </a:r>
            <a:endParaRPr lang="en-US" dirty="0"/>
          </a:p>
        </p:txBody>
      </p:sp>
      <p:pic>
        <p:nvPicPr>
          <p:cNvPr id="18434" name="Picture 2" descr="C:\Users\nbrooks\AppData\Local\Microsoft\Windows\Temporary Internet Files\Content.IE5\FOHDK592\MP9003878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925986"/>
            <a:ext cx="3124201" cy="31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79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72</a:t>
            </a:fld>
            <a:endParaRPr lang="en-US"/>
          </a:p>
        </p:txBody>
      </p:sp>
      <p:sp>
        <p:nvSpPr>
          <p:cNvPr id="6" name="Content Placeholder 5"/>
          <p:cNvSpPr>
            <a:spLocks noGrp="1"/>
          </p:cNvSpPr>
          <p:nvPr>
            <p:ph sz="quarter" idx="1"/>
          </p:nvPr>
        </p:nvSpPr>
        <p:spPr/>
        <p:txBody>
          <a:bodyPr>
            <a:normAutofit/>
          </a:bodyPr>
          <a:lstStyle/>
          <a:p>
            <a:r>
              <a:rPr lang="en-US" sz="4000" dirty="0" smtClean="0"/>
              <a:t>Policy Guide 200.400 (78639)</a:t>
            </a:r>
            <a:endParaRPr lang="en-US" sz="4000" dirty="0"/>
          </a:p>
        </p:txBody>
      </p:sp>
      <p:pic>
        <p:nvPicPr>
          <p:cNvPr id="17410" name="Picture 2" descr="C:\Users\nbrooks\AppData\Local\Microsoft\Windows\Temporary Internet Files\Content.IE5\0XA5NDO8\MC9004326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71750"/>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96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Considerations (78640)</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73</a:t>
            </a:fld>
            <a:endParaRPr lang="en-US"/>
          </a:p>
        </p:txBody>
      </p:sp>
      <p:sp>
        <p:nvSpPr>
          <p:cNvPr id="4" name="Content Placeholder 3"/>
          <p:cNvSpPr>
            <a:spLocks noGrp="1"/>
          </p:cNvSpPr>
          <p:nvPr>
            <p:ph sz="quarter" idx="1"/>
          </p:nvPr>
        </p:nvSpPr>
        <p:spPr/>
        <p:txBody>
          <a:bodyPr>
            <a:normAutofit/>
          </a:bodyPr>
          <a:lstStyle/>
          <a:p>
            <a:r>
              <a:rPr lang="en-US" sz="3600" dirty="0" smtClean="0"/>
              <a:t>Composition of Costs 200.402</a:t>
            </a:r>
          </a:p>
          <a:p>
            <a:r>
              <a:rPr lang="en-US" sz="3600" dirty="0" err="1" smtClean="0"/>
              <a:t>Allowability</a:t>
            </a:r>
            <a:r>
              <a:rPr lang="en-US" sz="3600" dirty="0" smtClean="0"/>
              <a:t> 200.403</a:t>
            </a:r>
          </a:p>
          <a:p>
            <a:r>
              <a:rPr lang="en-US" sz="3600" dirty="0" smtClean="0"/>
              <a:t>Reasonable Costs 200.404</a:t>
            </a:r>
          </a:p>
          <a:p>
            <a:r>
              <a:rPr lang="en-US" sz="3600" dirty="0" err="1" smtClean="0"/>
              <a:t>Allocability</a:t>
            </a:r>
            <a:r>
              <a:rPr lang="en-US" sz="3600" dirty="0" smtClean="0"/>
              <a:t> 200.405</a:t>
            </a:r>
          </a:p>
          <a:p>
            <a:r>
              <a:rPr lang="en-US" sz="3600" dirty="0" smtClean="0"/>
              <a:t>Applicable Credits 200.406</a:t>
            </a:r>
          </a:p>
          <a:p>
            <a:r>
              <a:rPr lang="en-US" sz="3600" dirty="0" smtClean="0"/>
              <a:t>Prior Written Approval 200.407</a:t>
            </a:r>
            <a:endParaRPr lang="en-US" sz="3600" dirty="0"/>
          </a:p>
        </p:txBody>
      </p:sp>
    </p:spTree>
    <p:extLst>
      <p:ext uri="{BB962C8B-B14F-4D97-AF65-F5344CB8AC3E}">
        <p14:creationId xmlns:p14="http://schemas.microsoft.com/office/powerpoint/2010/main" val="3270388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and Indirect Costs (78642)</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74</a:t>
            </a:fld>
            <a:endParaRPr lang="en-US"/>
          </a:p>
        </p:txBody>
      </p:sp>
      <p:sp>
        <p:nvSpPr>
          <p:cNvPr id="4" name="Content Placeholder 3"/>
          <p:cNvSpPr>
            <a:spLocks noGrp="1"/>
          </p:cNvSpPr>
          <p:nvPr>
            <p:ph sz="quarter" idx="1"/>
          </p:nvPr>
        </p:nvSpPr>
        <p:spPr/>
        <p:txBody>
          <a:bodyPr>
            <a:normAutofit/>
          </a:bodyPr>
          <a:lstStyle/>
          <a:p>
            <a:r>
              <a:rPr lang="en-US" sz="4000" dirty="0" smtClean="0"/>
              <a:t>Composition of Costs 200.412</a:t>
            </a:r>
          </a:p>
          <a:p>
            <a:r>
              <a:rPr lang="en-US" sz="4000" dirty="0" smtClean="0"/>
              <a:t>Direct Costs 200.413</a:t>
            </a:r>
          </a:p>
          <a:p>
            <a:r>
              <a:rPr lang="en-US" sz="4000" dirty="0" smtClean="0"/>
              <a:t>Indirect Costs 200.414</a:t>
            </a:r>
          </a:p>
          <a:p>
            <a:pPr marL="0" indent="0">
              <a:buNone/>
            </a:pPr>
            <a:endParaRPr lang="en-US" sz="4000" dirty="0"/>
          </a:p>
        </p:txBody>
      </p:sp>
    </p:spTree>
    <p:extLst>
      <p:ext uri="{BB962C8B-B14F-4D97-AF65-F5344CB8AC3E}">
        <p14:creationId xmlns:p14="http://schemas.microsoft.com/office/powerpoint/2010/main" val="1801320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p:spPr>
        <p:txBody>
          <a:bodyPr/>
          <a:lstStyle/>
          <a:p>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75</a:t>
            </a:fld>
            <a:endParaRPr lang="en-US"/>
          </a:p>
        </p:txBody>
      </p:sp>
      <p:sp>
        <p:nvSpPr>
          <p:cNvPr id="4" name="Content Placeholder 3"/>
          <p:cNvSpPr>
            <a:spLocks noGrp="1"/>
          </p:cNvSpPr>
          <p:nvPr>
            <p:ph sz="quarter" idx="1"/>
          </p:nvPr>
        </p:nvSpPr>
        <p:spPr/>
        <p:txBody>
          <a:bodyPr>
            <a:normAutofit/>
          </a:bodyPr>
          <a:lstStyle/>
          <a:p>
            <a:r>
              <a:rPr lang="en-US" sz="4000" dirty="0"/>
              <a:t>False Claims Certifications </a:t>
            </a:r>
            <a:r>
              <a:rPr lang="en-US" sz="4000" dirty="0" smtClean="0"/>
              <a:t> </a:t>
            </a:r>
          </a:p>
          <a:p>
            <a:pPr lvl="1"/>
            <a:r>
              <a:rPr lang="en-US" sz="4000" dirty="0" smtClean="0"/>
              <a:t>200.415 (78643</a:t>
            </a:r>
            <a:r>
              <a:rPr lang="en-US" sz="4000" dirty="0"/>
              <a:t>)</a:t>
            </a:r>
          </a:p>
        </p:txBody>
      </p:sp>
      <p:pic>
        <p:nvPicPr>
          <p:cNvPr id="5" name="Picture 2" descr="C:\Users\nbrooks\AppData\Local\Microsoft\Windows\Temporary Internet Files\Content.IE5\MT8XVNM4\MC9004348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956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53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76</a:t>
            </a:fld>
            <a:endParaRPr lang="en-US"/>
          </a:p>
        </p:txBody>
      </p:sp>
      <p:sp>
        <p:nvSpPr>
          <p:cNvPr id="4" name="Content Placeholder 3"/>
          <p:cNvSpPr>
            <a:spLocks noGrp="1"/>
          </p:cNvSpPr>
          <p:nvPr>
            <p:ph sz="quarter" idx="1"/>
          </p:nvPr>
        </p:nvSpPr>
        <p:spPr/>
        <p:txBody>
          <a:bodyPr>
            <a:normAutofit/>
          </a:bodyPr>
          <a:lstStyle/>
          <a:p>
            <a:r>
              <a:rPr lang="en-US" sz="4000" dirty="0" smtClean="0"/>
              <a:t>Promotional Costs </a:t>
            </a:r>
          </a:p>
          <a:p>
            <a:pPr lvl="1"/>
            <a:r>
              <a:rPr lang="en-US" sz="4000" dirty="0" smtClean="0"/>
              <a:t>200.421 (78645)</a:t>
            </a:r>
            <a:endParaRPr lang="en-US" sz="4000" dirty="0"/>
          </a:p>
        </p:txBody>
      </p:sp>
      <p:pic>
        <p:nvPicPr>
          <p:cNvPr id="16386" name="Picture 2" descr="C:\Users\nbrooks\AppData\Local\Microsoft\Windows\Temporary Internet Files\Content.IE5\MT8XVNM4\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889" y="3428999"/>
            <a:ext cx="1010412" cy="182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58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77</a:t>
            </a:fld>
            <a:endParaRPr lang="en-US"/>
          </a:p>
        </p:txBody>
      </p:sp>
      <p:sp>
        <p:nvSpPr>
          <p:cNvPr id="4" name="Content Placeholder 3"/>
          <p:cNvSpPr>
            <a:spLocks noGrp="1"/>
          </p:cNvSpPr>
          <p:nvPr>
            <p:ph sz="quarter" idx="1"/>
          </p:nvPr>
        </p:nvSpPr>
        <p:spPr/>
        <p:txBody>
          <a:bodyPr>
            <a:normAutofit/>
          </a:bodyPr>
          <a:lstStyle/>
          <a:p>
            <a:r>
              <a:rPr lang="en-US" sz="4000" dirty="0" smtClean="0"/>
              <a:t>Personnel Compensation</a:t>
            </a:r>
          </a:p>
          <a:p>
            <a:pPr lvl="1"/>
            <a:r>
              <a:rPr lang="en-US" sz="4000" dirty="0" smtClean="0"/>
              <a:t>200.430 (78646)</a:t>
            </a:r>
            <a:endParaRPr lang="en-US" sz="4000" dirty="0"/>
          </a:p>
        </p:txBody>
      </p:sp>
      <p:pic>
        <p:nvPicPr>
          <p:cNvPr id="15362" name="Picture 2" descr="C:\Users\nbrooks\AppData\Local\Microsoft\Windows\Temporary Internet Files\Content.IE5\0XA5NDO8\MC9000390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3942" y="3462866"/>
            <a:ext cx="1836115" cy="171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69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78</a:t>
            </a:fld>
            <a:endParaRPr lang="en-US"/>
          </a:p>
        </p:txBody>
      </p:sp>
      <p:sp>
        <p:nvSpPr>
          <p:cNvPr id="4" name="Content Placeholder 3"/>
          <p:cNvSpPr>
            <a:spLocks noGrp="1"/>
          </p:cNvSpPr>
          <p:nvPr>
            <p:ph sz="quarter" idx="1"/>
          </p:nvPr>
        </p:nvSpPr>
        <p:spPr/>
        <p:txBody>
          <a:bodyPr>
            <a:normAutofit/>
          </a:bodyPr>
          <a:lstStyle/>
          <a:p>
            <a:r>
              <a:rPr lang="en-US" sz="4000" dirty="0" smtClean="0"/>
              <a:t>Conferences</a:t>
            </a:r>
          </a:p>
          <a:p>
            <a:pPr lvl="1"/>
            <a:r>
              <a:rPr lang="en-US" sz="4000" dirty="0" smtClean="0"/>
              <a:t>200.432 (78650)</a:t>
            </a:r>
          </a:p>
          <a:p>
            <a:pPr marL="274320" lvl="1" indent="0">
              <a:buNone/>
            </a:pPr>
            <a:r>
              <a:rPr lang="en-US" sz="3600" smtClean="0"/>
              <a:t>(see Attachment)</a:t>
            </a:r>
            <a:endParaRPr lang="en-US" sz="3600" dirty="0"/>
          </a:p>
        </p:txBody>
      </p:sp>
      <p:pic>
        <p:nvPicPr>
          <p:cNvPr id="14338" name="Picture 2" descr="C:\Users\nbrooks\AppData\Local\Microsoft\Windows\Temporary Internet Files\Content.IE5\MT8XVNM4\MC900370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322" y="228600"/>
            <a:ext cx="2209800" cy="192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338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79</a:t>
            </a:fld>
            <a:endParaRPr lang="en-US"/>
          </a:p>
        </p:txBody>
      </p:sp>
      <p:sp>
        <p:nvSpPr>
          <p:cNvPr id="4" name="Content Placeholder 3"/>
          <p:cNvSpPr>
            <a:spLocks noGrp="1"/>
          </p:cNvSpPr>
          <p:nvPr>
            <p:ph sz="quarter" idx="1"/>
          </p:nvPr>
        </p:nvSpPr>
        <p:spPr/>
        <p:txBody>
          <a:bodyPr>
            <a:normAutofit/>
          </a:bodyPr>
          <a:lstStyle/>
          <a:p>
            <a:r>
              <a:rPr lang="en-US" sz="4000" dirty="0" smtClean="0"/>
              <a:t>Costs of Appeals</a:t>
            </a:r>
          </a:p>
          <a:p>
            <a:pPr lvl="1"/>
            <a:r>
              <a:rPr lang="en-US" sz="4000" dirty="0" smtClean="0"/>
              <a:t>200.435 (78651)</a:t>
            </a:r>
            <a:endParaRPr lang="en-US" sz="4000" dirty="0"/>
          </a:p>
        </p:txBody>
      </p:sp>
      <p:pic>
        <p:nvPicPr>
          <p:cNvPr id="13314" name="Picture 2" descr="C:\Users\nbrooks\AppData\Local\Microsoft\Windows\Temporary Internet Files\Content.IE5\01JG89SL\MC900292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7078" y="3657600"/>
            <a:ext cx="298104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4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2800" dirty="0" smtClean="0"/>
              <a:t>2 CFR Part 200</a:t>
            </a:r>
            <a:endParaRPr lang="en-US" sz="2800" dirty="0"/>
          </a:p>
        </p:txBody>
      </p:sp>
      <p:sp>
        <p:nvSpPr>
          <p:cNvPr id="3" name="Slide Number Placeholder 2"/>
          <p:cNvSpPr>
            <a:spLocks noGrp="1"/>
          </p:cNvSpPr>
          <p:nvPr>
            <p:ph type="sldNum" sz="quarter" idx="12"/>
          </p:nvPr>
        </p:nvSpPr>
        <p:spPr/>
        <p:txBody>
          <a:bodyPr/>
          <a:lstStyle/>
          <a:p>
            <a:fld id="{75C27216-0D98-448B-9B28-974AB1674247}" type="slidenum">
              <a:rPr lang="en-US" smtClean="0"/>
              <a:t>8</a:t>
            </a:fld>
            <a:endParaRPr lang="en-US" dirty="0"/>
          </a:p>
        </p:txBody>
      </p:sp>
      <p:sp>
        <p:nvSpPr>
          <p:cNvPr id="2" name="Title 1"/>
          <p:cNvSpPr>
            <a:spLocks noGrp="1"/>
          </p:cNvSpPr>
          <p:nvPr>
            <p:ph type="title"/>
          </p:nvPr>
        </p:nvSpPr>
        <p:spPr/>
        <p:txBody>
          <a:bodyPr/>
          <a:lstStyle/>
          <a:p>
            <a:r>
              <a:rPr lang="en-US" dirty="0" smtClean="0"/>
              <a:t>Structure of Omni-Circular </a:t>
            </a:r>
            <a:br>
              <a:rPr lang="en-US" dirty="0" smtClean="0"/>
            </a:br>
            <a:r>
              <a:rPr lang="en-US" dirty="0" smtClean="0"/>
              <a:t>(p. 78608)</a:t>
            </a:r>
            <a:endParaRPr lang="en-US" dirty="0"/>
          </a:p>
        </p:txBody>
      </p:sp>
      <p:pic>
        <p:nvPicPr>
          <p:cNvPr id="3074" name="Picture 2" descr="C:\Users\nbrooks\AppData\Local\Microsoft\Windows\Temporary Internet Files\Content.IE5\MT8XVNM4\MC91021634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516489"/>
            <a:ext cx="2634762"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87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80</a:t>
            </a:fld>
            <a:endParaRPr lang="en-US"/>
          </a:p>
        </p:txBody>
      </p:sp>
      <p:sp>
        <p:nvSpPr>
          <p:cNvPr id="4" name="Content Placeholder 3"/>
          <p:cNvSpPr>
            <a:spLocks noGrp="1"/>
          </p:cNvSpPr>
          <p:nvPr>
            <p:ph sz="quarter" idx="1"/>
          </p:nvPr>
        </p:nvSpPr>
        <p:spPr/>
        <p:txBody>
          <a:bodyPr>
            <a:normAutofit/>
          </a:bodyPr>
          <a:lstStyle/>
          <a:p>
            <a:r>
              <a:rPr lang="en-US" sz="4000" dirty="0" smtClean="0"/>
              <a:t>Employee Morale</a:t>
            </a:r>
          </a:p>
          <a:p>
            <a:pPr lvl="1"/>
            <a:r>
              <a:rPr lang="en-US" sz="4000" dirty="0" smtClean="0"/>
              <a:t>200.437 (78652)</a:t>
            </a:r>
            <a:endParaRPr lang="en-US" sz="4000" dirty="0"/>
          </a:p>
        </p:txBody>
      </p:sp>
      <p:pic>
        <p:nvPicPr>
          <p:cNvPr id="12290" name="Picture 2" descr="C:\Users\nbrooks\AppData\Local\Microsoft\Windows\Temporary Internet Files\Content.IE5\FOHDK592\MC9000713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1597" y="3733800"/>
            <a:ext cx="3440317" cy="213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19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81</a:t>
            </a:fld>
            <a:endParaRPr lang="en-US"/>
          </a:p>
        </p:txBody>
      </p:sp>
      <p:sp>
        <p:nvSpPr>
          <p:cNvPr id="4" name="Content Placeholder 3"/>
          <p:cNvSpPr>
            <a:spLocks noGrp="1"/>
          </p:cNvSpPr>
          <p:nvPr>
            <p:ph sz="quarter" idx="1"/>
          </p:nvPr>
        </p:nvSpPr>
        <p:spPr/>
        <p:txBody>
          <a:bodyPr>
            <a:normAutofit/>
          </a:bodyPr>
          <a:lstStyle/>
          <a:p>
            <a:r>
              <a:rPr lang="en-US" sz="4000" dirty="0" smtClean="0"/>
              <a:t>Memberships</a:t>
            </a:r>
          </a:p>
          <a:p>
            <a:pPr lvl="1"/>
            <a:r>
              <a:rPr lang="en-US" sz="4000" dirty="0" smtClean="0"/>
              <a:t>200.454 (78657)</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810000"/>
            <a:ext cx="2628900" cy="1743075"/>
          </a:xfrm>
          <a:prstGeom prst="rect">
            <a:avLst/>
          </a:prstGeom>
        </p:spPr>
      </p:pic>
    </p:spTree>
    <p:extLst>
      <p:ext uri="{BB962C8B-B14F-4D97-AF65-F5344CB8AC3E}">
        <p14:creationId xmlns:p14="http://schemas.microsoft.com/office/powerpoint/2010/main" val="612519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82</a:t>
            </a:fld>
            <a:endParaRPr lang="en-US"/>
          </a:p>
        </p:txBody>
      </p:sp>
      <p:sp>
        <p:nvSpPr>
          <p:cNvPr id="4" name="Content Placeholder 3"/>
          <p:cNvSpPr>
            <a:spLocks noGrp="1"/>
          </p:cNvSpPr>
          <p:nvPr>
            <p:ph sz="quarter" idx="1"/>
          </p:nvPr>
        </p:nvSpPr>
        <p:spPr/>
        <p:txBody>
          <a:bodyPr>
            <a:normAutofit/>
          </a:bodyPr>
          <a:lstStyle/>
          <a:p>
            <a:r>
              <a:rPr lang="en-US" sz="4000" dirty="0" smtClean="0"/>
              <a:t>Student Activity Costs</a:t>
            </a:r>
          </a:p>
          <a:p>
            <a:pPr lvl="1"/>
            <a:r>
              <a:rPr lang="en-US" sz="4000" dirty="0" smtClean="0"/>
              <a:t>200.469 (78660)</a:t>
            </a:r>
            <a:endParaRPr lang="en-US" sz="4000" dirty="0"/>
          </a:p>
        </p:txBody>
      </p:sp>
      <p:pic>
        <p:nvPicPr>
          <p:cNvPr id="11266" name="Picture 2" descr="C:\Users\nbrooks\AppData\Local\Microsoft\Windows\Temporary Internet Files\Content.IE5\KX9L611U\MC9000603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714" y="3352800"/>
            <a:ext cx="2358085" cy="198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87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83</a:t>
            </a:fld>
            <a:endParaRPr lang="en-US"/>
          </a:p>
        </p:txBody>
      </p:sp>
      <p:sp>
        <p:nvSpPr>
          <p:cNvPr id="4" name="Content Placeholder 3"/>
          <p:cNvSpPr>
            <a:spLocks noGrp="1"/>
          </p:cNvSpPr>
          <p:nvPr>
            <p:ph sz="quarter" idx="1"/>
          </p:nvPr>
        </p:nvSpPr>
        <p:spPr/>
        <p:txBody>
          <a:bodyPr>
            <a:normAutofit/>
          </a:bodyPr>
          <a:lstStyle/>
          <a:p>
            <a:r>
              <a:rPr lang="en-US" sz="4000" dirty="0" smtClean="0"/>
              <a:t>Travel Costs</a:t>
            </a:r>
          </a:p>
          <a:p>
            <a:pPr lvl="1"/>
            <a:r>
              <a:rPr lang="en-US" sz="4000" dirty="0" smtClean="0"/>
              <a:t>200.474 (78661)</a:t>
            </a:r>
            <a:endParaRPr lang="en-US" sz="4000" dirty="0"/>
          </a:p>
        </p:txBody>
      </p:sp>
      <p:pic>
        <p:nvPicPr>
          <p:cNvPr id="10242" name="Picture 2" descr="C:\Users\nbrooks\AppData\Local\Microsoft\Windows\Temporary Internet Files\Content.IE5\UX8USZJE\MC9003834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8022" y="3657599"/>
            <a:ext cx="2036978" cy="239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66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5C27216-0D98-448B-9B28-974AB1674247}" type="slidenum">
              <a:rPr lang="en-US" smtClean="0"/>
              <a:t>84</a:t>
            </a:fld>
            <a:endParaRPr lang="en-US"/>
          </a:p>
        </p:txBody>
      </p:sp>
      <p:sp>
        <p:nvSpPr>
          <p:cNvPr id="4" name="Content Placeholder 3"/>
          <p:cNvSpPr>
            <a:spLocks noGrp="1"/>
          </p:cNvSpPr>
          <p:nvPr>
            <p:ph sz="quarter" idx="1"/>
          </p:nvPr>
        </p:nvSpPr>
        <p:spPr/>
        <p:txBody>
          <a:bodyPr>
            <a:normAutofit/>
          </a:bodyPr>
          <a:lstStyle/>
          <a:p>
            <a:r>
              <a:rPr lang="en-US" sz="4000" dirty="0" smtClean="0"/>
              <a:t>Audits</a:t>
            </a:r>
          </a:p>
          <a:p>
            <a:pPr lvl="1"/>
            <a:r>
              <a:rPr lang="en-US" sz="4000" dirty="0" smtClean="0"/>
              <a:t>200.500 (78662)</a:t>
            </a:r>
            <a:endParaRPr lang="en-US" sz="4000" dirty="0"/>
          </a:p>
        </p:txBody>
      </p:sp>
      <p:pic>
        <p:nvPicPr>
          <p:cNvPr id="9218" name="Picture 2" descr="C:\Users\nbrooks\AppData\Local\Microsoft\Windows\Temporary Internet Files\Content.IE5\WVGFVF25\MC9002371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276600"/>
            <a:ext cx="2187921" cy="197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744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Questions?</a:t>
            </a:r>
            <a:endParaRPr lang="en-US" dirty="0"/>
          </a:p>
        </p:txBody>
      </p:sp>
      <p:sp>
        <p:nvSpPr>
          <p:cNvPr id="2" name="Slide Number Placeholder 1"/>
          <p:cNvSpPr>
            <a:spLocks noGrp="1"/>
          </p:cNvSpPr>
          <p:nvPr>
            <p:ph type="sldNum" sz="quarter" idx="12"/>
          </p:nvPr>
        </p:nvSpPr>
        <p:spPr/>
        <p:txBody>
          <a:bodyPr/>
          <a:lstStyle/>
          <a:p>
            <a:fld id="{75C27216-0D98-448B-9B28-974AB1674247}" type="slidenum">
              <a:rPr lang="en-US" smtClean="0"/>
              <a:t>85</a:t>
            </a:fld>
            <a:endParaRPr lang="en-US"/>
          </a:p>
        </p:txBody>
      </p:sp>
      <p:pic>
        <p:nvPicPr>
          <p:cNvPr id="5122" name="Picture 2" descr="C:\Users\nbrooks\AppData\Local\Microsoft\Windows\Temporary Internet Files\Content.IE5\CG9FMVI2\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1587" y="3276600"/>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062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33400" y="609600"/>
            <a:ext cx="80772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575"/>
              </a:spcBef>
              <a:buFont typeface="Wingdings 2" pitchFamily="18" charset="2"/>
              <a:buNone/>
            </a:pPr>
            <a:r>
              <a:rPr lang="en-US" sz="2800" b="1" dirty="0"/>
              <a:t>Disclaimer</a:t>
            </a:r>
          </a:p>
          <a:p>
            <a:pPr algn="ctr">
              <a:spcBef>
                <a:spcPts val="575"/>
              </a:spcBef>
              <a:buFont typeface="Wingdings 2" pitchFamily="18" charset="2"/>
              <a:buNone/>
            </a:pPr>
            <a:endParaRPr lang="en-US" sz="2000" b="1" dirty="0"/>
          </a:p>
          <a:p>
            <a:pPr algn="ctr"/>
            <a:r>
              <a:rPr lang="en-US" sz="2800" dirty="0">
                <a:solidFill>
                  <a:srgbClr val="8B7B57"/>
                </a:solidFill>
              </a:rPr>
              <a:t>This presentation is intended solely to provide general information and does not constitute legal advice.  Attendance at the presentation or later review of these printed materials does not create an attorney-client relationship with Brustein &amp; Manasevit, PLLC.  You should not take any action based upon any information in this presentation without first consulting legal counsel familiar with your particular circumstances.</a:t>
            </a:r>
            <a:endParaRPr lang="en-US" sz="2800" dirty="0"/>
          </a:p>
        </p:txBody>
      </p:sp>
      <p:sp>
        <p:nvSpPr>
          <p:cNvPr id="5017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794BB5D-BA39-49B2-B326-5852F6039ACF}" type="slidenum">
              <a:rPr lang="en-US" smtClean="0">
                <a:cs typeface="Arial" charset="0"/>
              </a:rPr>
              <a:pPr/>
              <a:t>86</a:t>
            </a:fld>
            <a:endParaRPr lang="en-US" smtClean="0">
              <a:cs typeface="Arial" charset="0"/>
            </a:endParaRPr>
          </a:p>
        </p:txBody>
      </p:sp>
    </p:spTree>
    <p:extLst>
      <p:ext uri="{BB962C8B-B14F-4D97-AF65-F5344CB8AC3E}">
        <p14:creationId xmlns:p14="http://schemas.microsoft.com/office/powerpoint/2010/main" val="3169025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 78608)</a:t>
            </a:r>
            <a:endParaRPr lang="en-US" dirty="0"/>
          </a:p>
        </p:txBody>
      </p:sp>
      <p:sp>
        <p:nvSpPr>
          <p:cNvPr id="3" name="Slide Number Placeholder 2"/>
          <p:cNvSpPr>
            <a:spLocks noGrp="1"/>
          </p:cNvSpPr>
          <p:nvPr>
            <p:ph type="sldNum" sz="quarter" idx="12"/>
          </p:nvPr>
        </p:nvSpPr>
        <p:spPr/>
        <p:txBody>
          <a:bodyPr/>
          <a:lstStyle/>
          <a:p>
            <a:fld id="{75C27216-0D98-448B-9B28-974AB1674247}" type="slidenum">
              <a:rPr lang="en-US" smtClean="0"/>
              <a:t>9</a:t>
            </a:fld>
            <a:endParaRPr lang="en-US" dirty="0"/>
          </a:p>
        </p:txBody>
      </p:sp>
      <p:sp>
        <p:nvSpPr>
          <p:cNvPr id="6" name="Content Placeholder 5"/>
          <p:cNvSpPr>
            <a:spLocks noGrp="1"/>
          </p:cNvSpPr>
          <p:nvPr>
            <p:ph sz="quarter" idx="1"/>
          </p:nvPr>
        </p:nvSpPr>
        <p:spPr/>
        <p:txBody>
          <a:bodyPr/>
          <a:lstStyle/>
          <a:p>
            <a:r>
              <a:rPr lang="en-US" dirty="0" smtClean="0"/>
              <a:t>Subpart A – Definitions</a:t>
            </a:r>
          </a:p>
          <a:p>
            <a:r>
              <a:rPr lang="en-US" dirty="0" smtClean="0"/>
              <a:t>Subpart B – General Provisions</a:t>
            </a:r>
          </a:p>
          <a:p>
            <a:r>
              <a:rPr lang="en-US" dirty="0" smtClean="0"/>
              <a:t>Subpart C – Pre Award Requirements</a:t>
            </a:r>
          </a:p>
          <a:p>
            <a:r>
              <a:rPr lang="en-US" dirty="0" smtClean="0"/>
              <a:t>Subpart D – Post Award Requirements</a:t>
            </a:r>
          </a:p>
          <a:p>
            <a:r>
              <a:rPr lang="en-US" dirty="0" smtClean="0"/>
              <a:t>Subpart E – Cost Principles</a:t>
            </a:r>
          </a:p>
          <a:p>
            <a:r>
              <a:rPr lang="en-US" dirty="0" smtClean="0"/>
              <a:t>Subpart F – Audit Requirements</a:t>
            </a:r>
            <a:endParaRPr lang="en-US" dirty="0"/>
          </a:p>
        </p:txBody>
      </p:sp>
    </p:spTree>
    <p:extLst>
      <p:ext uri="{BB962C8B-B14F-4D97-AF65-F5344CB8AC3E}">
        <p14:creationId xmlns:p14="http://schemas.microsoft.com/office/powerpoint/2010/main" val="2054395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2652</TotalTime>
  <Words>2056</Words>
  <Application>Microsoft Office PowerPoint</Application>
  <PresentationFormat>On-screen Show (4:3)</PresentationFormat>
  <Paragraphs>411</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Civic</vt:lpstr>
      <vt:lpstr>“The Omni Circular:  What You Need to Know to Administer a 21st Century Education Program”</vt:lpstr>
      <vt:lpstr>The Major Themes Impacting Federal Grants Management</vt:lpstr>
      <vt:lpstr>Key Dates:</vt:lpstr>
      <vt:lpstr>Date of Applicability of Revised Rules</vt:lpstr>
      <vt:lpstr>What is covered?</vt:lpstr>
      <vt:lpstr>Who is covered?</vt:lpstr>
      <vt:lpstr>Reasons for the Change?</vt:lpstr>
      <vt:lpstr>Structure of Omni-Circular  (p. 78608)</vt:lpstr>
      <vt:lpstr>(p. 78608)</vt:lpstr>
      <vt:lpstr>Key Definitions</vt:lpstr>
      <vt:lpstr>PowerPoint Presentation</vt:lpstr>
      <vt:lpstr>PowerPoint Presentation</vt:lpstr>
      <vt:lpstr>PowerPoint Presentation</vt:lpstr>
      <vt:lpstr>Financial Management Controls   The Key Component to Federal Grants</vt:lpstr>
      <vt:lpstr>Quick Overview of New Financial Management Requirements:</vt:lpstr>
      <vt:lpstr>WHY??</vt:lpstr>
      <vt:lpstr>PowerPoint Presentation</vt:lpstr>
      <vt:lpstr>PowerPoint Presentation</vt:lpstr>
      <vt:lpstr>Crosswork Between 34 CFR 80.20 (b) and CFR 200.302(b)</vt:lpstr>
      <vt:lpstr>1) Identification of Awards (New)</vt:lpstr>
      <vt:lpstr>2) Financial Reporting</vt:lpstr>
      <vt:lpstr>2) Financial Reporting (cont.)</vt:lpstr>
      <vt:lpstr>2) Financial Reporting (cont.)</vt:lpstr>
      <vt:lpstr>2) Financial Reporting (cont.)</vt:lpstr>
      <vt:lpstr>2) Financial Reporting (Cont.)</vt:lpstr>
      <vt:lpstr>3) Accounting Records  (Source Documentation)</vt:lpstr>
      <vt:lpstr>4) Internal Control</vt:lpstr>
      <vt:lpstr>4) Internal Control 200.303 (cont.)</vt:lpstr>
      <vt:lpstr>4) Internal Control 200.303 (cont.)</vt:lpstr>
      <vt:lpstr>5) Budget Control</vt:lpstr>
      <vt:lpstr>6) Written Cash Management Procedures (New)</vt:lpstr>
      <vt:lpstr> 6) Written Cash Management Procedures (cont.)</vt:lpstr>
      <vt:lpstr>6) Written Cash Management Procedures (cont.)</vt:lpstr>
      <vt:lpstr>6) Written Cash Management Procedures (cont.)</vt:lpstr>
      <vt:lpstr>6) Written Cash Management Procedures (cont.) </vt:lpstr>
      <vt:lpstr>6) Written Cash Management Procedures (cont.)</vt:lpstr>
      <vt:lpstr>6) Written Cash Management Procedures (cont.)</vt:lpstr>
      <vt:lpstr>6) Written Cash Management Procedures (cont.)</vt:lpstr>
      <vt:lpstr>6) Written Cash Management Procedures (cont.)</vt:lpstr>
      <vt:lpstr>7) Written Allowability Procedures (New)</vt:lpstr>
      <vt:lpstr>7) Written Allowability Procedures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Procurement “Bear Claw”</vt:lpstr>
      <vt:lpstr>PowerPoint Presentation</vt:lpstr>
      <vt:lpstr>Pass-Through Agency Responsibilities</vt:lpstr>
      <vt:lpstr>PowerPoint Presentation</vt:lpstr>
      <vt:lpstr>PowerPoint Presentation</vt:lpstr>
      <vt:lpstr>PowerPoint Presentation</vt:lpstr>
      <vt:lpstr>PowerPoint Presentation</vt:lpstr>
      <vt:lpstr>PowerPoint Presentation</vt:lpstr>
      <vt:lpstr>Monitoring Responsibilities of the Pass-Through 200.328    34 CFR 80.40 </vt:lpstr>
      <vt:lpstr>New Risk management Requirements for Pass-Throughs</vt:lpstr>
      <vt:lpstr>PowerPoint Presentation</vt:lpstr>
      <vt:lpstr>200.331</vt:lpstr>
      <vt:lpstr>200.331</vt:lpstr>
      <vt:lpstr>200.331</vt:lpstr>
      <vt:lpstr>200.331</vt:lpstr>
      <vt:lpstr>200.331</vt:lpstr>
      <vt:lpstr>200.331</vt:lpstr>
      <vt:lpstr>200.331</vt:lpstr>
      <vt:lpstr>200.331</vt:lpstr>
      <vt:lpstr>200.339</vt:lpstr>
      <vt:lpstr>Record Retention (78636)</vt:lpstr>
      <vt:lpstr>Non-Compliance (78637)</vt:lpstr>
      <vt:lpstr>Subpart E – Cost Principles (78639)</vt:lpstr>
      <vt:lpstr>PowerPoint Presentation</vt:lpstr>
      <vt:lpstr>Basic Considerations (78640)</vt:lpstr>
      <vt:lpstr>Direct and Indirect Costs (78642)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Public Education Department Perkins CTE Workshop January 10, 2013</dc:title>
  <dc:creator>Nicole Brooks</dc:creator>
  <cp:lastModifiedBy>Nicole Brooks</cp:lastModifiedBy>
  <cp:revision>114</cp:revision>
  <cp:lastPrinted>2014-09-29T17:55:48Z</cp:lastPrinted>
  <dcterms:created xsi:type="dcterms:W3CDTF">2012-12-26T15:44:41Z</dcterms:created>
  <dcterms:modified xsi:type="dcterms:W3CDTF">2014-09-29T17:57:24Z</dcterms:modified>
</cp:coreProperties>
</file>