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Robo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79D3C33-D2F2-45E2-B218-F9BE144F4072}">
  <a:tblStyle styleId="{E79D3C33-D2F2-45E2-B218-F9BE144F4072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Roboto-regular.fntdata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.xml"/><Relationship Id="rId9" Type="http://schemas.openxmlformats.org/officeDocument/2006/relationships/slide" Target="slides/slide3.xml"/><Relationship Id="rId26" Type="http://schemas.openxmlformats.org/officeDocument/2006/relationships/font" Target="fonts/Roboto-italic.fntdata"/><Relationship Id="rId25" Type="http://schemas.openxmlformats.org/officeDocument/2006/relationships/font" Target="fonts/Roboto-bold.fntdata"/><Relationship Id="rId27" Type="http://schemas.openxmlformats.org/officeDocument/2006/relationships/font" Target="fonts/Roboto-boldItalic.fntdata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Smart Schools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Investment Plan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Public Presentation 12/15/15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435425"/>
            <a:ext cx="8222100" cy="1070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Purpose: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To improve educational technology &amp; infrastructure to enhance learning &amp; to provide opportunities for students throughout NYS.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71900" y="435425"/>
            <a:ext cx="8222100" cy="1070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Planning - Year 4</a:t>
            </a:r>
          </a:p>
        </p:txBody>
      </p:sp>
      <p:graphicFrame>
        <p:nvGraphicFramePr>
          <p:cNvPr id="131" name="Shape 131"/>
          <p:cNvGraphicFramePr/>
          <p:nvPr/>
        </p:nvGraphicFramePr>
        <p:xfrm>
          <a:off x="686587" y="1845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{E79D3C33-D2F2-45E2-B218-F9BE144F4072}</a:tableStyleId>
              </a:tblPr>
              <a:tblGrid>
                <a:gridCol w="2046000"/>
                <a:gridCol w="2068225"/>
                <a:gridCol w="2066600"/>
                <a:gridCol w="1590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School Connectivity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Classroom Technology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High-Tech Security Features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Total</a:t>
                      </a: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$103,585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$103,585</a:t>
                      </a:r>
                    </a:p>
                  </a:txBody>
                  <a:tcPr marT="63500" marB="63500" marR="63500" marL="63500" anchor="ctr"/>
                </a:tc>
              </a:tr>
            </a:tbl>
          </a:graphicData>
        </a:graphic>
      </p:graphicFrame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600" y="3852175"/>
            <a:ext cx="7770824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71900" y="435425"/>
            <a:ext cx="8222100" cy="1070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CSD Allocations</a:t>
            </a:r>
          </a:p>
        </p:txBody>
      </p:sp>
      <p:graphicFrame>
        <p:nvGraphicFramePr>
          <p:cNvPr id="138" name="Shape 138"/>
          <p:cNvGraphicFramePr/>
          <p:nvPr/>
        </p:nvGraphicFramePr>
        <p:xfrm>
          <a:off x="504975" y="203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{E79D3C33-D2F2-45E2-B218-F9BE144F4072}</a:tableStyleId>
              </a:tblPr>
              <a:tblGrid>
                <a:gridCol w="2141625"/>
                <a:gridCol w="2164875"/>
                <a:gridCol w="2163200"/>
                <a:gridCol w="16643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School Connectivity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Classroom Technology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High-Tech Security Features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Total</a:t>
                      </a: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$181,415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$803,585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$80,000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$1,065,000</a:t>
                      </a:r>
                    </a:p>
                  </a:txBody>
                  <a:tcPr marT="63500" marB="63500" marR="63500" marL="6350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4 - Year Distribution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800" y="943750"/>
            <a:ext cx="8182600" cy="398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4 - Year Distribution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475" y="804875"/>
            <a:ext cx="8369374" cy="3991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Several Caveats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71900" y="1919075"/>
            <a:ext cx="3999899" cy="1995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Non-Public Schools: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King - $33,500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Ambleside - $2,000</a:t>
            </a:r>
          </a:p>
        </p:txBody>
      </p:sp>
      <p:sp>
        <p:nvSpPr>
          <p:cNvPr id="157" name="Shape 157"/>
          <p:cNvSpPr txBox="1"/>
          <p:nvPr>
            <p:ph idx="2" type="body"/>
          </p:nvPr>
        </p:nvSpPr>
        <p:spPr>
          <a:xfrm>
            <a:off x="4694250" y="1919075"/>
            <a:ext cx="3999899" cy="172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Professional Development excluded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Like Excel Aid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58" name="Shape 158"/>
          <p:cNvSpPr txBox="1"/>
          <p:nvPr/>
        </p:nvSpPr>
        <p:spPr>
          <a:xfrm>
            <a:off x="471900" y="3914675"/>
            <a:ext cx="8222100" cy="936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24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All of the dollars shown here may be revised as we continue our planning.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" sz="4800"/>
              <a:t>What Happens Next...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471925" y="2010175"/>
            <a:ext cx="8222100" cy="27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Char char="➔"/>
            </a:pPr>
            <a:r>
              <a:rPr lang="en" sz="2400">
                <a:solidFill>
                  <a:srgbClr val="666666"/>
                </a:solidFill>
              </a:rPr>
              <a:t>The plan must be posted to the Web site for 30 days prior to submission.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Char char="➔"/>
            </a:pPr>
            <a:r>
              <a:rPr lang="en" sz="2400">
                <a:solidFill>
                  <a:srgbClr val="666666"/>
                </a:solidFill>
              </a:rPr>
              <a:t>Submit to SED;  plans are reviewed quarterly.</a:t>
            </a:r>
          </a:p>
          <a:p>
            <a:pPr indent="-381000" lvl="0"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Char char="➔"/>
            </a:pPr>
            <a:r>
              <a:rPr lang="en" sz="2400">
                <a:solidFill>
                  <a:srgbClr val="666666"/>
                </a:solidFill>
              </a:rPr>
              <a:t>Await corrections from SED, hopefully minimal!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This is Important!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Learning — Engaging and Empowering Learning Through Technology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Teaching — Teaching With Technology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Leadership — Creating a Culture and Conditions for Innovation and Change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Assessment — Measuring for Learning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Infrastructure — Enabling Access and Effective Use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51000" y="526350"/>
            <a:ext cx="8441999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435425"/>
            <a:ext cx="8222100" cy="1070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Four Focus Areas: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  <a:buChar char="➢"/>
            </a:pPr>
            <a:r>
              <a:rPr lang="en" sz="3000"/>
              <a:t>Construct, enhance, &amp; modernize educational facilities</a:t>
            </a:r>
          </a:p>
          <a:p>
            <a:pPr indent="-419100" lvl="0" marL="457200" rtl="0">
              <a:spcBef>
                <a:spcPts val="0"/>
              </a:spcBef>
              <a:buSzPct val="100000"/>
              <a:buChar char="➢"/>
            </a:pPr>
            <a:r>
              <a:rPr lang="en" sz="3000"/>
              <a:t>Install high-speed broadband connectivity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435425"/>
            <a:ext cx="8222100" cy="1070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Four Focus Areas: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  <a:buChar char="➢"/>
            </a:pPr>
            <a:r>
              <a:rPr lang="en" sz="3000"/>
              <a:t>Install high-tech security features</a:t>
            </a:r>
          </a:p>
          <a:p>
            <a:pPr indent="-419100" lvl="0" marL="457200" rtl="0">
              <a:spcBef>
                <a:spcPts val="0"/>
              </a:spcBef>
              <a:buSzPct val="100000"/>
              <a:buChar char="➢"/>
            </a:pPr>
            <a:r>
              <a:rPr lang="en" sz="3000"/>
              <a:t>Acquire learning technology equipment or facilities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435425"/>
            <a:ext cx="8222100" cy="1070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Application Process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  <a:buChar char="➢"/>
            </a:pPr>
            <a:r>
              <a:rPr lang="en" sz="3000"/>
              <a:t>District Tech Plan</a:t>
            </a:r>
          </a:p>
          <a:p>
            <a:pPr indent="-419100" lvl="0" marL="457200" rtl="0">
              <a:spcBef>
                <a:spcPts val="0"/>
              </a:spcBef>
              <a:buSzPct val="100000"/>
              <a:buChar char="➢"/>
            </a:pPr>
            <a:r>
              <a:rPr lang="en" sz="3000"/>
              <a:t>NYSED Tech Plan Survey (last Summer)</a:t>
            </a:r>
          </a:p>
          <a:p>
            <a:pPr indent="-419100" lvl="0" marL="457200" rtl="0">
              <a:spcBef>
                <a:spcPts val="0"/>
              </a:spcBef>
              <a:buSzPct val="100000"/>
              <a:buChar char="➢"/>
            </a:pPr>
            <a:r>
              <a:rPr lang="en" sz="3000"/>
              <a:t>Smart Schools Investment Plan (Now)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71900" y="435425"/>
            <a:ext cx="8222100" cy="1070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Allocation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$1,065,000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71900" y="435425"/>
            <a:ext cx="8222100" cy="1070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Planning</a:t>
            </a:r>
          </a:p>
        </p:txBody>
      </p:sp>
      <p:graphicFrame>
        <p:nvGraphicFramePr>
          <p:cNvPr id="104" name="Shape 104"/>
          <p:cNvGraphicFramePr/>
          <p:nvPr/>
        </p:nvGraphicFramePr>
        <p:xfrm>
          <a:off x="952500" y="2190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{E79D3C33-D2F2-45E2-B218-F9BE144F4072}</a:tableStyleId>
              </a:tblPr>
              <a:tblGrid>
                <a:gridCol w="1715900"/>
                <a:gridCol w="1715900"/>
                <a:gridCol w="1715900"/>
                <a:gridCol w="17159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Year 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Year 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Year 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Year 4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$481,445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$250,000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$200,000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$103,845</a:t>
                      </a:r>
                    </a:p>
                  </a:txBody>
                  <a:tcPr marT="63500" marB="63500" marR="63500" marL="6350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71900" y="435425"/>
            <a:ext cx="8222100" cy="1070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Planning - Year 1</a:t>
            </a:r>
          </a:p>
        </p:txBody>
      </p:sp>
      <p:graphicFrame>
        <p:nvGraphicFramePr>
          <p:cNvPr id="110" name="Shape 110"/>
          <p:cNvGraphicFramePr/>
          <p:nvPr/>
        </p:nvGraphicFramePr>
        <p:xfrm>
          <a:off x="686587" y="1845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{E79D3C33-D2F2-45E2-B218-F9BE144F4072}</a:tableStyleId>
              </a:tblPr>
              <a:tblGrid>
                <a:gridCol w="2046000"/>
                <a:gridCol w="2068225"/>
                <a:gridCol w="2066600"/>
                <a:gridCol w="1590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School Connectivity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Classroom Technology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High-Tech Security Features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Total</a:t>
                      </a: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$181,445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$250,000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$30,000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$461,445</a:t>
                      </a:r>
                    </a:p>
                  </a:txBody>
                  <a:tcPr marT="63500" marB="63500" marR="63500" marL="63500" anchor="ctr"/>
                </a:tc>
              </a:tr>
            </a:tbl>
          </a:graphicData>
        </a:graphic>
      </p:graphicFrame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600" y="3820125"/>
            <a:ext cx="7770824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71900" y="435425"/>
            <a:ext cx="8222100" cy="1070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Planning - Year 2</a:t>
            </a:r>
          </a:p>
        </p:txBody>
      </p:sp>
      <p:graphicFrame>
        <p:nvGraphicFramePr>
          <p:cNvPr id="117" name="Shape 117"/>
          <p:cNvGraphicFramePr/>
          <p:nvPr/>
        </p:nvGraphicFramePr>
        <p:xfrm>
          <a:off x="686587" y="1845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{E79D3C33-D2F2-45E2-B218-F9BE144F4072}</a:tableStyleId>
              </a:tblPr>
              <a:tblGrid>
                <a:gridCol w="2046000"/>
                <a:gridCol w="2068225"/>
                <a:gridCol w="2066600"/>
                <a:gridCol w="1590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School Connectivity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Classroom Technology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High-Tech Security Features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Total</a:t>
                      </a: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$250,000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$50,000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$300,000</a:t>
                      </a:r>
                    </a:p>
                  </a:txBody>
                  <a:tcPr marT="63500" marB="63500" marR="63500" marL="63500" anchor="ctr"/>
                </a:tc>
              </a:tr>
            </a:tbl>
          </a:graphicData>
        </a:graphic>
      </p:graphicFrame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600" y="3868750"/>
            <a:ext cx="7770824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71900" y="435425"/>
            <a:ext cx="8222100" cy="1070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Planning - Year 3</a:t>
            </a:r>
          </a:p>
        </p:txBody>
      </p:sp>
      <p:graphicFrame>
        <p:nvGraphicFramePr>
          <p:cNvPr id="124" name="Shape 124"/>
          <p:cNvGraphicFramePr/>
          <p:nvPr/>
        </p:nvGraphicFramePr>
        <p:xfrm>
          <a:off x="686587" y="1845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{E79D3C33-D2F2-45E2-B218-F9BE144F4072}</a:tableStyleId>
              </a:tblPr>
              <a:tblGrid>
                <a:gridCol w="2046000"/>
                <a:gridCol w="2068225"/>
                <a:gridCol w="2066600"/>
                <a:gridCol w="1590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School Connectivity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Classroom Technology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High-Tech Security Features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Total</a:t>
                      </a: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$200,000</a:t>
                      </a:r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63500" marB="63500" marR="63500" marL="635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$200,000</a:t>
                      </a:r>
                    </a:p>
                  </a:txBody>
                  <a:tcPr marT="63500" marB="63500" marR="63500" marL="63500" anchor="ctr"/>
                </a:tc>
              </a:tr>
            </a:tbl>
          </a:graphicData>
        </a:graphic>
      </p:graphicFrame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600" y="3841500"/>
            <a:ext cx="7770824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