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sldIdLst>
    <p:sldId id="259" r:id="rId3"/>
    <p:sldId id="272" r:id="rId4"/>
    <p:sldId id="273" r:id="rId5"/>
    <p:sldId id="271" r:id="rId6"/>
    <p:sldId id="275" r:id="rId7"/>
    <p:sldId id="27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8187" autoAdjust="0"/>
  </p:normalViewPr>
  <p:slideViewPr>
    <p:cSldViewPr>
      <p:cViewPr varScale="1">
        <p:scale>
          <a:sx n="119" d="100"/>
          <a:sy n="119" d="100"/>
        </p:scale>
        <p:origin x="-1410" y="-96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hProcess1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BF07599-40A3-43F8-B74C-B9C9D197B9C8}">
      <dgm:prSet phldrT="[Text]" custT="1"/>
      <dgm:spPr/>
      <dgm:t>
        <a:bodyPr/>
        <a:lstStyle/>
        <a:p>
          <a:r>
            <a:rPr lang="en-US" sz="1600" dirty="0" smtClean="0"/>
            <a:t>Technology Plan Completed</a:t>
          </a:r>
        </a:p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Summer 2015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05A33227-C3A2-40A7-900E-1D070E545DAC}" type="parTrans" cxnId="{B0DAC2FD-EDA1-441B-A845-0C1964D6B924}">
      <dgm:prSet/>
      <dgm:spPr/>
      <dgm:t>
        <a:bodyPr/>
        <a:lstStyle/>
        <a:p>
          <a:endParaRPr lang="en-US" sz="2800"/>
        </a:p>
      </dgm:t>
    </dgm:pt>
    <dgm:pt modelId="{347A4B58-92E3-49B2-BBF5-15BF5A0F478B}" type="sibTrans" cxnId="{B0DAC2FD-EDA1-441B-A845-0C1964D6B924}">
      <dgm:prSet/>
      <dgm:spPr/>
      <dgm:t>
        <a:bodyPr/>
        <a:lstStyle/>
        <a:p>
          <a:endParaRPr lang="en-US" sz="2800"/>
        </a:p>
      </dgm:t>
    </dgm:pt>
    <dgm:pt modelId="{964A18CD-1B5D-4A7E-B182-2927E17348E0}">
      <dgm:prSet phldrT="[Text]" custT="1"/>
      <dgm:spPr/>
      <dgm:t>
        <a:bodyPr/>
        <a:lstStyle/>
        <a:p>
          <a:r>
            <a:rPr lang="en-US" sz="1600" dirty="0" smtClean="0"/>
            <a:t>Ed Tech Survey Submitted</a:t>
          </a:r>
        </a:p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August 2015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90C13AAE-4246-46D9-9B6E-D27D7FCA92D1}" type="parTrans" cxnId="{57D1E1FE-AB13-4507-B39B-15BDE576AB21}">
      <dgm:prSet/>
      <dgm:spPr/>
      <dgm:t>
        <a:bodyPr/>
        <a:lstStyle/>
        <a:p>
          <a:endParaRPr lang="en-US" sz="2800"/>
        </a:p>
      </dgm:t>
    </dgm:pt>
    <dgm:pt modelId="{63F601AF-EA35-4E0A-A9D9-C60ACFB6BC55}" type="sibTrans" cxnId="{57D1E1FE-AB13-4507-B39B-15BDE576AB21}">
      <dgm:prSet/>
      <dgm:spPr/>
      <dgm:t>
        <a:bodyPr/>
        <a:lstStyle/>
        <a:p>
          <a:endParaRPr lang="en-US" sz="2800"/>
        </a:p>
      </dgm:t>
    </dgm:pt>
    <dgm:pt modelId="{25761703-EE26-4CA8-B049-3F157889CE06}">
      <dgm:prSet phldrT="[Text]" custT="1"/>
      <dgm:spPr/>
      <dgm:t>
        <a:bodyPr/>
        <a:lstStyle/>
        <a:p>
          <a:r>
            <a:rPr lang="en-US" sz="1600" dirty="0" smtClean="0"/>
            <a:t>SMART School Investment Plan submitted November 2015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5EE1D751-E7E3-4E30-AC49-4C8227478F52}" type="parTrans" cxnId="{B4023F34-1758-4145-893F-044E6D16D52E}">
      <dgm:prSet/>
      <dgm:spPr/>
      <dgm:t>
        <a:bodyPr/>
        <a:lstStyle/>
        <a:p>
          <a:endParaRPr lang="en-US" sz="2800"/>
        </a:p>
      </dgm:t>
    </dgm:pt>
    <dgm:pt modelId="{B74F6A51-714F-4AA7-B42B-E7F20847B954}" type="sibTrans" cxnId="{B4023F34-1758-4145-893F-044E6D16D52E}">
      <dgm:prSet/>
      <dgm:spPr/>
      <dgm:t>
        <a:bodyPr/>
        <a:lstStyle/>
        <a:p>
          <a:endParaRPr lang="en-US" sz="2800"/>
        </a:p>
      </dgm:t>
    </dgm:pt>
    <dgm:pt modelId="{E731978B-F94B-47D7-AFDE-5668EE8523C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Purchase devices/Receive reimbursement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Spring 2016-Spring 2020</a:t>
          </a:r>
        </a:p>
      </dgm:t>
    </dgm:pt>
    <dgm:pt modelId="{347D0D83-196D-4ACE-95D8-CD164212347B}" type="parTrans" cxnId="{4F7CA4AE-94FE-4378-A583-281ED01F3A26}">
      <dgm:prSet/>
      <dgm:spPr/>
      <dgm:t>
        <a:bodyPr/>
        <a:lstStyle/>
        <a:p>
          <a:endParaRPr lang="en-US" sz="2800"/>
        </a:p>
      </dgm:t>
    </dgm:pt>
    <dgm:pt modelId="{EE1B103E-6B40-4F05-8FE6-0D6F6D6931A3}" type="sibTrans" cxnId="{4F7CA4AE-94FE-4378-A583-281ED01F3A26}">
      <dgm:prSet/>
      <dgm:spPr/>
      <dgm:t>
        <a:bodyPr/>
        <a:lstStyle/>
        <a:p>
          <a:endParaRPr lang="en-US" sz="2800"/>
        </a:p>
      </dgm:t>
    </dgm:pt>
    <dgm:pt modelId="{EEF78DF5-8555-476E-9DA5-D85EF5BED6E8}" type="pres">
      <dgm:prSet presAssocID="{8BBD982B-F274-4BA3-8F19-028AA15117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6FE858-264F-439B-A7F3-F2D942865AB2}" type="pres">
      <dgm:prSet presAssocID="{8BBD982B-F274-4BA3-8F19-028AA15117A4}" presName="arrow" presStyleLbl="bgShp" presStyleIdx="0" presStyleCnt="1"/>
      <dgm:spPr/>
      <dgm:t>
        <a:bodyPr/>
        <a:lstStyle/>
        <a:p>
          <a:endParaRPr lang="en-US"/>
        </a:p>
      </dgm:t>
    </dgm:pt>
    <dgm:pt modelId="{87E660A6-41AE-47B5-B5DB-2BCA0E69D34C}" type="pres">
      <dgm:prSet presAssocID="{8BBD982B-F274-4BA3-8F19-028AA15117A4}" presName="points" presStyleCnt="0"/>
      <dgm:spPr/>
      <dgm:t>
        <a:bodyPr/>
        <a:lstStyle/>
        <a:p>
          <a:endParaRPr lang="en-US"/>
        </a:p>
      </dgm:t>
    </dgm:pt>
    <dgm:pt modelId="{37CB465F-30A1-4518-9EE2-375040D01803}" type="pres">
      <dgm:prSet presAssocID="{7BF07599-40A3-43F8-B74C-B9C9D197B9C8}" presName="compositeA" presStyleCnt="0"/>
      <dgm:spPr/>
      <dgm:t>
        <a:bodyPr/>
        <a:lstStyle/>
        <a:p>
          <a:endParaRPr lang="en-US"/>
        </a:p>
      </dgm:t>
    </dgm:pt>
    <dgm:pt modelId="{AA799FD6-0207-48F1-ADAD-3355FC46945A}" type="pres">
      <dgm:prSet presAssocID="{7BF07599-40A3-43F8-B74C-B9C9D197B9C8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36B13-5617-411F-BE63-A67F88290066}" type="pres">
      <dgm:prSet presAssocID="{7BF07599-40A3-43F8-B74C-B9C9D197B9C8}" presName="circleA" presStyleLbl="node1" presStyleIdx="0" presStyleCnt="4"/>
      <dgm:spPr/>
      <dgm:t>
        <a:bodyPr/>
        <a:lstStyle/>
        <a:p>
          <a:endParaRPr lang="en-US"/>
        </a:p>
      </dgm:t>
    </dgm:pt>
    <dgm:pt modelId="{0CC89B04-9CEF-4869-B0CA-58C2AD8B8485}" type="pres">
      <dgm:prSet presAssocID="{7BF07599-40A3-43F8-B74C-B9C9D197B9C8}" presName="spaceA" presStyleCnt="0"/>
      <dgm:spPr/>
      <dgm:t>
        <a:bodyPr/>
        <a:lstStyle/>
        <a:p>
          <a:endParaRPr lang="en-US"/>
        </a:p>
      </dgm:t>
    </dgm:pt>
    <dgm:pt modelId="{D085B67C-45D3-460A-9664-56A29A600847}" type="pres">
      <dgm:prSet presAssocID="{347A4B58-92E3-49B2-BBF5-15BF5A0F478B}" presName="space" presStyleCnt="0"/>
      <dgm:spPr/>
      <dgm:t>
        <a:bodyPr/>
        <a:lstStyle/>
        <a:p>
          <a:endParaRPr lang="en-US"/>
        </a:p>
      </dgm:t>
    </dgm:pt>
    <dgm:pt modelId="{09DFFEDB-7062-4AE6-A12C-C10D24F8F5AA}" type="pres">
      <dgm:prSet presAssocID="{964A18CD-1B5D-4A7E-B182-2927E17348E0}" presName="compositeB" presStyleCnt="0"/>
      <dgm:spPr/>
      <dgm:t>
        <a:bodyPr/>
        <a:lstStyle/>
        <a:p>
          <a:endParaRPr lang="en-US"/>
        </a:p>
      </dgm:t>
    </dgm:pt>
    <dgm:pt modelId="{6C4584D8-4BEC-45D8-BF53-95F5FB761D06}" type="pres">
      <dgm:prSet presAssocID="{964A18CD-1B5D-4A7E-B182-2927E17348E0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2D6EF-B61D-42B7-AE89-70B64669FED2}" type="pres">
      <dgm:prSet presAssocID="{964A18CD-1B5D-4A7E-B182-2927E17348E0}" presName="circleB" presStyleLbl="node1" presStyleIdx="1" presStyleCnt="4"/>
      <dgm:spPr/>
      <dgm:t>
        <a:bodyPr/>
        <a:lstStyle/>
        <a:p>
          <a:endParaRPr lang="en-US"/>
        </a:p>
      </dgm:t>
    </dgm:pt>
    <dgm:pt modelId="{B28D9186-FA55-40ED-80AF-72E3004B87AE}" type="pres">
      <dgm:prSet presAssocID="{964A18CD-1B5D-4A7E-B182-2927E17348E0}" presName="spaceB" presStyleCnt="0"/>
      <dgm:spPr/>
      <dgm:t>
        <a:bodyPr/>
        <a:lstStyle/>
        <a:p>
          <a:endParaRPr lang="en-US"/>
        </a:p>
      </dgm:t>
    </dgm:pt>
    <dgm:pt modelId="{50243AC6-D906-4840-AD97-5C1D75B769B9}" type="pres">
      <dgm:prSet presAssocID="{63F601AF-EA35-4E0A-A9D9-C60ACFB6BC55}" presName="space" presStyleCnt="0"/>
      <dgm:spPr/>
      <dgm:t>
        <a:bodyPr/>
        <a:lstStyle/>
        <a:p>
          <a:endParaRPr lang="en-US"/>
        </a:p>
      </dgm:t>
    </dgm:pt>
    <dgm:pt modelId="{35371866-428A-4E11-B6FC-0182E3D73103}" type="pres">
      <dgm:prSet presAssocID="{25761703-EE26-4CA8-B049-3F157889CE06}" presName="compositeA" presStyleCnt="0"/>
      <dgm:spPr/>
      <dgm:t>
        <a:bodyPr/>
        <a:lstStyle/>
        <a:p>
          <a:endParaRPr lang="en-US"/>
        </a:p>
      </dgm:t>
    </dgm:pt>
    <dgm:pt modelId="{5E3B8E9D-BC81-4E4F-9ACC-A20F37470DE3}" type="pres">
      <dgm:prSet presAssocID="{25761703-EE26-4CA8-B049-3F157889CE06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4D718-41DE-4EC6-89B3-1BC0F2118D8D}" type="pres">
      <dgm:prSet presAssocID="{25761703-EE26-4CA8-B049-3F157889CE06}" presName="circleA" presStyleLbl="node1" presStyleIdx="2" presStyleCnt="4"/>
      <dgm:spPr/>
      <dgm:t>
        <a:bodyPr/>
        <a:lstStyle/>
        <a:p>
          <a:endParaRPr lang="en-US"/>
        </a:p>
      </dgm:t>
    </dgm:pt>
    <dgm:pt modelId="{C092028C-1B4F-45E2-AB17-28912BEB14C5}" type="pres">
      <dgm:prSet presAssocID="{25761703-EE26-4CA8-B049-3F157889CE06}" presName="spaceA" presStyleCnt="0"/>
      <dgm:spPr/>
      <dgm:t>
        <a:bodyPr/>
        <a:lstStyle/>
        <a:p>
          <a:endParaRPr lang="en-US"/>
        </a:p>
      </dgm:t>
    </dgm:pt>
    <dgm:pt modelId="{1E2E6F51-926B-4F03-9367-6D351E425C88}" type="pres">
      <dgm:prSet presAssocID="{B74F6A51-714F-4AA7-B42B-E7F20847B954}" presName="space" presStyleCnt="0"/>
      <dgm:spPr/>
      <dgm:t>
        <a:bodyPr/>
        <a:lstStyle/>
        <a:p>
          <a:endParaRPr lang="en-US"/>
        </a:p>
      </dgm:t>
    </dgm:pt>
    <dgm:pt modelId="{CD509ED5-03A1-4B9C-B534-6F814AA44F4D}" type="pres">
      <dgm:prSet presAssocID="{E731978B-F94B-47D7-AFDE-5668EE8523C9}" presName="compositeB" presStyleCnt="0"/>
      <dgm:spPr/>
      <dgm:t>
        <a:bodyPr/>
        <a:lstStyle/>
        <a:p>
          <a:endParaRPr lang="en-US"/>
        </a:p>
      </dgm:t>
    </dgm:pt>
    <dgm:pt modelId="{CC9E38FE-BB68-46C2-BB82-E10F260603D4}" type="pres">
      <dgm:prSet presAssocID="{E731978B-F94B-47D7-AFDE-5668EE8523C9}" presName="textB" presStyleLbl="revTx" presStyleIdx="3" presStyleCnt="4" custScaleX="152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EB6B7-19A7-4A3E-B4B9-2E001F38EFC6}" type="pres">
      <dgm:prSet presAssocID="{E731978B-F94B-47D7-AFDE-5668EE8523C9}" presName="circleB" presStyleLbl="node1" presStyleIdx="3" presStyleCnt="4"/>
      <dgm:spPr/>
      <dgm:t>
        <a:bodyPr/>
        <a:lstStyle/>
        <a:p>
          <a:endParaRPr lang="en-US"/>
        </a:p>
      </dgm:t>
    </dgm:pt>
    <dgm:pt modelId="{75FA7B76-ECBC-491B-BF17-1B5DC3384E4E}" type="pres">
      <dgm:prSet presAssocID="{E731978B-F94B-47D7-AFDE-5668EE8523C9}" presName="spaceB" presStyleCnt="0"/>
      <dgm:spPr/>
      <dgm:t>
        <a:bodyPr/>
        <a:lstStyle/>
        <a:p>
          <a:endParaRPr lang="en-US"/>
        </a:p>
      </dgm:t>
    </dgm:pt>
  </dgm:ptLst>
  <dgm:cxnLst>
    <dgm:cxn modelId="{C3671019-4C51-478E-97FD-AA82732B6E21}" type="presOf" srcId="{8BBD982B-F274-4BA3-8F19-028AA15117A4}" destId="{EEF78DF5-8555-476E-9DA5-D85EF5BED6E8}" srcOrd="0" destOrd="0" presId="urn:microsoft.com/office/officeart/2005/8/layout/hProcess11"/>
    <dgm:cxn modelId="{4F7CA4AE-94FE-4378-A583-281ED01F3A26}" srcId="{8BBD982B-F274-4BA3-8F19-028AA15117A4}" destId="{E731978B-F94B-47D7-AFDE-5668EE8523C9}" srcOrd="3" destOrd="0" parTransId="{347D0D83-196D-4ACE-95D8-CD164212347B}" sibTransId="{EE1B103E-6B40-4F05-8FE6-0D6F6D6931A3}"/>
    <dgm:cxn modelId="{B0DAC2FD-EDA1-441B-A845-0C1964D6B924}" srcId="{8BBD982B-F274-4BA3-8F19-028AA15117A4}" destId="{7BF07599-40A3-43F8-B74C-B9C9D197B9C8}" srcOrd="0" destOrd="0" parTransId="{05A33227-C3A2-40A7-900E-1D070E545DAC}" sibTransId="{347A4B58-92E3-49B2-BBF5-15BF5A0F478B}"/>
    <dgm:cxn modelId="{30F2B205-4630-411F-AED5-DA0A0AAA52C0}" type="presOf" srcId="{7BF07599-40A3-43F8-B74C-B9C9D197B9C8}" destId="{AA799FD6-0207-48F1-ADAD-3355FC46945A}" srcOrd="0" destOrd="0" presId="urn:microsoft.com/office/officeart/2005/8/layout/hProcess11"/>
    <dgm:cxn modelId="{93769B07-ABFE-4B45-833E-5B1A02189767}" type="presOf" srcId="{964A18CD-1B5D-4A7E-B182-2927E17348E0}" destId="{6C4584D8-4BEC-45D8-BF53-95F5FB761D06}" srcOrd="0" destOrd="0" presId="urn:microsoft.com/office/officeart/2005/8/layout/hProcess11"/>
    <dgm:cxn modelId="{57D1E1FE-AB13-4507-B39B-15BDE576AB21}" srcId="{8BBD982B-F274-4BA3-8F19-028AA15117A4}" destId="{964A18CD-1B5D-4A7E-B182-2927E17348E0}" srcOrd="1" destOrd="0" parTransId="{90C13AAE-4246-46D9-9B6E-D27D7FCA92D1}" sibTransId="{63F601AF-EA35-4E0A-A9D9-C60ACFB6BC55}"/>
    <dgm:cxn modelId="{05A762CA-2338-49E7-9143-C61E7B8538EC}" type="presOf" srcId="{25761703-EE26-4CA8-B049-3F157889CE06}" destId="{5E3B8E9D-BC81-4E4F-9ACC-A20F37470DE3}" srcOrd="0" destOrd="0" presId="urn:microsoft.com/office/officeart/2005/8/layout/hProcess11"/>
    <dgm:cxn modelId="{8836F067-7F89-4643-B69E-B88FECB7DB20}" type="presOf" srcId="{E731978B-F94B-47D7-AFDE-5668EE8523C9}" destId="{CC9E38FE-BB68-46C2-BB82-E10F260603D4}" srcOrd="0" destOrd="0" presId="urn:microsoft.com/office/officeart/2005/8/layout/hProcess11"/>
    <dgm:cxn modelId="{B4023F34-1758-4145-893F-044E6D16D52E}" srcId="{8BBD982B-F274-4BA3-8F19-028AA15117A4}" destId="{25761703-EE26-4CA8-B049-3F157889CE06}" srcOrd="2" destOrd="0" parTransId="{5EE1D751-E7E3-4E30-AC49-4C8227478F52}" sibTransId="{B74F6A51-714F-4AA7-B42B-E7F20847B954}"/>
    <dgm:cxn modelId="{25119A4D-832A-44E0-8F7F-63F8A237346C}" type="presParOf" srcId="{EEF78DF5-8555-476E-9DA5-D85EF5BED6E8}" destId="{026FE858-264F-439B-A7F3-F2D942865AB2}" srcOrd="0" destOrd="0" presId="urn:microsoft.com/office/officeart/2005/8/layout/hProcess11"/>
    <dgm:cxn modelId="{C592AFA0-ACF9-4382-92B7-04D89830BAB0}" type="presParOf" srcId="{EEF78DF5-8555-476E-9DA5-D85EF5BED6E8}" destId="{87E660A6-41AE-47B5-B5DB-2BCA0E69D34C}" srcOrd="1" destOrd="0" presId="urn:microsoft.com/office/officeart/2005/8/layout/hProcess11"/>
    <dgm:cxn modelId="{804E761A-27A1-4A4D-B9E0-F94C6DA5CB2F}" type="presParOf" srcId="{87E660A6-41AE-47B5-B5DB-2BCA0E69D34C}" destId="{37CB465F-30A1-4518-9EE2-375040D01803}" srcOrd="0" destOrd="0" presId="urn:microsoft.com/office/officeart/2005/8/layout/hProcess11"/>
    <dgm:cxn modelId="{585B43CD-A0FE-485F-9B0B-3112F334F9B0}" type="presParOf" srcId="{37CB465F-30A1-4518-9EE2-375040D01803}" destId="{AA799FD6-0207-48F1-ADAD-3355FC46945A}" srcOrd="0" destOrd="0" presId="urn:microsoft.com/office/officeart/2005/8/layout/hProcess11"/>
    <dgm:cxn modelId="{FEADDDA5-62D2-4FD0-B7E7-C11EEADFC767}" type="presParOf" srcId="{37CB465F-30A1-4518-9EE2-375040D01803}" destId="{40536B13-5617-411F-BE63-A67F88290066}" srcOrd="1" destOrd="0" presId="urn:microsoft.com/office/officeart/2005/8/layout/hProcess11"/>
    <dgm:cxn modelId="{CE37593A-E6DE-4796-BA43-97FA9E8F2490}" type="presParOf" srcId="{37CB465F-30A1-4518-9EE2-375040D01803}" destId="{0CC89B04-9CEF-4869-B0CA-58C2AD8B8485}" srcOrd="2" destOrd="0" presId="urn:microsoft.com/office/officeart/2005/8/layout/hProcess11"/>
    <dgm:cxn modelId="{FF311577-A7C5-4444-AE0F-48FC5283D372}" type="presParOf" srcId="{87E660A6-41AE-47B5-B5DB-2BCA0E69D34C}" destId="{D085B67C-45D3-460A-9664-56A29A600847}" srcOrd="1" destOrd="0" presId="urn:microsoft.com/office/officeart/2005/8/layout/hProcess11"/>
    <dgm:cxn modelId="{6333B0E4-D904-4F38-A5D5-EB844285436D}" type="presParOf" srcId="{87E660A6-41AE-47B5-B5DB-2BCA0E69D34C}" destId="{09DFFEDB-7062-4AE6-A12C-C10D24F8F5AA}" srcOrd="2" destOrd="0" presId="urn:microsoft.com/office/officeart/2005/8/layout/hProcess11"/>
    <dgm:cxn modelId="{DE8BE047-E6D2-4D38-8C33-A2631C3F4087}" type="presParOf" srcId="{09DFFEDB-7062-4AE6-A12C-C10D24F8F5AA}" destId="{6C4584D8-4BEC-45D8-BF53-95F5FB761D06}" srcOrd="0" destOrd="0" presId="urn:microsoft.com/office/officeart/2005/8/layout/hProcess11"/>
    <dgm:cxn modelId="{72F7FA7B-45DB-4F34-9E61-1E0106CA60EC}" type="presParOf" srcId="{09DFFEDB-7062-4AE6-A12C-C10D24F8F5AA}" destId="{C572D6EF-B61D-42B7-AE89-70B64669FED2}" srcOrd="1" destOrd="0" presId="urn:microsoft.com/office/officeart/2005/8/layout/hProcess11"/>
    <dgm:cxn modelId="{279358C8-8951-49A5-9888-2ABDA5A40DB3}" type="presParOf" srcId="{09DFFEDB-7062-4AE6-A12C-C10D24F8F5AA}" destId="{B28D9186-FA55-40ED-80AF-72E3004B87AE}" srcOrd="2" destOrd="0" presId="urn:microsoft.com/office/officeart/2005/8/layout/hProcess11"/>
    <dgm:cxn modelId="{3A80A7FA-C3A3-4FC7-97E6-CB78CB6C1FF2}" type="presParOf" srcId="{87E660A6-41AE-47B5-B5DB-2BCA0E69D34C}" destId="{50243AC6-D906-4840-AD97-5C1D75B769B9}" srcOrd="3" destOrd="0" presId="urn:microsoft.com/office/officeart/2005/8/layout/hProcess11"/>
    <dgm:cxn modelId="{9F96AE71-6BFD-49DC-A18D-6A10151D3E37}" type="presParOf" srcId="{87E660A6-41AE-47B5-B5DB-2BCA0E69D34C}" destId="{35371866-428A-4E11-B6FC-0182E3D73103}" srcOrd="4" destOrd="0" presId="urn:microsoft.com/office/officeart/2005/8/layout/hProcess11"/>
    <dgm:cxn modelId="{7FA4BDD9-4448-4BBC-91E7-09C8293F840C}" type="presParOf" srcId="{35371866-428A-4E11-B6FC-0182E3D73103}" destId="{5E3B8E9D-BC81-4E4F-9ACC-A20F37470DE3}" srcOrd="0" destOrd="0" presId="urn:microsoft.com/office/officeart/2005/8/layout/hProcess11"/>
    <dgm:cxn modelId="{C67350BB-976E-430B-B875-7A3EF61317F2}" type="presParOf" srcId="{35371866-428A-4E11-B6FC-0182E3D73103}" destId="{F134D718-41DE-4EC6-89B3-1BC0F2118D8D}" srcOrd="1" destOrd="0" presId="urn:microsoft.com/office/officeart/2005/8/layout/hProcess11"/>
    <dgm:cxn modelId="{FD9DE702-1D52-4A5C-89C3-4EE988E0EC3C}" type="presParOf" srcId="{35371866-428A-4E11-B6FC-0182E3D73103}" destId="{C092028C-1B4F-45E2-AB17-28912BEB14C5}" srcOrd="2" destOrd="0" presId="urn:microsoft.com/office/officeart/2005/8/layout/hProcess11"/>
    <dgm:cxn modelId="{820FE157-2C7F-42B5-89ED-69AF90021AB0}" type="presParOf" srcId="{87E660A6-41AE-47B5-B5DB-2BCA0E69D34C}" destId="{1E2E6F51-926B-4F03-9367-6D351E425C88}" srcOrd="5" destOrd="0" presId="urn:microsoft.com/office/officeart/2005/8/layout/hProcess11"/>
    <dgm:cxn modelId="{3F6F1EFD-2B3D-4D7B-84F9-F29DDE84D33A}" type="presParOf" srcId="{87E660A6-41AE-47B5-B5DB-2BCA0E69D34C}" destId="{CD509ED5-03A1-4B9C-B534-6F814AA44F4D}" srcOrd="6" destOrd="0" presId="urn:microsoft.com/office/officeart/2005/8/layout/hProcess11"/>
    <dgm:cxn modelId="{8B6DCE31-0A98-4657-A2D8-89485859B36C}" type="presParOf" srcId="{CD509ED5-03A1-4B9C-B534-6F814AA44F4D}" destId="{CC9E38FE-BB68-46C2-BB82-E10F260603D4}" srcOrd="0" destOrd="0" presId="urn:microsoft.com/office/officeart/2005/8/layout/hProcess11"/>
    <dgm:cxn modelId="{D2F72C4A-9983-41B7-9DBC-BB3A890BCC50}" type="presParOf" srcId="{CD509ED5-03A1-4B9C-B534-6F814AA44F4D}" destId="{0E7EB6B7-19A7-4A3E-B4B9-2E001F38EFC6}" srcOrd="1" destOrd="0" presId="urn:microsoft.com/office/officeart/2005/8/layout/hProcess11"/>
    <dgm:cxn modelId="{8A476076-4D73-4457-BBD8-601726E147DF}" type="presParOf" srcId="{CD509ED5-03A1-4B9C-B534-6F814AA44F4D}" destId="{75FA7B76-ECBC-491B-BF17-1B5DC3384E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FE858-264F-439B-A7F3-F2D942865AB2}">
      <dsp:nvSpPr>
        <dsp:cNvPr id="0" name=""/>
        <dsp:cNvSpPr/>
      </dsp:nvSpPr>
      <dsp:spPr>
        <a:xfrm>
          <a:off x="0" y="1394460"/>
          <a:ext cx="8628222" cy="1859280"/>
        </a:xfrm>
        <a:prstGeom prst="notched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A799FD6-0207-48F1-ADAD-3355FC46945A}">
      <dsp:nvSpPr>
        <dsp:cNvPr id="0" name=""/>
        <dsp:cNvSpPr/>
      </dsp:nvSpPr>
      <dsp:spPr>
        <a:xfrm>
          <a:off x="2208" y="0"/>
          <a:ext cx="1660764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Technology Plan Completed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Summer 2015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08" y="0"/>
        <a:ext cx="1660764" cy="1859280"/>
      </dsp:txXfrm>
    </dsp:sp>
    <dsp:sp modelId="{40536B13-5617-411F-BE63-A67F88290066}">
      <dsp:nvSpPr>
        <dsp:cNvPr id="0" name=""/>
        <dsp:cNvSpPr/>
      </dsp:nvSpPr>
      <dsp:spPr>
        <a:xfrm>
          <a:off x="600180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4584D8-4BEC-45D8-BF53-95F5FB761D06}">
      <dsp:nvSpPr>
        <dsp:cNvPr id="0" name=""/>
        <dsp:cNvSpPr/>
      </dsp:nvSpPr>
      <dsp:spPr>
        <a:xfrm>
          <a:off x="1746010" y="2788920"/>
          <a:ext cx="1660764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Ed Tech Survey Submitted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August 2015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46010" y="2788920"/>
        <a:ext cx="1660764" cy="1859280"/>
      </dsp:txXfrm>
    </dsp:sp>
    <dsp:sp modelId="{C572D6EF-B61D-42B7-AE89-70B64669FED2}">
      <dsp:nvSpPr>
        <dsp:cNvPr id="0" name=""/>
        <dsp:cNvSpPr/>
      </dsp:nvSpPr>
      <dsp:spPr>
        <a:xfrm>
          <a:off x="2343982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43000"/>
                <a:satMod val="165000"/>
              </a:schemeClr>
            </a:gs>
            <a:gs pos="55000">
              <a:schemeClr val="accent3">
                <a:hueOff val="3750088"/>
                <a:satOff val="-5627"/>
                <a:lumOff val="-915"/>
                <a:alphaOff val="0"/>
                <a:tint val="83000"/>
                <a:satMod val="155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B8E9D-BC81-4E4F-9ACC-A20F37470DE3}">
      <dsp:nvSpPr>
        <dsp:cNvPr id="0" name=""/>
        <dsp:cNvSpPr/>
      </dsp:nvSpPr>
      <dsp:spPr>
        <a:xfrm>
          <a:off x="3489812" y="0"/>
          <a:ext cx="1660764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SMART School Investment Plan submitted November 2015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89812" y="0"/>
        <a:ext cx="1660764" cy="1859280"/>
      </dsp:txXfrm>
    </dsp:sp>
    <dsp:sp modelId="{F134D718-41DE-4EC6-89B3-1BC0F2118D8D}">
      <dsp:nvSpPr>
        <dsp:cNvPr id="0" name=""/>
        <dsp:cNvSpPr/>
      </dsp:nvSpPr>
      <dsp:spPr>
        <a:xfrm>
          <a:off x="4087785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43000"/>
                <a:satMod val="165000"/>
              </a:schemeClr>
            </a:gs>
            <a:gs pos="55000">
              <a:schemeClr val="accent3">
                <a:hueOff val="7500176"/>
                <a:satOff val="-11253"/>
                <a:lumOff val="-1830"/>
                <a:alphaOff val="0"/>
                <a:tint val="83000"/>
                <a:satMod val="155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9E38FE-BB68-46C2-BB82-E10F260603D4}">
      <dsp:nvSpPr>
        <dsp:cNvPr id="0" name=""/>
        <dsp:cNvSpPr/>
      </dsp:nvSpPr>
      <dsp:spPr>
        <a:xfrm>
          <a:off x="5233615" y="2788920"/>
          <a:ext cx="2529576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Purchase devices/Receive reimbursement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Spring 2016-Spring 2020</a:t>
          </a:r>
        </a:p>
      </dsp:txBody>
      <dsp:txXfrm>
        <a:off x="5233615" y="2788920"/>
        <a:ext cx="2529576" cy="1859280"/>
      </dsp:txXfrm>
    </dsp:sp>
    <dsp:sp modelId="{0E7EB6B7-19A7-4A3E-B4B9-2E001F38EFC6}">
      <dsp:nvSpPr>
        <dsp:cNvPr id="0" name=""/>
        <dsp:cNvSpPr/>
      </dsp:nvSpPr>
      <dsp:spPr>
        <a:xfrm>
          <a:off x="6265993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43000"/>
                <a:satMod val="165000"/>
              </a:schemeClr>
            </a:gs>
            <a:gs pos="55000">
              <a:schemeClr val="accent3">
                <a:hueOff val="11250264"/>
                <a:satOff val="-16880"/>
                <a:lumOff val="-2745"/>
                <a:alphaOff val="0"/>
                <a:tint val="83000"/>
                <a:satMod val="15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5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to give updates for project</a:t>
            </a:r>
            <a:r>
              <a:rPr lang="en-US" baseline="0" dirty="0" smtClean="0"/>
              <a:t> milestones.</a:t>
            </a:r>
            <a:endParaRPr lang="en-US" dirty="0" smtClean="0"/>
          </a:p>
          <a:p>
            <a:endParaRPr lang="en-US" baseline="0" dirty="0" smtClean="0"/>
          </a:p>
          <a:p>
            <a:pPr lvl="0"/>
            <a:r>
              <a:rPr lang="en-US" sz="1000" b="1" dirty="0" smtClean="0"/>
              <a:t>Sections</a:t>
            </a:r>
            <a:endParaRPr lang="en-US" sz="1000" b="0" dirty="0" smtClean="0"/>
          </a:p>
          <a:p>
            <a:pPr lvl="0"/>
            <a:r>
              <a:rPr lang="en-US" sz="1000" b="0" dirty="0" smtClean="0"/>
              <a:t>Right-click on a slide to add sections.</a:t>
            </a:r>
            <a:r>
              <a:rPr lang="en-US" sz="1000" b="0" baseline="0" dirty="0" smtClean="0"/>
              <a:t> Sections can help to organize your slides or facilitate collaboration between multiple authors.</a:t>
            </a:r>
            <a:endParaRPr lang="en-US" sz="1000" b="0" dirty="0" smtClean="0"/>
          </a:p>
          <a:p>
            <a:pPr lvl="0"/>
            <a:endParaRPr lang="en-US" sz="1000" b="1" dirty="0" smtClean="0"/>
          </a:p>
          <a:p>
            <a:pPr lvl="0"/>
            <a:r>
              <a:rPr lang="en-US" sz="1000" b="1" dirty="0" smtClean="0"/>
              <a:t>Notes</a:t>
            </a:r>
          </a:p>
          <a:p>
            <a:pPr lvl="0"/>
            <a:r>
              <a:rPr lang="en-US" sz="1000" dirty="0" smtClean="0"/>
              <a:t>Use the Notes section for delivery notes or to provide additional details for the audience.</a:t>
            </a:r>
            <a:r>
              <a:rPr lang="en-US" sz="10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0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000" dirty="0" smtClean="0"/>
              <a:t>Pay particular attention to the graphs, charts, and text boxes.</a:t>
            </a:r>
            <a:r>
              <a:rPr lang="en-US" sz="1000" baseline="0" dirty="0" smtClean="0"/>
              <a:t> </a:t>
            </a:r>
            <a:endParaRPr lang="en-US" sz="1000" dirty="0" smtClean="0"/>
          </a:p>
          <a:p>
            <a:pPr lvl="0"/>
            <a:r>
              <a:rPr lang="en-US" sz="1000" dirty="0" smtClean="0"/>
              <a:t>Consider that attendees will print in black and white or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 Run a test print to make sure your colors work when printed in pure black and white and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</a:t>
            </a:r>
          </a:p>
          <a:p>
            <a:pPr lvl="0">
              <a:buFontTx/>
              <a:buNone/>
            </a:pPr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Graphics, tables, and graphs</a:t>
            </a:r>
          </a:p>
          <a:p>
            <a:pPr lvl="0"/>
            <a:r>
              <a:rPr lang="en-US" sz="1000" dirty="0" smtClean="0"/>
              <a:t>Keep it simple: If possible, use consistent, non-distracting styles and colors.</a:t>
            </a:r>
          </a:p>
          <a:p>
            <a:pPr lvl="0"/>
            <a:r>
              <a:rPr lang="en-US" sz="10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9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898687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</a:p>
          <a:p>
            <a:pPr lvl="1"/>
            <a:r>
              <a:rPr lang="en-US" dirty="0" smtClean="0"/>
              <a:t>Is it similar to projects in the past or is it a new effort?</a:t>
            </a:r>
          </a:p>
          <a:p>
            <a:r>
              <a:rPr lang="en-US" baseline="0" dirty="0" smtClean="0"/>
              <a:t>Define the scope of this project</a:t>
            </a:r>
          </a:p>
          <a:p>
            <a:pPr lvl="1"/>
            <a:r>
              <a:rPr lang="en-US" baseline="0" dirty="0" smtClean="0"/>
              <a:t>Is it an independent project or is it related to other projects?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* Note that this slide is not necessary for weekly status meetings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066800" y="857973"/>
            <a:ext cx="2514600" cy="7619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Smart Schools</a:t>
            </a:r>
            <a:br>
              <a:rPr lang="en-US" sz="3600" dirty="0" smtClean="0"/>
            </a:br>
            <a:r>
              <a:rPr lang="en-US" sz="3600" dirty="0" smtClean="0"/>
              <a:t>Bond 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406588"/>
            <a:ext cx="3810254" cy="1911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28681"/>
            <a:ext cx="2921000" cy="17891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29000"/>
            <a:ext cx="3047492" cy="228561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SMART Schools Bond?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76400"/>
            <a:ext cx="7696200" cy="4057650"/>
          </a:xfrm>
        </p:spPr>
        <p:txBody>
          <a:bodyPr>
            <a:normAutofit fontScale="77500" lnSpcReduction="20000"/>
          </a:bodyPr>
          <a:lstStyle/>
          <a:p>
            <a:pPr marL="257175" indent="-257175"/>
            <a:r>
              <a:rPr lang="en-US" b="0" dirty="0" smtClean="0"/>
              <a:t>SMART Schools Bond Act was approved in November, 2014</a:t>
            </a:r>
          </a:p>
          <a:p>
            <a:pPr marL="257175" indent="-257175"/>
            <a:endParaRPr lang="en-US" b="0" dirty="0"/>
          </a:p>
          <a:p>
            <a:pPr marL="257175" indent="-257175"/>
            <a:r>
              <a:rPr lang="en-US" b="0" dirty="0" smtClean="0"/>
              <a:t>Could be used for:</a:t>
            </a:r>
          </a:p>
          <a:p>
            <a:pPr marL="857250" lvl="1" indent="-182880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School </a:t>
            </a:r>
            <a:r>
              <a:rPr lang="en-US" dirty="0"/>
              <a:t>Connectivity - Connect school buildings to high speed broadband</a:t>
            </a:r>
          </a:p>
          <a:p>
            <a:pPr marL="857250" lvl="1" indent="-18288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Community Connectivity - Expand learning outside of the school day and building</a:t>
            </a:r>
          </a:p>
          <a:p>
            <a:pPr marL="857250" lvl="1" indent="-18288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Learning Technology (or Devices) - Acquire learning technology equipment or devices </a:t>
            </a:r>
          </a:p>
          <a:p>
            <a:pPr marL="857250" lvl="1" indent="-18288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Pre-Kindergarten Classrooms - Construct, enhance or modernize education facilities </a:t>
            </a:r>
          </a:p>
          <a:p>
            <a:pPr marL="857250" lvl="1" indent="-18288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Replacing Transportable Classrooms - Expand or construct permanent instructional space to replace transportable classroom units</a:t>
            </a:r>
          </a:p>
          <a:p>
            <a:pPr marL="857250" lvl="1" indent="-18288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High-Tech Security - Install high-tech security features in school buildings and on school campuses</a:t>
            </a:r>
          </a:p>
          <a:p>
            <a:pPr marL="257175" indent="-257175"/>
            <a:endParaRPr lang="en-US" dirty="0"/>
          </a:p>
          <a:p>
            <a:pPr marL="40005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0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2992738" cy="1676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Gates Chili Allocation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005" y="914400"/>
            <a:ext cx="4975839" cy="5211763"/>
          </a:xfrm>
        </p:spPr>
      </p:pic>
      <p:sp>
        <p:nvSpPr>
          <p:cNvPr id="5" name="Rectangle 4"/>
          <p:cNvSpPr/>
          <p:nvPr/>
        </p:nvSpPr>
        <p:spPr>
          <a:xfrm>
            <a:off x="5562600" y="2209800"/>
            <a:ext cx="76200" cy="152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22620010"/>
              </p:ext>
            </p:extLst>
          </p:nvPr>
        </p:nvGraphicFramePr>
        <p:xfrm>
          <a:off x="187166" y="1143000"/>
          <a:ext cx="8628222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Procuring SMART Bond Funding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733800" y="4267200"/>
            <a:ext cx="1524000" cy="1447800"/>
          </a:xfrm>
          <a:prstGeom prst="wedgeRectCallout">
            <a:avLst>
              <a:gd name="adj1" fmla="val -55119"/>
              <a:gd name="adj2" fmla="val -1072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432938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Public comment and stakeholder feedback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6FE858-264F-439B-A7F3-F2D942865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26FE858-264F-439B-A7F3-F2D942865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536B13-5617-411F-BE63-A67F88290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40536B13-5617-411F-BE63-A67F88290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799FD6-0207-48F1-ADAD-3355FC469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AA799FD6-0207-48F1-ADAD-3355FC469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72D6EF-B61D-42B7-AE89-70B64669F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C572D6EF-B61D-42B7-AE89-70B64669F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4584D8-4BEC-45D8-BF53-95F5FB76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6C4584D8-4BEC-45D8-BF53-95F5FB761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34D718-41DE-4EC6-89B3-1BC0F2118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134D718-41DE-4EC6-89B3-1BC0F2118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3B8E9D-BC81-4E4F-9ACC-A20F37470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5E3B8E9D-BC81-4E4F-9ACC-A20F37470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7EB6B7-19A7-4A3E-B4B9-2E001F38E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0E7EB6B7-19A7-4A3E-B4B9-2E001F38E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9E38FE-BB68-46C2-BB82-E10F26060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C9E38FE-BB68-46C2-BB82-E10F26060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9821399"/>
              </p:ext>
            </p:extLst>
          </p:nvPr>
        </p:nvGraphicFramePr>
        <p:xfrm>
          <a:off x="2" y="152398"/>
          <a:ext cx="9143998" cy="6440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283"/>
                <a:gridCol w="3212555"/>
                <a:gridCol w="2765161"/>
                <a:gridCol w="2285999"/>
              </a:tblGrid>
              <a:tr h="2693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Purchases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Rationale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Approximate Cost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6495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2015-2016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Grade 5 – Device carts for each classroom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Self contained – singular group to work with 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 carts @ 2000 = 28,000</a:t>
                      </a:r>
                    </a:p>
                    <a:p>
                      <a:r>
                        <a:rPr lang="en-US" sz="1000" dirty="0" smtClean="0"/>
                        <a:t>300 @ 500</a:t>
                      </a:r>
                      <a:r>
                        <a:rPr lang="en-US" sz="1000" baseline="0" dirty="0" smtClean="0"/>
                        <a:t> = 150,000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64957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Device</a:t>
                      </a:r>
                      <a:r>
                        <a:rPr lang="en-US" sz="1050" baseline="0" dirty="0" smtClean="0"/>
                        <a:t> carts for Elementary Libraries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Can be teaching skills needed 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carts @ 2000 = 8,000</a:t>
                      </a:r>
                    </a:p>
                    <a:p>
                      <a:r>
                        <a:rPr lang="en-US" sz="1000" dirty="0" smtClean="0"/>
                        <a:t>(30</a:t>
                      </a:r>
                      <a:r>
                        <a:rPr lang="en-US" sz="1000" baseline="0" dirty="0" smtClean="0"/>
                        <a:t> *4) @ 500 = 60,000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3461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Laptops for all teachers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Need to be mobile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401 * 800 = 320,800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9102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Device carts for</a:t>
                      </a:r>
                      <a:r>
                        <a:rPr lang="en-US" sz="1050" baseline="0" dirty="0" smtClean="0"/>
                        <a:t> MS/HS teachers that attend PD sessions (18)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More</a:t>
                      </a:r>
                      <a:r>
                        <a:rPr lang="en-US" sz="1000" baseline="0" dirty="0" smtClean="0"/>
                        <a:t> Devices</a:t>
                      </a:r>
                      <a:r>
                        <a:rPr lang="en-US" sz="1000" dirty="0" smtClean="0"/>
                        <a:t> in MS/HS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18 carts @ 2000</a:t>
                      </a:r>
                      <a:r>
                        <a:rPr lang="en-US" sz="1000" baseline="0" dirty="0" smtClean="0"/>
                        <a:t> = 36,000</a:t>
                      </a:r>
                    </a:p>
                    <a:p>
                      <a:r>
                        <a:rPr lang="en-US" sz="1000" dirty="0" smtClean="0"/>
                        <a:t>(30*18) @ 500 = 270,000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3461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Non-Public Students 739 * $250</a:t>
                      </a:r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184,750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461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2015-2016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$1,057,550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</a:tr>
              <a:tr h="36495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2016-2017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Grade 4 and Grade 6 – Device carts for each classroom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 6 still somewhat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self contained – Gr 6 students will have had them in Gr 5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26 carts @ 2000 =</a:t>
                      </a:r>
                      <a:r>
                        <a:rPr lang="en-US" sz="1000" baseline="0" dirty="0" smtClean="0"/>
                        <a:t> 52,000</a:t>
                      </a:r>
                    </a:p>
                    <a:p>
                      <a:r>
                        <a:rPr lang="en-US" sz="1000" baseline="0" dirty="0" smtClean="0"/>
                        <a:t>600 @ 500 = 300,000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9102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Device carts for</a:t>
                      </a:r>
                      <a:r>
                        <a:rPr lang="en-US" sz="1050" baseline="0" dirty="0" smtClean="0"/>
                        <a:t> MS/HS teachers that attend PD sessions (18)</a:t>
                      </a:r>
                      <a:endParaRPr lang="en-US" sz="105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More</a:t>
                      </a:r>
                      <a:r>
                        <a:rPr lang="en-US" sz="1000" baseline="0" dirty="0" smtClean="0"/>
                        <a:t> Devices</a:t>
                      </a:r>
                      <a:r>
                        <a:rPr lang="en-US" sz="1000" dirty="0" smtClean="0"/>
                        <a:t> in MS/HS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18 carts @ 2000</a:t>
                      </a:r>
                      <a:r>
                        <a:rPr lang="en-US" sz="1000" baseline="0" dirty="0" smtClean="0"/>
                        <a:t> = 36,000</a:t>
                      </a:r>
                    </a:p>
                    <a:p>
                      <a:r>
                        <a:rPr lang="en-US" sz="1000" dirty="0" smtClean="0"/>
                        <a:t>(30*18) @ 500 = 270,000</a:t>
                      </a:r>
                    </a:p>
                  </a:txBody>
                  <a:tcPr marL="68580" marR="68580" marT="34290" marB="34290"/>
                </a:tc>
              </a:tr>
              <a:tr h="23461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2016-2017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$658,000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</a:tr>
              <a:tr h="50833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2017-2018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Grade 3 and Grade 7/8 – Device carts for classrooms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 MS teachers</a:t>
                      </a:r>
                      <a:r>
                        <a:rPr lang="en-US" sz="1000" baseline="0" dirty="0" smtClean="0"/>
                        <a:t> will already have carts from above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~10 MS – 10</a:t>
                      </a:r>
                      <a:r>
                        <a:rPr lang="en-US" sz="1000" baseline="0" dirty="0" smtClean="0"/>
                        <a:t> carts @ 2000 = 20,000</a:t>
                      </a:r>
                    </a:p>
                    <a:p>
                      <a:r>
                        <a:rPr lang="en-US" sz="1000" dirty="0" smtClean="0"/>
                        <a:t>Gr 3 13 carts @ 2,000 = 20,000</a:t>
                      </a:r>
                    </a:p>
                    <a:p>
                      <a:r>
                        <a:rPr lang="en-US" sz="1000" dirty="0" smtClean="0"/>
                        <a:t>600 @ 500 = 300,000</a:t>
                      </a:r>
                    </a:p>
                  </a:txBody>
                  <a:tcPr marL="68580" marR="68580" marT="34290" marB="34290"/>
                </a:tc>
              </a:tr>
              <a:tr h="364957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Device</a:t>
                      </a:r>
                      <a:r>
                        <a:rPr lang="en-US" sz="1050" baseline="0" dirty="0" smtClean="0"/>
                        <a:t> carts for HS teachers that attend PD sessions (8)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Third year – should have a good sense</a:t>
                      </a:r>
                      <a:r>
                        <a:rPr lang="en-US" sz="1000" baseline="0" dirty="0" smtClean="0"/>
                        <a:t> of how devices are being used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 carts @ 2000 = 16,000</a:t>
                      </a:r>
                    </a:p>
                    <a:p>
                      <a:r>
                        <a:rPr lang="en-US" sz="1000" dirty="0" smtClean="0"/>
                        <a:t>(30*8)</a:t>
                      </a:r>
                      <a:r>
                        <a:rPr lang="en-US" sz="1000" baseline="0" dirty="0" smtClean="0"/>
                        <a:t> @ 500 = 120,000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3461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2017-2018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$476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,000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</a:tr>
              <a:tr h="36495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2018-2019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Grade 1 and</a:t>
                      </a:r>
                      <a:r>
                        <a:rPr lang="en-US" sz="1050" baseline="0" dirty="0" smtClean="0"/>
                        <a:t> Grade 2  - Device carts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Might not need 1:1 – needs to be evaluated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26 carts @ 2000 =</a:t>
                      </a:r>
                      <a:r>
                        <a:rPr lang="en-US" sz="1000" baseline="0" dirty="0" smtClean="0"/>
                        <a:t> 52,000</a:t>
                      </a:r>
                    </a:p>
                    <a:p>
                      <a:r>
                        <a:rPr lang="en-US" sz="1000" baseline="0" dirty="0" smtClean="0"/>
                        <a:t>600 @ 500 = 300,000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40561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Device</a:t>
                      </a:r>
                      <a:r>
                        <a:rPr lang="en-US" sz="1050" baseline="0" dirty="0" smtClean="0"/>
                        <a:t> carts for HS teachers that attend PD sessions (8)</a:t>
                      </a:r>
                      <a:endParaRPr lang="en-US" sz="105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Fourth year – evaluate need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 carts @ 2000 = 16,000</a:t>
                      </a:r>
                    </a:p>
                    <a:p>
                      <a:r>
                        <a:rPr lang="en-US" sz="1000" dirty="0" smtClean="0"/>
                        <a:t>(30*8)</a:t>
                      </a:r>
                      <a:r>
                        <a:rPr lang="en-US" sz="1000" baseline="0" dirty="0" smtClean="0"/>
                        <a:t> @ 500 = 120,000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234615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2018-2019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$488,000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</a:tr>
              <a:tr h="2346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2019-2020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Students entering Grade 9 receive</a:t>
                      </a:r>
                      <a:r>
                        <a:rPr lang="en-US" sz="1050" baseline="0" dirty="0" smtClean="0"/>
                        <a:t> device to keep for 4 years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These students</a:t>
                      </a:r>
                      <a:r>
                        <a:rPr lang="en-US" sz="1000" baseline="0" dirty="0" smtClean="0"/>
                        <a:t> have had access since Grade 5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300@ 500 = 150,000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64957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Kindergarten – Device carts for classrooms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1:1 or stations?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 carts @ 2000 = 26,000</a:t>
                      </a:r>
                    </a:p>
                    <a:p>
                      <a:r>
                        <a:rPr lang="en-US" sz="1000" dirty="0" smtClean="0"/>
                        <a:t>250 @ 500</a:t>
                      </a:r>
                      <a:r>
                        <a:rPr lang="en-US" sz="1000" baseline="0" dirty="0" smtClean="0"/>
                        <a:t> = 125,000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391094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</a:rPr>
                        <a:t>NOTE: Since we have SMART Bond money for these 5 years, we should “bank” ~ $100,000 per year from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</a:rPr>
                        <a:t> technology budget for special purchases.</a:t>
                      </a:r>
                      <a:endParaRPr 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2019-2020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$301,000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GRAND TOTAL: $2,980,550</a:t>
                      </a: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806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1475340"/>
              </p:ext>
            </p:extLst>
          </p:nvPr>
        </p:nvGraphicFramePr>
        <p:xfrm>
          <a:off x="2" y="152400"/>
          <a:ext cx="9143998" cy="6593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283"/>
                <a:gridCol w="3212555"/>
                <a:gridCol w="2765161"/>
                <a:gridCol w="2285999"/>
              </a:tblGrid>
              <a:tr h="2898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Purchases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Rationale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Approximate Cost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616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2020-2021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Replace Grade 5 Devices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Self contained – singular group to work with 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 @ 500</a:t>
                      </a:r>
                      <a:r>
                        <a:rPr lang="en-US" sz="1000" baseline="0" dirty="0" smtClean="0"/>
                        <a:t> = 150,000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4322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Replace devices in </a:t>
                      </a:r>
                      <a:r>
                        <a:rPr lang="en-US" sz="1050" baseline="0" dirty="0" smtClean="0"/>
                        <a:t>Elementary Libraries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Can be teaching skills needed 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(30</a:t>
                      </a:r>
                      <a:r>
                        <a:rPr lang="en-US" sz="1000" baseline="0" dirty="0" smtClean="0"/>
                        <a:t> *4) @ 500 = 60,000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57111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Grade 9 receives</a:t>
                      </a:r>
                      <a:r>
                        <a:rPr lang="en-US" sz="1050" baseline="0" dirty="0" smtClean="0"/>
                        <a:t> devices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Grade 9 students will keep the device for 4 years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</a:t>
                      </a:r>
                      <a:r>
                        <a:rPr lang="en-US" sz="1000" baseline="0" dirty="0" smtClean="0"/>
                        <a:t> @ 500 = 150,000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5245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2020-2021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$360,000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</a:tr>
              <a:tr h="589071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2020-2021</a:t>
                      </a:r>
                      <a:r>
                        <a:rPr lang="en-US" sz="1050" baseline="0" dirty="0" smtClean="0"/>
                        <a:t> special purchase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*** Replacement Laptops for all teachers *****</a:t>
                      </a:r>
                    </a:p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This is a big recurring replacement cost.</a:t>
                      </a:r>
                    </a:p>
                    <a:p>
                      <a:r>
                        <a:rPr lang="en-US" sz="1000" b="1" dirty="0" smtClean="0"/>
                        <a:t>Should utilize savings from previous years</a:t>
                      </a:r>
                      <a:endParaRPr lang="en-US" sz="10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401 * 800 = 320,800 – from savings – not included in yearly budget</a:t>
                      </a:r>
                    </a:p>
                    <a:p>
                      <a:pPr algn="r"/>
                      <a:endParaRPr lang="en-US" sz="10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245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Special Purchase: $320,800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</a:tr>
              <a:tr h="3927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2021-2022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Replace devices in Grade 4 and Grade 6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 6 still somewhat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self contained – Gr 6 students will have had them in Gr 5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600 @ 500 = 300,000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5245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Grade 9 receives</a:t>
                      </a:r>
                      <a:r>
                        <a:rPr lang="en-US" sz="1050" baseline="0" dirty="0" smtClean="0"/>
                        <a:t> devices</a:t>
                      </a:r>
                      <a:endParaRPr lang="en-US" sz="105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300</a:t>
                      </a:r>
                      <a:r>
                        <a:rPr lang="en-US" sz="1000" baseline="0" dirty="0" smtClean="0"/>
                        <a:t> @ 500 = 150,000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25245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2021-2022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$450,000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2441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2022-2023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Replace devices in Grade 3 and Grade 7/8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600 @ 500 = 300,000</a:t>
                      </a:r>
                    </a:p>
                  </a:txBody>
                  <a:tcPr marL="68580" marR="68580" marT="34290" marB="34290"/>
                </a:tc>
              </a:tr>
              <a:tr h="26513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Grade 9 receives</a:t>
                      </a:r>
                      <a:r>
                        <a:rPr lang="en-US" sz="1050" baseline="0" dirty="0" smtClean="0"/>
                        <a:t> devices</a:t>
                      </a:r>
                      <a:endParaRPr lang="en-US" sz="105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300</a:t>
                      </a:r>
                      <a:r>
                        <a:rPr lang="en-US" sz="1000" baseline="0" dirty="0" smtClean="0"/>
                        <a:t> @ 500 = 150,000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25245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2022-2023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450,000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78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2023-2024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Replace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Grade 1 and</a:t>
                      </a:r>
                      <a:r>
                        <a:rPr lang="en-US" sz="1050" baseline="0" dirty="0" smtClean="0"/>
                        <a:t> Grade 2 devices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Might not need 1:1 – needs to be evaluated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600 @ 500 = 300,000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27666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Grade 9 receives</a:t>
                      </a:r>
                      <a:r>
                        <a:rPr lang="en-US" sz="1050" baseline="0" dirty="0" smtClean="0"/>
                        <a:t> devices</a:t>
                      </a:r>
                      <a:endParaRPr lang="en-US" sz="105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300</a:t>
                      </a:r>
                      <a:r>
                        <a:rPr lang="en-US" sz="1000" baseline="0" dirty="0" smtClean="0"/>
                        <a:t> @ 500 = 150,000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25245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2023-2024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$450,000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45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2024-2025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Students entering Grade 9 receive</a:t>
                      </a:r>
                      <a:r>
                        <a:rPr lang="en-US" sz="1050" baseline="0" dirty="0" smtClean="0"/>
                        <a:t> device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Will keep for four years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300@ 500 = 150,000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0499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Replace Kindergarten devices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1:1 or stations?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 @ 500</a:t>
                      </a:r>
                      <a:r>
                        <a:rPr lang="en-US" sz="1000" baseline="0" dirty="0" smtClean="0"/>
                        <a:t> = 150,000</a:t>
                      </a:r>
                      <a:endParaRPr lang="en-US" sz="1000" dirty="0" smtClean="0"/>
                    </a:p>
                  </a:txBody>
                  <a:tcPr marL="68580" marR="68580" marT="34290" marB="34290"/>
                </a:tc>
              </a:tr>
              <a:tr h="420839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1"/>
                          </a:solidFill>
                        </a:rPr>
                        <a:t>May want to replace ½ teacher devices if possible……</a:t>
                      </a:r>
                      <a:endParaRPr 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2024-2025 Total: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$300,000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41678">
                <a:tc gridSpan="4"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NOTE: Current Technology Budget is $590,000. This purchase plan does not include upgrades to the servers, switches, wireless access points, SMART Board repairs, replacements of labs, staff or administrative devices, etc.  Recommendation is that for the 5 years we are using the SMART Bond money, we “bank” some of the Technology Budget into our new reserve to be used as needed in the future.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19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While we wait for State Ed approval…..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29736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We will take advantage of the time to 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ffer Professional Development </a:t>
            </a:r>
          </a:p>
          <a:p>
            <a:r>
              <a:rPr lang="en-US" sz="1800" dirty="0"/>
              <a:t>D</a:t>
            </a:r>
            <a:r>
              <a:rPr lang="en-US" sz="1800" dirty="0" smtClean="0"/>
              <a:t>evelop and communicate scope and sequence of technology skills </a:t>
            </a:r>
          </a:p>
          <a:p>
            <a:r>
              <a:rPr lang="en-US" sz="1800" dirty="0"/>
              <a:t>D</a:t>
            </a:r>
            <a:r>
              <a:rPr lang="en-US" sz="1800" dirty="0" smtClean="0"/>
              <a:t>evelop and communicate policies and presentations regarding use of student email and Office 365</a:t>
            </a:r>
            <a:endParaRPr lang="en-US" sz="18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161" y="1295400"/>
            <a:ext cx="3517409" cy="2286000"/>
          </a:xfrm>
          <a:prstGeom prst="rect">
            <a:avLst/>
          </a:prstGeom>
          <a:effectLst>
            <a:reflection stA="50000" endA="300" endPos="5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 presentation</Template>
  <TotalTime>0</TotalTime>
  <Words>1160</Words>
  <Application>Microsoft Office PowerPoint</Application>
  <PresentationFormat>On-screen Show (4:3)</PresentationFormat>
  <Paragraphs>169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Project Status Report</vt:lpstr>
      <vt:lpstr>Smart Schools Bond Act </vt:lpstr>
      <vt:lpstr>What is the SMART Schools Bond?</vt:lpstr>
      <vt:lpstr>Gates Chili Allocation</vt:lpstr>
      <vt:lpstr>Steps to Procuring SMART Bond Funding</vt:lpstr>
      <vt:lpstr>PowerPoint Presentation</vt:lpstr>
      <vt:lpstr>PowerPoint Presentation</vt:lpstr>
      <vt:lpstr>While we wait for State Ed approval…..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2015-11-10T13:12:43Z</dcterms:created>
  <dcterms:modified xsi:type="dcterms:W3CDTF">2016-05-17T19:35:28Z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