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78" r:id="rId1"/>
  </p:sldMasterIdLst>
  <p:notesMasterIdLst>
    <p:notesMasterId r:id="rId13"/>
  </p:notesMasterIdLst>
  <p:handoutMasterIdLst>
    <p:handoutMasterId r:id="rId14"/>
  </p:handoutMasterIdLst>
  <p:sldIdLst>
    <p:sldId id="259" r:id="rId2"/>
    <p:sldId id="855" r:id="rId3"/>
    <p:sldId id="850" r:id="rId4"/>
    <p:sldId id="851" r:id="rId5"/>
    <p:sldId id="821" r:id="rId6"/>
    <p:sldId id="852" r:id="rId7"/>
    <p:sldId id="853" r:id="rId8"/>
    <p:sldId id="856" r:id="rId9"/>
    <p:sldId id="857" r:id="rId10"/>
    <p:sldId id="854" r:id="rId11"/>
    <p:sldId id="858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frirs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F5E"/>
    <a:srgbClr val="FFFFFF"/>
    <a:srgbClr val="990033"/>
    <a:srgbClr val="990000"/>
    <a:srgbClr val="CC6600"/>
    <a:srgbClr val="CC3300"/>
    <a:srgbClr val="D6ECEE"/>
    <a:srgbClr val="24486C"/>
    <a:srgbClr val="001848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823" autoAdjust="0"/>
  </p:normalViewPr>
  <p:slideViewPr>
    <p:cSldViewPr snapToGrid="0">
      <p:cViewPr varScale="1">
        <p:scale>
          <a:sx n="109" d="100"/>
          <a:sy n="109" d="100"/>
        </p:scale>
        <p:origin x="-16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28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162" y="-90"/>
      </p:cViewPr>
      <p:guideLst>
        <p:guide orient="horz" pos="2932"/>
        <p:guide pos="2212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075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42124" cy="46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7" tIns="46739" rIns="93477" bIns="46739" numCol="1" anchor="t" anchorCtr="0" compatLnSpc="1">
            <a:prstTxWarp prst="textNoShape">
              <a:avLst/>
            </a:prstTxWarp>
          </a:bodyPr>
          <a:lstStyle>
            <a:lvl1pPr defTabSz="934383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32" y="2"/>
            <a:ext cx="3043650" cy="46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7" tIns="46739" rIns="93477" bIns="46739" numCol="1" anchor="t" anchorCtr="0" compatLnSpc="1">
            <a:prstTxWarp prst="textNoShape">
              <a:avLst/>
            </a:prstTxWarp>
          </a:bodyPr>
          <a:lstStyle>
            <a:lvl1pPr algn="r" defTabSz="934383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373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9" y="4422138"/>
            <a:ext cx="5619394" cy="419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7" tIns="46739" rIns="93477" bIns="467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1185"/>
            <a:ext cx="3042124" cy="46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7" tIns="46739" rIns="93477" bIns="46739" numCol="1" anchor="b" anchorCtr="0" compatLnSpc="1">
            <a:prstTxWarp prst="textNoShape">
              <a:avLst/>
            </a:prstTxWarp>
          </a:bodyPr>
          <a:lstStyle>
            <a:lvl1pPr defTabSz="934383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32" y="8841185"/>
            <a:ext cx="3043650" cy="46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7" tIns="46739" rIns="93477" bIns="46739" numCol="1" anchor="b" anchorCtr="0" compatLnSpc="1">
            <a:prstTxWarp prst="textNoShape">
              <a:avLst/>
            </a:prstTxWarp>
          </a:bodyPr>
          <a:lstStyle>
            <a:lvl1pPr algn="r" defTabSz="934383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B4A2E5D7-2F0A-40FF-8E86-DD35648352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07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9299"/>
            <a:fld id="{9352D59C-E7A4-47D2-AEB0-20A3D85DD9C9}" type="slidenum">
              <a:rPr lang="en-US" smtClean="0">
                <a:latin typeface="Arial" pitchFamily="34" charset="0"/>
              </a:rPr>
              <a:pPr defTabSz="929299"/>
              <a:t>1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5325"/>
            <a:ext cx="4651375" cy="348932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763" y="4422139"/>
            <a:ext cx="5157588" cy="4189711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</a:rPr>
              <a:t>Jeff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D7D87B-3E0A-4B05-9192-138B6751F4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85E7B-B299-499D-92F2-5E48F475CC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B9267-5B4B-494C-B0D2-5A9813578B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7E144-E0CE-49C0-A12A-62E852519C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77CDE-5D8C-49B0-99AF-5BFE019C9F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7BF9E-E851-455E-A3D2-94DC015AB4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B2874-8E07-4E13-B6C3-92214249A8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F5354D9-8BCA-40EE-A2C3-7824E8C881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BA020-B15B-4D4E-A376-BA2886243C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32FA7DF8-6455-40A3-A55A-95ADDEC272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7307A-B810-47A9-AAD1-88DBBD87B0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13" descr="HUNT logo for bi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324602"/>
            <a:ext cx="10668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2DFC7CA-FA66-4EC0-A136-40D623C5C8F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79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306473" y="3486394"/>
            <a:ext cx="6837526" cy="1295155"/>
          </a:xfrm>
          <a:prstGeom prst="rect">
            <a:avLst/>
          </a:prstGeom>
          <a:solidFill>
            <a:srgbClr val="D6ECE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t" anchorCtr="0" compatLnSpc="1">
            <a:prstTxWarp prst="textNoShape">
              <a:avLst/>
            </a:prstTxWarp>
          </a:bodyPr>
          <a:lstStyle/>
          <a:p>
            <a:pPr algn="r" defTabSz="1019029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Presented by</a:t>
            </a:r>
          </a:p>
          <a:p>
            <a:pPr algn="r" defTabSz="1019029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bg1"/>
                </a:solidFill>
                <a:latin typeface="Arial" charset="0"/>
              </a:rPr>
              <a:t>Ryan Garrison, Director of Technology</a:t>
            </a:r>
          </a:p>
        </p:txBody>
      </p:sp>
      <p:sp>
        <p:nvSpPr>
          <p:cNvPr id="11" name="Rectangle 10"/>
          <p:cNvSpPr/>
          <p:nvPr/>
        </p:nvSpPr>
        <p:spPr bwMode="auto">
          <a:xfrm rot="16200000">
            <a:off x="3927142" y="-1722544"/>
            <a:ext cx="1371600" cy="9062116"/>
          </a:xfrm>
          <a:prstGeom prst="rect">
            <a:avLst/>
          </a:prstGeom>
          <a:solidFill>
            <a:srgbClr val="215F5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7" tIns="45713" rIns="91427" bIns="45713" numCol="1" rtlCol="0" anchor="t" anchorCtr="0" compatLnSpc="1">
            <a:prstTxWarp prst="textNoShape">
              <a:avLst/>
            </a:prstTxWarp>
          </a:bodyPr>
          <a:lstStyle/>
          <a:p>
            <a:pPr defTabSz="1019029" fontAlgn="base"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5477" y="2120767"/>
            <a:ext cx="50481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3600" dirty="0" smtClean="0">
                <a:cs typeface="Tahoma" pitchFamily="34" charset="0"/>
              </a:rPr>
              <a:t>Smart Schools Bond Act</a:t>
            </a:r>
          </a:p>
        </p:txBody>
      </p:sp>
      <p:pic>
        <p:nvPicPr>
          <p:cNvPr id="19" name="Picture 18" descr="Hunt_Logo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03473" y="1175386"/>
            <a:ext cx="1749198" cy="4743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05816" y="4713143"/>
            <a:ext cx="7710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HUNT Engineers, Architects, Land Surveyors, P.C.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4291" y="2921008"/>
            <a:ext cx="4609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FFFF"/>
                </a:solidFill>
                <a:latin typeface="Arial" charset="0"/>
              </a:rPr>
              <a:t>Investment Plan Preliminary Approval</a:t>
            </a:r>
          </a:p>
          <a:p>
            <a:pPr algn="r"/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254" y="1350818"/>
            <a:ext cx="8566728" cy="4939145"/>
          </a:xfrm>
        </p:spPr>
        <p:txBody>
          <a:bodyPr>
            <a:normAutofit fontScale="92500"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Approval of Preliminary SSBA Investment Plan by BoE (10/29)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Post plan to district website for 30 days (10/30)</a:t>
            </a:r>
          </a:p>
          <a:p>
            <a:pPr marL="550926" indent="-514350">
              <a:buNone/>
            </a:pPr>
            <a:endParaRPr lang="en-US" dirty="0" smtClean="0"/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/>
              <a:t>Public Hearing (12/17)</a:t>
            </a:r>
          </a:p>
          <a:p>
            <a:pPr marL="550926" indent="-514350">
              <a:buFont typeface="+mj-lt"/>
              <a:buAutoNum type="arabicPeriod" startAt="3"/>
            </a:pPr>
            <a:endParaRPr lang="en-US" dirty="0" smtClean="0"/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/>
              <a:t>Approval of Finalized Investment Plan (12/17)</a:t>
            </a:r>
          </a:p>
          <a:p>
            <a:pPr marL="550926" indent="-514350">
              <a:buFont typeface="+mj-lt"/>
              <a:buAutoNum type="arabicPeriod" startAt="3"/>
            </a:pPr>
            <a:endParaRPr lang="en-US" dirty="0" smtClean="0"/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/>
              <a:t>Submission of Finalized Investment Plan (12/18)</a:t>
            </a:r>
          </a:p>
          <a:p>
            <a:pPr marL="550926" indent="-514350">
              <a:buFont typeface="+mj-lt"/>
              <a:buAutoNum type="arabicPeriod" startAt="7"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Next Steps…</a:t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890" y="2749983"/>
            <a:ext cx="3274291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7E144-E0CE-49C0-A12A-62E852519C0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Project Phasing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685800"/>
          <a:ext cx="9143999" cy="5661843"/>
        </p:xfrm>
        <a:graphic>
          <a:graphicData uri="http://schemas.openxmlformats.org/drawingml/2006/table">
            <a:tbl>
              <a:tblPr/>
              <a:tblGrid>
                <a:gridCol w="585075"/>
                <a:gridCol w="385971"/>
                <a:gridCol w="2994054"/>
                <a:gridCol w="140517"/>
                <a:gridCol w="594924"/>
                <a:gridCol w="154682"/>
                <a:gridCol w="660876"/>
                <a:gridCol w="148328"/>
                <a:gridCol w="647362"/>
                <a:gridCol w="647362"/>
                <a:gridCol w="728283"/>
                <a:gridCol w="647362"/>
                <a:gridCol w="80921"/>
                <a:gridCol w="728282"/>
              </a:tblGrid>
              <a:tr h="480149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rgbClr val="000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rgbClr val="000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rgbClr val="000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rgbClr val="0000C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629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en-US" sz="14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District Wide Technology &amp; Security System Improvements</a:t>
                      </a:r>
                    </a:p>
                  </a:txBody>
                  <a:tcPr marL="20000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1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r" fontAlgn="ctr"/>
                      <a:r>
                        <a:rPr lang="en-US" sz="12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December 18</a:t>
                      </a:r>
                      <a:r>
                        <a:rPr lang="en-US" sz="1200" b="1" i="1" u="none" strike="noStrike" baseline="300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th</a:t>
                      </a:r>
                      <a:r>
                        <a:rPr lang="en-US" sz="1200" b="1" i="1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, </a:t>
                      </a:r>
                      <a:r>
                        <a:rPr lang="en-US" sz="1200" b="1" i="1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258">
                <a:tc gridSpan="2"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 Construction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 OGS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5% Design Contingency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2% Inflation Per Year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10% Construction Contingency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20% Incidentals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Total Project Cost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10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Phase 1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(Smart Schools Bond Act)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HS Data Rooms, Cabling, Wireless &amp; Security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All High School Closets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Recabling, Cable tray, Ceilings &amp; Lighting.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Wireless network.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Security cabling &amp; cameras.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Network Switches OGS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$1,737,700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$308,000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$102,285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$42,960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$219,094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$482,008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$2,892,047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10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Phase </a:t>
                      </a:r>
                      <a:r>
                        <a:rPr lang="en-US" sz="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(Public Referendum May 19</a:t>
                      </a:r>
                      <a:r>
                        <a:rPr lang="en-US" sz="800" b="1" i="0" u="none" strike="noStrike" baseline="30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 2015)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 Data Rooms, Cabling, Wireless &amp; Security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All Middle School Closets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Recabling, Cable tray, Ceilings &amp; Lighting.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Wireless network.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Security cabling &amp; cameras.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Network Switches OGS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$1,349,200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$320,000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$83,460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$70,106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$182,277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$401,009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$2,406,052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951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Phase </a:t>
                      </a:r>
                      <a:r>
                        <a:rPr lang="en-US" sz="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(Future Public Referendum)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Elementary Data Rooms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All elementary School Closets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Recabling, Cable tray, Ceilings &amp; Lighting where Closets are being relocated.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Wireless where Closets are where data room is being relocated.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Security cabling in zones where data room is being relocated.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Network Switches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$875,103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$503,000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$68,905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$86,820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$153,383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$337,442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$2,024,653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101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Phase </a:t>
                      </a:r>
                      <a:r>
                        <a:rPr lang="en-US" sz="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(Future Public Referendum)</a:t>
                      </a:r>
                    </a:p>
                    <a:p>
                      <a:pPr algn="l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Elementary Cabling (Classroom, Wireless, Security)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Elementary Classroom &amp; Office Cabling (Minus Phase 1 Cabling).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Elementary Wireless Cabling (Minus Phase 1 Cabling).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Elementary Security Cabling (Minus Phase 1 Cabling).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Elementary Ceilings, Lights &amp; Cable Tray (Minus work in Phase 1)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 Wireless &amp; Security OGS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$1,320,500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$391,000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$85,575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$143,766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$194,084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$426,985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$2,561,910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400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Phase </a:t>
                      </a:r>
                      <a:r>
                        <a:rPr lang="en-US" sz="800" b="1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  <a:p>
                      <a:pPr algn="l" fontAlgn="t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(Future Public Referendum)</a:t>
                      </a:r>
                    </a:p>
                    <a:p>
                      <a:pPr algn="l" fontAlgn="t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8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VoIP &amp; IP Video</a:t>
                      </a:r>
                      <a:br>
                        <a:rPr lang="en-US" sz="8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Voice over IP Phone System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IP Video Distribution</a:t>
                      </a:r>
                      <a:endParaRPr lang="en-US" sz="800" b="1" i="0" u="sng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$888,500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$44,425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$74,634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$100,756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$221,663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$1,329,978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BE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12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Totals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6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$5,282,503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$2,410,500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$384,650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$418,287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$849,594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$1,869,107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$11,214,640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9129">
                <a:tc gridSpan="2"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latin typeface="Arial"/>
                        </a:rPr>
                        <a:t> Total Construction &amp; OGS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 dirty="0">
                          <a:latin typeface="Arial"/>
                        </a:rPr>
                        <a:t> </a:t>
                      </a:r>
                      <a:r>
                        <a:rPr lang="en-US" sz="900" b="1" i="0" u="none" strike="noStrike" dirty="0" smtClean="0">
                          <a:latin typeface="Arial"/>
                        </a:rPr>
                        <a:t>$7,693,003 </a:t>
                      </a:r>
                      <a:endParaRPr lang="en-US" sz="9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HUNT logo 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33400"/>
            <a:ext cx="1370327" cy="5475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High School Scope Items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8182" cy="3562927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Renovate High School Data Rooms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Re-cable data cabling with proper pathways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Wireless Network Upgrade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Security Camera Upgrade</a:t>
            </a:r>
            <a:endParaRPr lang="en-US" sz="2000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Network Switch Upgrades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Investment Plan Requirements</a:t>
            </a:r>
            <a:br>
              <a:rPr lang="en-US" dirty="0" smtClean="0">
                <a:latin typeface="+mn-lt"/>
              </a:rPr>
            </a:br>
            <a:endParaRPr lang="en-US" sz="27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50728" cy="4468091"/>
          </a:xfrm>
        </p:spPr>
        <p:txBody>
          <a:bodyPr>
            <a:normAutofit fontScale="92500" lnSpcReduction="2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Approved Instructional Technology Plan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Consult with stakeholders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Consult with non-publics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SED Preliminary Scope Review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Preliminary SSIP Approval by BoE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Post to website for 30 days and receive comments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Public hearing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Final SSIP Approval by BoE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Submit to SED for review</a:t>
            </a:r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329" y="0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Stakeholder Involvement</a:t>
            </a:r>
            <a:endParaRPr lang="en-US" dirty="0">
              <a:latin typeface="+mn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Required by SED for the investment plan submission.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Scope was presented to the district’s Implementation Team in June and September.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committee included staff, teachers, students and community members.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08110" cy="3562927"/>
          </a:xfrm>
        </p:spPr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School Connectivity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Community Connectivity</a:t>
            </a:r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/>
              <a:t>Classroom Technology</a:t>
            </a:r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/>
              <a:t>Pre-K Classrooms</a:t>
            </a:r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/>
              <a:t>Mobile Classroom Replacement</a:t>
            </a:r>
          </a:p>
          <a:p>
            <a:pPr marL="550926" indent="-514350">
              <a:buFont typeface="+mj-lt"/>
              <a:buAutoNum type="arabicPeriod" startAt="3"/>
            </a:pPr>
            <a:r>
              <a:rPr lang="en-US" dirty="0" smtClean="0">
                <a:solidFill>
                  <a:srgbClr val="FFFF00"/>
                </a:solidFill>
              </a:rPr>
              <a:t>High Tech Security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600" dirty="0" smtClean="0">
                <a:latin typeface="+mn-lt"/>
                <a:ea typeface="+mj-ea"/>
                <a:cs typeface="+mj-cs"/>
              </a:rPr>
              <a:t>Allowable Categories</a:t>
            </a: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/>
            </a:r>
            <a:b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Investment Plan Overview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490" y="1514763"/>
          <a:ext cx="8802256" cy="440574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01128"/>
                <a:gridCol w="4401128"/>
              </a:tblGrid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Category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Sub-Allocations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School Connectivity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$2,841,966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Community Connectivity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Classroom Technology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</a:t>
                      </a: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Pre-K Classrooms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Replace Mobile Classrooms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High Tech Security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87,896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Totals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r>
                        <a:rPr lang="en-US" sz="1800" dirty="0" smtClean="0"/>
                        <a:t>$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2,929,862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School Connectivity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2436" y="1394693"/>
          <a:ext cx="8783782" cy="48345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91891"/>
                <a:gridCol w="4391891"/>
              </a:tblGrid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Category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Sub-Allocations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Network/Access Costs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Outside Plant Costs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Internal Connections &amp; Components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2,841,966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Professional Services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Testing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54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Other </a:t>
                      </a:r>
                      <a:r>
                        <a:rPr lang="en-US" sz="1800" dirty="0" smtClean="0"/>
                        <a:t>Costs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08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Totals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2,841,966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High Tech Security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1670" y="1514763"/>
          <a:ext cx="8802256" cy="43940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01128"/>
                <a:gridCol w="4401128"/>
              </a:tblGrid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Category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/>
                        <a:t>Sub-Allocations</a:t>
                      </a:r>
                      <a:endParaRPr lang="en-US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Capital-Intensive Security Project (Standard Review)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87,896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 Entrance Electronic Security System (Streamlined Review)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231F20"/>
                          </a:solidFill>
                          <a:latin typeface="+mn-lt"/>
                          <a:ea typeface="Calibri"/>
                          <a:cs typeface="ArialMT"/>
                        </a:rPr>
                        <a:t>Main Entrance Entry Control System (Streamlined Review)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Door Hardening Project (Streamlined Review)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-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95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Other Costs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-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0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Totals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$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87,896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rgbClr val="FFFFFF"/>
      </a:lt1>
      <a:dk2>
        <a:srgbClr val="000000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11636</TotalTime>
  <Words>505</Words>
  <Application>Microsoft Office PowerPoint</Application>
  <PresentationFormat>On-screen Show (4:3)</PresentationFormat>
  <Paragraphs>175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PowerPoint Presentation</vt:lpstr>
      <vt:lpstr>Project Phasing</vt:lpstr>
      <vt:lpstr>High School Scope Items</vt:lpstr>
      <vt:lpstr>Investment Plan Requirements </vt:lpstr>
      <vt:lpstr>Stakeholder Involvement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Animation Factory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Watkins Glen International IRL Modifications HUNT Project #1251-096</dc:title>
  <dc:creator>McManus, Derek</dc:creator>
  <cp:lastModifiedBy>Amanda Lolik</cp:lastModifiedBy>
  <cp:revision>1042</cp:revision>
  <cp:lastPrinted>1601-01-01T00:00:00Z</cp:lastPrinted>
  <dcterms:created xsi:type="dcterms:W3CDTF">1601-01-01T00:00:00Z</dcterms:created>
  <dcterms:modified xsi:type="dcterms:W3CDTF">2016-05-17T19:59:33Z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TC010903051033</vt:lpwstr>
  </property>
</Properties>
</file>