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6" r:id="rId7"/>
    <p:sldId id="267" r:id="rId8"/>
    <p:sldId id="268" r:id="rId9"/>
    <p:sldId id="269" r:id="rId10"/>
    <p:sldId id="261" r:id="rId11"/>
    <p:sldId id="264" r:id="rId12"/>
    <p:sldId id="265" r:id="rId1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143408602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8C01C-183F-4EE7-9116-E93742A8DD98}"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215856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822364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3776391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3749673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3407551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41697175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74244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328241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1319795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8C01C-183F-4EE7-9116-E93742A8DD98}" type="datetimeFigureOut">
              <a:rPr lang="en-US" smtClean="0"/>
              <a:t>5/19/2016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293645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D8C01C-183F-4EE7-9116-E93742A8DD98}"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159733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D8C01C-183F-4EE7-9116-E93742A8DD98}" type="datetimeFigureOut">
              <a:rPr lang="en-US" smtClean="0"/>
              <a:t>5/19/2016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160474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D8C01C-183F-4EE7-9116-E93742A8DD98}" type="datetimeFigureOut">
              <a:rPr lang="en-US" smtClean="0"/>
              <a:t>5/19/2016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412769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1D8C01C-183F-4EE7-9116-E93742A8DD98}" type="datetimeFigureOut">
              <a:rPr lang="en-US" smtClean="0"/>
              <a:t>5/19/2016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90166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8C01C-183F-4EE7-9116-E93742A8DD98}"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40744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8C01C-183F-4EE7-9116-E93742A8DD98}" type="datetimeFigureOut">
              <a:rPr lang="en-US" smtClean="0"/>
              <a:t>5/19/2016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131DF-8662-4AD6-8595-C40F81FD55D6}" type="slidenum">
              <a:rPr lang="en-US" smtClean="0"/>
              <a:t>‹#›</a:t>
            </a:fld>
            <a:endParaRPr lang="en-US"/>
          </a:p>
        </p:txBody>
      </p:sp>
    </p:spTree>
    <p:extLst>
      <p:ext uri="{BB962C8B-B14F-4D97-AF65-F5344CB8AC3E}">
        <p14:creationId xmlns:p14="http://schemas.microsoft.com/office/powerpoint/2010/main" val="3747321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D8C01C-183F-4EE7-9116-E93742A8DD98}" type="datetimeFigureOut">
              <a:rPr lang="en-US" smtClean="0"/>
              <a:t>5/19/2016</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D131DF-8662-4AD6-8595-C40F81FD55D6}" type="slidenum">
              <a:rPr lang="en-US" smtClean="0"/>
              <a:t>‹#›</a:t>
            </a:fld>
            <a:endParaRPr lang="en-US"/>
          </a:p>
        </p:txBody>
      </p:sp>
    </p:spTree>
    <p:extLst>
      <p:ext uri="{BB962C8B-B14F-4D97-AF65-F5344CB8AC3E}">
        <p14:creationId xmlns:p14="http://schemas.microsoft.com/office/powerpoint/2010/main" val="188878104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robinette@hufsd.edu" TargetMode="External"/><Relationship Id="rId2" Type="http://schemas.openxmlformats.org/officeDocument/2006/relationships/hyperlink" Target="mailto:kacker@hufs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3600" y="1964267"/>
            <a:ext cx="7756525" cy="2421464"/>
          </a:xfrm>
        </p:spPr>
        <p:txBody>
          <a:bodyPr>
            <a:normAutofit/>
          </a:bodyPr>
          <a:lstStyle/>
          <a:p>
            <a:r>
              <a:rPr lang="en-US" b="1" dirty="0" smtClean="0"/>
              <a:t>Huntington UFSD Preliminary Smart Schools Investment Plan (SSIP)</a:t>
            </a:r>
            <a:endParaRPr lang="en-US" b="1" dirty="0"/>
          </a:p>
        </p:txBody>
      </p:sp>
      <p:sp>
        <p:nvSpPr>
          <p:cNvPr id="3" name="Subtitle 2"/>
          <p:cNvSpPr>
            <a:spLocks noGrp="1"/>
          </p:cNvSpPr>
          <p:nvPr>
            <p:ph type="subTitle" idx="1"/>
          </p:nvPr>
        </p:nvSpPr>
        <p:spPr/>
        <p:txBody>
          <a:bodyPr/>
          <a:lstStyle/>
          <a:p>
            <a:r>
              <a:rPr lang="en-US" smtClean="0"/>
              <a:t>May 9, </a:t>
            </a:r>
            <a:r>
              <a:rPr lang="en-US" dirty="0" smtClean="0"/>
              <a:t>2016</a:t>
            </a:r>
            <a:endParaRPr lang="en-US" dirty="0"/>
          </a:p>
        </p:txBody>
      </p:sp>
    </p:spTree>
    <p:extLst>
      <p:ext uri="{BB962C8B-B14F-4D97-AF65-F5344CB8AC3E}">
        <p14:creationId xmlns:p14="http://schemas.microsoft.com/office/powerpoint/2010/main" val="1334040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2700" y="393700"/>
            <a:ext cx="8547100" cy="369332"/>
          </a:xfrm>
          <a:prstGeom prst="rect">
            <a:avLst/>
          </a:prstGeom>
          <a:noFill/>
        </p:spPr>
        <p:txBody>
          <a:bodyPr wrap="square" rtlCol="0">
            <a:spAutoFit/>
          </a:bodyPr>
          <a:lstStyle/>
          <a:p>
            <a:r>
              <a:rPr lang="en-US" dirty="0" smtClean="0"/>
              <a:t>YELLOW: SSBA Funds will pay.  Light Blue: General Fund</a:t>
            </a:r>
            <a:endParaRPr lang="en-US" dirty="0"/>
          </a:p>
        </p:txBody>
      </p:sp>
      <p:pic>
        <p:nvPicPr>
          <p:cNvPr id="4" name="Picture 3"/>
          <p:cNvPicPr>
            <a:picLocks noChangeAspect="1"/>
          </p:cNvPicPr>
          <p:nvPr/>
        </p:nvPicPr>
        <p:blipFill>
          <a:blip r:embed="rId2"/>
          <a:stretch>
            <a:fillRect/>
          </a:stretch>
        </p:blipFill>
        <p:spPr>
          <a:xfrm>
            <a:off x="609600" y="995362"/>
            <a:ext cx="11018838" cy="4317611"/>
          </a:xfrm>
          <a:prstGeom prst="rect">
            <a:avLst/>
          </a:prstGeom>
        </p:spPr>
      </p:pic>
      <p:sp>
        <p:nvSpPr>
          <p:cNvPr id="3" name="TextBox 2"/>
          <p:cNvSpPr txBox="1"/>
          <p:nvPr/>
        </p:nvSpPr>
        <p:spPr>
          <a:xfrm>
            <a:off x="736600" y="5613400"/>
            <a:ext cx="10891838" cy="923330"/>
          </a:xfrm>
          <a:prstGeom prst="rect">
            <a:avLst/>
          </a:prstGeom>
          <a:noFill/>
        </p:spPr>
        <p:txBody>
          <a:bodyPr wrap="square" rtlCol="0">
            <a:spAutoFit/>
          </a:bodyPr>
          <a:lstStyle/>
          <a:p>
            <a:r>
              <a:rPr lang="en-US" dirty="0" smtClean="0"/>
              <a:t>St. Patrick’s Allocation: </a:t>
            </a:r>
            <a:r>
              <a:rPr lang="en-US" dirty="0" smtClean="0"/>
              <a:t>$48</a:t>
            </a:r>
            <a:r>
              <a:rPr lang="en-US" dirty="0" smtClean="0"/>
              <a:t>, 396</a:t>
            </a:r>
          </a:p>
          <a:p>
            <a:r>
              <a:rPr lang="en-US" dirty="0" smtClean="0"/>
              <a:t>St. Patrick’s will submit their classroom technology requests to the district by 5/16/2016 for inclusion in Phase 1.</a:t>
            </a:r>
          </a:p>
          <a:p>
            <a:r>
              <a:rPr lang="en-US" dirty="0" smtClean="0"/>
              <a:t>St. Patrick’s request has been received: 211 Chromebooks, totaling  $48,319</a:t>
            </a:r>
            <a:endParaRPr lang="en-US" dirty="0"/>
          </a:p>
        </p:txBody>
      </p:sp>
    </p:spTree>
    <p:extLst>
      <p:ext uri="{BB962C8B-B14F-4D97-AF65-F5344CB8AC3E}">
        <p14:creationId xmlns:p14="http://schemas.microsoft.com/office/powerpoint/2010/main" val="130674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Summary of Proposed Expenditures</a:t>
            </a:r>
            <a:endParaRPr lang="en-US" b="1" dirty="0"/>
          </a:p>
        </p:txBody>
      </p:sp>
      <p:sp>
        <p:nvSpPr>
          <p:cNvPr id="11" name="Content Placeholder 10"/>
          <p:cNvSpPr>
            <a:spLocks noGrp="1"/>
          </p:cNvSpPr>
          <p:nvPr>
            <p:ph idx="1"/>
          </p:nvPr>
        </p:nvSpPr>
        <p:spPr/>
        <p:txBody>
          <a:bodyPr/>
          <a:lstStyle/>
          <a:p>
            <a:endParaRPr lang="en-US"/>
          </a:p>
        </p:txBody>
      </p:sp>
      <p:pic>
        <p:nvPicPr>
          <p:cNvPr id="3" name="Picture 2"/>
          <p:cNvPicPr>
            <a:picLocks noChangeAspect="1"/>
          </p:cNvPicPr>
          <p:nvPr/>
        </p:nvPicPr>
        <p:blipFill>
          <a:blip r:embed="rId2"/>
          <a:stretch>
            <a:fillRect/>
          </a:stretch>
        </p:blipFill>
        <p:spPr>
          <a:xfrm>
            <a:off x="685800" y="2295524"/>
            <a:ext cx="10020299" cy="3527857"/>
          </a:xfrm>
          <a:prstGeom prst="rect">
            <a:avLst/>
          </a:prstGeom>
        </p:spPr>
      </p:pic>
    </p:spTree>
    <p:extLst>
      <p:ext uri="{BB962C8B-B14F-4D97-AF65-F5344CB8AC3E}">
        <p14:creationId xmlns:p14="http://schemas.microsoft.com/office/powerpoint/2010/main" val="332690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401" y="245534"/>
            <a:ext cx="10159999" cy="1456267"/>
          </a:xfrm>
        </p:spPr>
        <p:txBody>
          <a:bodyPr/>
          <a:lstStyle/>
          <a:p>
            <a:r>
              <a:rPr lang="en-US" b="1" dirty="0" smtClean="0"/>
              <a:t>Future plans for Smart Schools Investment</a:t>
            </a:r>
            <a:endParaRPr lang="en-US" b="1" dirty="0"/>
          </a:p>
        </p:txBody>
      </p:sp>
      <p:sp>
        <p:nvSpPr>
          <p:cNvPr id="3" name="Content Placeholder 2"/>
          <p:cNvSpPr>
            <a:spLocks noGrp="1"/>
          </p:cNvSpPr>
          <p:nvPr>
            <p:ph idx="1"/>
          </p:nvPr>
        </p:nvSpPr>
        <p:spPr>
          <a:xfrm>
            <a:off x="647701" y="1536700"/>
            <a:ext cx="10131425" cy="4673600"/>
          </a:xfrm>
        </p:spPr>
        <p:txBody>
          <a:bodyPr>
            <a:normAutofit fontScale="70000" lnSpcReduction="20000"/>
          </a:bodyPr>
          <a:lstStyle/>
          <a:p>
            <a:pPr marL="0" indent="0">
              <a:buNone/>
            </a:pPr>
            <a:endParaRPr lang="en-US" dirty="0" smtClean="0"/>
          </a:p>
          <a:p>
            <a:pPr marL="0" indent="0">
              <a:buNone/>
            </a:pPr>
            <a:endParaRPr lang="en-US" dirty="0" smtClean="0"/>
          </a:p>
          <a:p>
            <a:pPr marL="0" indent="0">
              <a:buNone/>
            </a:pPr>
            <a:r>
              <a:rPr lang="en-US" dirty="0" smtClean="0"/>
              <a:t>Wireless Connectivity</a:t>
            </a:r>
          </a:p>
          <a:p>
            <a:pPr lvl="1"/>
            <a:r>
              <a:rPr lang="en-US" dirty="0" smtClean="0"/>
              <a:t>Access Points</a:t>
            </a:r>
          </a:p>
          <a:p>
            <a:pPr marL="0" indent="0">
              <a:buNone/>
            </a:pPr>
            <a:r>
              <a:rPr lang="en-US" dirty="0" smtClean="0"/>
              <a:t>High Speed Broad Band</a:t>
            </a:r>
          </a:p>
          <a:p>
            <a:pPr marL="0" indent="0">
              <a:buNone/>
            </a:pPr>
            <a:r>
              <a:rPr lang="en-US" dirty="0" smtClean="0"/>
              <a:t>Security</a:t>
            </a:r>
          </a:p>
          <a:p>
            <a:pPr marL="0" indent="0">
              <a:buNone/>
            </a:pPr>
            <a:r>
              <a:rPr lang="en-US" dirty="0" smtClean="0"/>
              <a:t>Wiring upgrade at JA</a:t>
            </a:r>
          </a:p>
          <a:p>
            <a:pPr marL="0" indent="0">
              <a:buNone/>
            </a:pPr>
            <a:r>
              <a:rPr lang="en-US" dirty="0" smtClean="0"/>
              <a:t>Video broad cast system</a:t>
            </a:r>
          </a:p>
          <a:p>
            <a:pPr marL="0" indent="0">
              <a:buNone/>
            </a:pPr>
            <a:r>
              <a:rPr lang="en-US" dirty="0" smtClean="0"/>
              <a:t>Others as needed</a:t>
            </a:r>
          </a:p>
          <a:p>
            <a:pPr marL="0" indent="0" algn="ctr">
              <a:buNone/>
            </a:pPr>
            <a:endParaRPr lang="en-US" sz="3600" dirty="0" smtClean="0"/>
          </a:p>
          <a:p>
            <a:pPr marL="0" indent="0" algn="ctr">
              <a:buNone/>
            </a:pPr>
            <a:r>
              <a:rPr lang="en-US" sz="3600" dirty="0" smtClean="0"/>
              <a:t>Questions or Comments?  Please contact Kathleen Acker or 					Marybeth Robinette</a:t>
            </a:r>
          </a:p>
          <a:p>
            <a:pPr marL="0" indent="0">
              <a:buNone/>
            </a:pPr>
            <a:r>
              <a:rPr lang="en-US" sz="2400" dirty="0" smtClean="0">
                <a:hlinkClick r:id="rId2"/>
              </a:rPr>
              <a:t>kacker@hufsd.edu</a:t>
            </a:r>
            <a:r>
              <a:rPr lang="en-US" sz="2400" dirty="0" smtClean="0"/>
              <a:t>		631-673-2111</a:t>
            </a:r>
          </a:p>
          <a:p>
            <a:pPr marL="0" indent="0">
              <a:buNone/>
            </a:pPr>
            <a:r>
              <a:rPr lang="en-US" sz="2400" dirty="0">
                <a:hlinkClick r:id="rId3"/>
              </a:rPr>
              <a:t>mrobinette@hufsd.edu</a:t>
            </a:r>
            <a:r>
              <a:rPr lang="en-US" sz="2400" dirty="0"/>
              <a:t>   	631-673-2077</a:t>
            </a:r>
          </a:p>
          <a:p>
            <a:pPr marL="0" indent="0">
              <a:buNone/>
            </a:pPr>
            <a:endParaRPr lang="en-US" sz="2400" dirty="0" smtClean="0"/>
          </a:p>
          <a:p>
            <a:pPr marL="0" indent="0">
              <a:buNone/>
            </a:pPr>
            <a:endParaRPr lang="en-US" sz="24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61587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SMART SCHOOLS BOND ACT?</a:t>
            </a:r>
            <a:endParaRPr lang="en-US" dirty="0"/>
          </a:p>
        </p:txBody>
      </p:sp>
      <p:sp>
        <p:nvSpPr>
          <p:cNvPr id="3" name="Content Placeholder 2"/>
          <p:cNvSpPr>
            <a:spLocks noGrp="1"/>
          </p:cNvSpPr>
          <p:nvPr>
            <p:ph idx="1"/>
          </p:nvPr>
        </p:nvSpPr>
        <p:spPr/>
        <p:txBody>
          <a:bodyPr>
            <a:noAutofit/>
          </a:bodyPr>
          <a:lstStyle/>
          <a:p>
            <a:r>
              <a:rPr lang="en-US" sz="3200" dirty="0" smtClean="0"/>
              <a:t>Proposal by Gov. Cuomo to fund technology and expand Pre-K throughout the state</a:t>
            </a:r>
          </a:p>
          <a:p>
            <a:r>
              <a:rPr lang="en-US" sz="3200" dirty="0" smtClean="0"/>
              <a:t>Voted on and passed in November 2014</a:t>
            </a:r>
          </a:p>
          <a:p>
            <a:r>
              <a:rPr lang="en-US" sz="3200" dirty="0" smtClean="0"/>
              <a:t>Huntington UFSD can apply for $</a:t>
            </a:r>
            <a:r>
              <a:rPr lang="en-US" sz="3200" dirty="0"/>
              <a:t>1,407,121.00 </a:t>
            </a:r>
          </a:p>
        </p:txBody>
      </p:sp>
    </p:spTree>
    <p:extLst>
      <p:ext uri="{BB962C8B-B14F-4D97-AF65-F5344CB8AC3E}">
        <p14:creationId xmlns:p14="http://schemas.microsoft.com/office/powerpoint/2010/main" val="1856404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102" y="190500"/>
            <a:ext cx="10131425" cy="1456267"/>
          </a:xfrm>
        </p:spPr>
        <p:txBody>
          <a:bodyPr>
            <a:normAutofit/>
          </a:bodyPr>
          <a:lstStyle/>
          <a:p>
            <a:r>
              <a:rPr lang="en-US" sz="4000" b="1" dirty="0" smtClean="0"/>
              <a:t>Purpose</a:t>
            </a:r>
            <a:endParaRPr lang="en-US" sz="4000" b="1" dirty="0"/>
          </a:p>
        </p:txBody>
      </p:sp>
      <p:sp>
        <p:nvSpPr>
          <p:cNvPr id="3" name="Content Placeholder 2"/>
          <p:cNvSpPr>
            <a:spLocks noGrp="1"/>
          </p:cNvSpPr>
          <p:nvPr>
            <p:ph idx="1"/>
          </p:nvPr>
        </p:nvSpPr>
        <p:spPr>
          <a:xfrm>
            <a:off x="673101" y="1397001"/>
            <a:ext cx="10131425" cy="4635500"/>
          </a:xfrm>
        </p:spPr>
        <p:txBody>
          <a:bodyPr>
            <a:normAutofit fontScale="92500"/>
          </a:bodyPr>
          <a:lstStyle/>
          <a:p>
            <a:r>
              <a:rPr lang="en-US" sz="3600" dirty="0" smtClean="0"/>
              <a:t>Acquire learning equipment for facilities, i.e. Interactive Whiteboards, projection systems, devices</a:t>
            </a:r>
          </a:p>
          <a:p>
            <a:r>
              <a:rPr lang="en-US" sz="3600" dirty="0" smtClean="0"/>
              <a:t>Infrastructure upgrades, i.e. wireless, servers, storage, point-point connections, community connectivity</a:t>
            </a:r>
          </a:p>
          <a:p>
            <a:r>
              <a:rPr lang="en-US" sz="3600" dirty="0" smtClean="0"/>
              <a:t>Construct, enhance modernize facilities to accommodate Pre-K programs</a:t>
            </a:r>
          </a:p>
          <a:p>
            <a:r>
              <a:rPr lang="en-US" sz="3600" dirty="0" smtClean="0"/>
              <a:t>Install high-tech security features in school buildings, video surveillance, door access controls</a:t>
            </a:r>
          </a:p>
          <a:p>
            <a:endParaRPr lang="en-US" sz="3600" dirty="0"/>
          </a:p>
        </p:txBody>
      </p:sp>
    </p:spTree>
    <p:extLst>
      <p:ext uri="{BB962C8B-B14F-4D97-AF65-F5344CB8AC3E}">
        <p14:creationId xmlns:p14="http://schemas.microsoft.com/office/powerpoint/2010/main" val="2250253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 to attain funding</a:t>
            </a:r>
            <a:endParaRPr lang="en-US" b="1" dirty="0"/>
          </a:p>
        </p:txBody>
      </p:sp>
      <p:sp>
        <p:nvSpPr>
          <p:cNvPr id="3" name="Content Placeholder 2"/>
          <p:cNvSpPr>
            <a:spLocks noGrp="1"/>
          </p:cNvSpPr>
          <p:nvPr>
            <p:ph idx="1"/>
          </p:nvPr>
        </p:nvSpPr>
        <p:spPr>
          <a:xfrm>
            <a:off x="685801" y="1625601"/>
            <a:ext cx="10131425" cy="4165600"/>
          </a:xfrm>
        </p:spPr>
        <p:txBody>
          <a:bodyPr>
            <a:normAutofit/>
          </a:bodyPr>
          <a:lstStyle/>
          <a:p>
            <a:r>
              <a:rPr lang="en-US" sz="2400" dirty="0" smtClean="0"/>
              <a:t>Submit three year district technology plan to the state</a:t>
            </a:r>
          </a:p>
          <a:p>
            <a:r>
              <a:rPr lang="en-US" sz="2400" dirty="0" smtClean="0"/>
              <a:t>Form a committee of stake-holders to create/review a preliminary plan</a:t>
            </a:r>
          </a:p>
          <a:p>
            <a:r>
              <a:rPr lang="en-US" sz="2400" dirty="0" smtClean="0"/>
              <a:t>Preliminary Smart Schools Investment Plan – Public Hearing</a:t>
            </a:r>
          </a:p>
          <a:p>
            <a:r>
              <a:rPr lang="en-US" sz="2400" dirty="0" smtClean="0"/>
              <a:t>Post Preliminary SSIP on the school website for 30 days for days for community comments</a:t>
            </a:r>
          </a:p>
          <a:p>
            <a:r>
              <a:rPr lang="en-US" sz="2400" dirty="0" smtClean="0"/>
              <a:t>Make adjustments to the plan if needed</a:t>
            </a:r>
          </a:p>
          <a:p>
            <a:r>
              <a:rPr lang="en-US" sz="2400" dirty="0" smtClean="0"/>
              <a:t>Post the final SSIP on the district website</a:t>
            </a:r>
          </a:p>
          <a:p>
            <a:r>
              <a:rPr lang="en-US" sz="2400" dirty="0" smtClean="0"/>
              <a:t>Submit the SSIP to NYSED for approval.</a:t>
            </a:r>
            <a:endParaRPr lang="en-US" sz="2400" dirty="0"/>
          </a:p>
        </p:txBody>
      </p:sp>
    </p:spTree>
    <p:extLst>
      <p:ext uri="{BB962C8B-B14F-4D97-AF65-F5344CB8AC3E}">
        <p14:creationId xmlns:p14="http://schemas.microsoft.com/office/powerpoint/2010/main" val="3150855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Huntington’s SSIP for Classroom Technology</a:t>
            </a:r>
            <a:endParaRPr lang="en-US" b="1" dirty="0"/>
          </a:p>
        </p:txBody>
      </p:sp>
      <p:sp>
        <p:nvSpPr>
          <p:cNvPr id="3" name="Content Placeholder 2"/>
          <p:cNvSpPr>
            <a:spLocks noGrp="1"/>
          </p:cNvSpPr>
          <p:nvPr>
            <p:ph idx="1"/>
          </p:nvPr>
        </p:nvSpPr>
        <p:spPr>
          <a:xfrm>
            <a:off x="685801" y="1714501"/>
            <a:ext cx="10662556" cy="4784270"/>
          </a:xfrm>
        </p:spPr>
        <p:txBody>
          <a:bodyPr>
            <a:normAutofit lnSpcReduction="10000"/>
          </a:bodyPr>
          <a:lstStyle/>
          <a:p>
            <a:r>
              <a:rPr lang="en-US" sz="2800" dirty="0" smtClean="0"/>
              <a:t>Purchase Touchscreen Chromebooks for use in grades 3 through 5</a:t>
            </a:r>
          </a:p>
          <a:p>
            <a:r>
              <a:rPr lang="en-US" sz="2800" dirty="0" smtClean="0"/>
              <a:t>Re-distribute Chromebooks from those grades to 2</a:t>
            </a:r>
            <a:r>
              <a:rPr lang="en-US" sz="2800" baseline="30000" dirty="0" smtClean="0"/>
              <a:t>nd</a:t>
            </a:r>
            <a:r>
              <a:rPr lang="en-US" sz="2800" dirty="0" smtClean="0"/>
              <a:t>, 7</a:t>
            </a:r>
            <a:r>
              <a:rPr lang="en-US" sz="2800" baseline="30000" dirty="0" smtClean="0"/>
              <a:t>th</a:t>
            </a:r>
            <a:r>
              <a:rPr lang="en-US" sz="2800" dirty="0" smtClean="0"/>
              <a:t>, and HHS</a:t>
            </a:r>
          </a:p>
          <a:p>
            <a:r>
              <a:rPr lang="en-US" sz="2800" dirty="0" smtClean="0"/>
              <a:t>Touchscreen devices will be piloted for use with School4One, eliminating the purchase of math modules in those grades</a:t>
            </a:r>
          </a:p>
          <a:p>
            <a:r>
              <a:rPr lang="en-US" sz="2800" dirty="0" smtClean="0"/>
              <a:t>Purchase tablets for use in grades K-1.  Purchase 6 per classroom per year for use as a center in classrooms</a:t>
            </a:r>
          </a:p>
          <a:p>
            <a:r>
              <a:rPr lang="en-US" sz="2800" dirty="0" smtClean="0"/>
              <a:t>Begin to replace our current </a:t>
            </a:r>
            <a:r>
              <a:rPr lang="en-US" sz="2800" dirty="0" err="1" smtClean="0"/>
              <a:t>Smartboards</a:t>
            </a:r>
            <a:r>
              <a:rPr lang="en-US" sz="2800" dirty="0" smtClean="0"/>
              <a:t>  (approximately 265) with LED interactive whiteboards at the rate of 40 each year.  LED boards require no projector/bulbs, have better resolution, do not require calibration, and allow multi-touch.</a:t>
            </a:r>
          </a:p>
          <a:p>
            <a:endParaRPr lang="en-US" dirty="0"/>
          </a:p>
        </p:txBody>
      </p:sp>
    </p:spTree>
    <p:extLst>
      <p:ext uri="{BB962C8B-B14F-4D97-AF65-F5344CB8AC3E}">
        <p14:creationId xmlns:p14="http://schemas.microsoft.com/office/powerpoint/2010/main" val="340108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81001"/>
            <a:ext cx="10131425" cy="5410200"/>
          </a:xfrm>
        </p:spPr>
        <p:txBody>
          <a:bodyPr>
            <a:normAutofit fontScale="77500" lnSpcReduction="20000"/>
          </a:bodyPr>
          <a:lstStyle/>
          <a:p>
            <a:pPr marL="0" indent="0">
              <a:buNone/>
            </a:pPr>
            <a:r>
              <a:rPr lang="en-US" dirty="0" smtClean="0"/>
              <a:t>Interactive Whiteboards:</a:t>
            </a:r>
          </a:p>
          <a:p>
            <a:pPr lvl="1"/>
            <a:r>
              <a:rPr lang="en-US" dirty="0" smtClean="0"/>
              <a:t>The Huntington Union Free School District continues to advance its efforts in crating a district-wide digital age learning culture along with the implementation of comprehensive technology integration designed to increase student achievement, promote excellence and achieve Cyber Citizenship.</a:t>
            </a:r>
          </a:p>
          <a:p>
            <a:pPr lvl="1"/>
            <a:r>
              <a:rPr lang="en-US" dirty="0" smtClean="0"/>
              <a:t>The district has an inventory of 263 Smart projectors/Smart boards throughout its schools.  There are 46 Smart Boards that exceed 5 years in age and another 78 that are between 4 and 5 years old.  The LEP interactive white boards are a long term investment with a life expectancy of approximately 14 years.</a:t>
            </a:r>
          </a:p>
          <a:p>
            <a:pPr lvl="1"/>
            <a:r>
              <a:rPr lang="en-US" dirty="0" smtClean="0"/>
              <a:t>Advantages of moving to LED interactive whiteboards</a:t>
            </a:r>
          </a:p>
          <a:p>
            <a:pPr lvl="2"/>
            <a:r>
              <a:rPr lang="en-US" dirty="0" smtClean="0"/>
              <a:t>Longer life expectancy</a:t>
            </a:r>
          </a:p>
          <a:p>
            <a:pPr lvl="2"/>
            <a:r>
              <a:rPr lang="en-US" dirty="0" smtClean="0"/>
              <a:t>No bulbs</a:t>
            </a:r>
          </a:p>
          <a:p>
            <a:pPr lvl="2"/>
            <a:r>
              <a:rPr lang="en-US" dirty="0" smtClean="0"/>
              <a:t>No calibration issues</a:t>
            </a:r>
          </a:p>
          <a:p>
            <a:pPr lvl="2"/>
            <a:r>
              <a:rPr lang="en-US" dirty="0" smtClean="0"/>
              <a:t>Multi-touch features allow multiple students to interact at one time.</a:t>
            </a:r>
          </a:p>
          <a:p>
            <a:pPr lvl="2"/>
            <a:r>
              <a:rPr lang="en-US" dirty="0" smtClean="0"/>
              <a:t>Higher resolution</a:t>
            </a:r>
          </a:p>
          <a:p>
            <a:pPr marL="0" indent="0">
              <a:buNone/>
            </a:pPr>
            <a:r>
              <a:rPr lang="en-US" dirty="0" smtClean="0"/>
              <a:t>Touchscreen Chromebooks</a:t>
            </a:r>
          </a:p>
          <a:p>
            <a:pPr lvl="1"/>
            <a:r>
              <a:rPr lang="en-US" dirty="0" smtClean="0"/>
              <a:t>The district has been pro-active in rolling out tablet devices and piloting them to see which is the most cost-effective tool to assist our students in gaining a 21</a:t>
            </a:r>
            <a:r>
              <a:rPr lang="en-US" baseline="30000" dirty="0" smtClean="0"/>
              <a:t>st</a:t>
            </a:r>
            <a:r>
              <a:rPr lang="en-US" dirty="0" smtClean="0"/>
              <a:t> century education.  Touchscreen Chromebooks are inexpensive and give students the opportunity to combine the best features of tablets with the best features of small computers.  In particular, students will be able to demonstrate their understanding of math by drawing diagrams and pictures to enhance their thinking using the touchscreen, as well as using interactive games and calculators.  </a:t>
            </a:r>
          </a:p>
          <a:p>
            <a:pPr marL="0" indent="0">
              <a:buNone/>
            </a:pPr>
            <a:r>
              <a:rPr lang="en-US" dirty="0" smtClean="0"/>
              <a:t>Tablets</a:t>
            </a:r>
          </a:p>
          <a:p>
            <a:pPr lvl="1"/>
            <a:r>
              <a:rPr lang="en-US" dirty="0" smtClean="0"/>
              <a:t>Teachers in grades K and 1 will use tablets to reinforce learning that is taking place in their classrooms.  Apps on tablets will be available for use as a center activity to support curriculum.</a:t>
            </a:r>
          </a:p>
          <a:p>
            <a:pPr marL="0" indent="0">
              <a:buNone/>
            </a:pPr>
            <a:r>
              <a:rPr lang="en-US" dirty="0" smtClean="0"/>
              <a:t>HUFSD completed infra-structure upgrades  in 2014-15 so the district is close to meeting the minimum speed of 100 Mbps per 1,000 students required by the Federal Communications Commission. We are currently at 400 Mbps and we have approximately 4500 students.</a:t>
            </a:r>
            <a:endParaRPr lang="en-US" dirty="0"/>
          </a:p>
        </p:txBody>
      </p:sp>
    </p:spTree>
    <p:extLst>
      <p:ext uri="{BB962C8B-B14F-4D97-AF65-F5344CB8AC3E}">
        <p14:creationId xmlns:p14="http://schemas.microsoft.com/office/powerpoint/2010/main" val="2890880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2" y="266699"/>
            <a:ext cx="4521198" cy="1456267"/>
          </a:xfrm>
        </p:spPr>
        <p:txBody>
          <a:bodyPr>
            <a:normAutofit/>
          </a:bodyPr>
          <a:lstStyle/>
          <a:p>
            <a:r>
              <a:rPr lang="en-US" sz="2800" b="1" dirty="0" smtClean="0"/>
              <a:t>technology devices will:</a:t>
            </a:r>
            <a:endParaRPr lang="en-US" sz="2800" b="1" dirty="0"/>
          </a:p>
        </p:txBody>
      </p:sp>
      <p:sp>
        <p:nvSpPr>
          <p:cNvPr id="3" name="Content Placeholder 2"/>
          <p:cNvSpPr>
            <a:spLocks noGrp="1"/>
          </p:cNvSpPr>
          <p:nvPr>
            <p:ph sz="half" idx="2"/>
          </p:nvPr>
        </p:nvSpPr>
        <p:spPr>
          <a:xfrm>
            <a:off x="685801" y="1358900"/>
            <a:ext cx="10464799" cy="4762499"/>
          </a:xfrm>
        </p:spPr>
        <p:txBody>
          <a:bodyPr>
            <a:normAutofit lnSpcReduction="10000"/>
          </a:bodyPr>
          <a:lstStyle/>
          <a:p>
            <a:r>
              <a:rPr lang="en-US" dirty="0" smtClean="0"/>
              <a:t>Enhance DI and Benefit SWD and ENL Students</a:t>
            </a:r>
          </a:p>
          <a:p>
            <a:pPr lvl="1"/>
            <a:r>
              <a:rPr lang="en-US" dirty="0" smtClean="0"/>
              <a:t>Teachers will use software, videos and apps (Read 180, Math 180, Khan Academy, </a:t>
            </a:r>
            <a:r>
              <a:rPr lang="en-US" dirty="0" err="1" smtClean="0"/>
              <a:t>LearnZillion</a:t>
            </a:r>
            <a:r>
              <a:rPr lang="en-US" dirty="0" smtClean="0"/>
              <a:t>, YouTube, Google Apps for Education (GAFE) and others) and will assign lessons tailored to the needs of students</a:t>
            </a:r>
          </a:p>
          <a:p>
            <a:r>
              <a:rPr lang="en-US" dirty="0" smtClean="0"/>
              <a:t>Expand student learning both inside and outside the classroom</a:t>
            </a:r>
          </a:p>
          <a:p>
            <a:pPr lvl="1"/>
            <a:r>
              <a:rPr lang="en-US" dirty="0" smtClean="0"/>
              <a:t>The use of technology (GAFE) will allow collaboration and learning to take place regardless of time and place.  Students can collaborate on digital projects, conference with leaders all over the world, and can access information on the world-wide-web.</a:t>
            </a:r>
          </a:p>
          <a:p>
            <a:r>
              <a:rPr lang="en-US" dirty="0" smtClean="0"/>
              <a:t>Close gaps</a:t>
            </a:r>
          </a:p>
          <a:p>
            <a:pPr lvl="1"/>
            <a:r>
              <a:rPr lang="en-US" dirty="0" smtClean="0"/>
              <a:t>Digital tools will be used to identify gaps in learning and teachers will use this data to inform instruction.</a:t>
            </a:r>
          </a:p>
          <a:p>
            <a:pPr lvl="1"/>
            <a:r>
              <a:rPr lang="en-US" dirty="0" smtClean="0"/>
              <a:t>Teachers will use software, videos and apps to assist students who struggle with specific performance indicators.</a:t>
            </a:r>
          </a:p>
          <a:p>
            <a:r>
              <a:rPr lang="en-US" dirty="0"/>
              <a:t>Enhance communication with parents and other </a:t>
            </a:r>
            <a:r>
              <a:rPr lang="en-US" dirty="0" smtClean="0"/>
              <a:t>stakeholders</a:t>
            </a:r>
          </a:p>
          <a:p>
            <a:pPr lvl="1"/>
            <a:r>
              <a:rPr lang="en-US" dirty="0" smtClean="0"/>
              <a:t>Teachers will continue to post information on </a:t>
            </a:r>
            <a:r>
              <a:rPr lang="en-US" dirty="0" err="1" smtClean="0"/>
              <a:t>eboards</a:t>
            </a:r>
            <a:r>
              <a:rPr lang="en-US" dirty="0" smtClean="0"/>
              <a:t>, google sites  and the parent-portal portion of our student management system to keep parents, students and the community informed about progress and happening in the school community. </a:t>
            </a:r>
            <a:endParaRPr lang="en-US" dirty="0"/>
          </a:p>
          <a:p>
            <a:endParaRPr lang="en-US" dirty="0"/>
          </a:p>
        </p:txBody>
      </p:sp>
    </p:spTree>
    <p:extLst>
      <p:ext uri="{BB962C8B-B14F-4D97-AF65-F5344CB8AC3E}">
        <p14:creationId xmlns:p14="http://schemas.microsoft.com/office/powerpoint/2010/main" val="2431949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4"/>
          </p:nvPr>
        </p:nvSpPr>
        <p:spPr>
          <a:xfrm>
            <a:off x="533400" y="1397000"/>
            <a:ext cx="11417300" cy="4946951"/>
          </a:xfrm>
        </p:spPr>
        <p:txBody>
          <a:bodyPr>
            <a:normAutofit lnSpcReduction="10000"/>
          </a:bodyPr>
          <a:lstStyle/>
          <a:p>
            <a:r>
              <a:rPr lang="en-US" dirty="0" smtClean="0"/>
              <a:t>Facilitates technology-based regional partnerships/distance learning</a:t>
            </a:r>
          </a:p>
          <a:p>
            <a:pPr lvl="1"/>
            <a:r>
              <a:rPr lang="en-US" dirty="0" smtClean="0"/>
              <a:t>Huntington has Virtual Advanced Placement classes currently and will expand these as interest and technology grows.</a:t>
            </a:r>
          </a:p>
          <a:p>
            <a:pPr lvl="1"/>
            <a:r>
              <a:rPr lang="en-US" dirty="0" smtClean="0"/>
              <a:t>Our AHSEP program uses </a:t>
            </a:r>
            <a:r>
              <a:rPr lang="en-US" dirty="0" err="1" smtClean="0"/>
              <a:t>Odysseyware</a:t>
            </a:r>
            <a:r>
              <a:rPr lang="en-US" dirty="0" smtClean="0"/>
              <a:t>, another virtual learning platform</a:t>
            </a:r>
          </a:p>
          <a:p>
            <a:pPr lvl="1"/>
            <a:r>
              <a:rPr lang="en-US" dirty="0" smtClean="0"/>
              <a:t>Virtual remedial courses have been created by our RTI Math and Reading professionals to alleviate the summer slide.</a:t>
            </a:r>
          </a:p>
          <a:p>
            <a:pPr lvl="1"/>
            <a:r>
              <a:rPr lang="en-US" dirty="0" smtClean="0"/>
              <a:t>Our school participates in an assessment consortium, where teachers from participating districts create questions aligned to standards and are placed in an item bank, which is then able to be accessed by all parties.</a:t>
            </a:r>
          </a:p>
          <a:p>
            <a:r>
              <a:rPr lang="en-US" dirty="0" smtClean="0"/>
              <a:t>Shows that the district is committed to providing professional development in integrating technology into the classroom.</a:t>
            </a:r>
          </a:p>
          <a:p>
            <a:pPr lvl="1"/>
            <a:r>
              <a:rPr lang="en-US" dirty="0" smtClean="0"/>
              <a:t>Teachers hold collegial circles in which best practices are shared</a:t>
            </a:r>
          </a:p>
          <a:p>
            <a:pPr lvl="1"/>
            <a:r>
              <a:rPr lang="en-US" dirty="0" smtClean="0"/>
              <a:t>Two staff-developers work part-time providing assistance to teachers both during the school day and after-school.</a:t>
            </a:r>
          </a:p>
          <a:p>
            <a:r>
              <a:rPr lang="en-US" dirty="0" smtClean="0"/>
              <a:t>Huntington is committed to providing St. Patrick’s School with a portion of funds (see the budget projections)</a:t>
            </a:r>
          </a:p>
          <a:p>
            <a:r>
              <a:rPr lang="en-US" dirty="0" smtClean="0"/>
              <a:t>Sustainability: Huntington is committed to using district funds to continue to upgrade infrastructure and to replacing older, obsolete devices.  When previous projects are examined, it shows Huntington’s commitment to technology and providing a 21</a:t>
            </a:r>
            <a:r>
              <a:rPr lang="en-US" baseline="30000" dirty="0" smtClean="0"/>
              <a:t>st</a:t>
            </a:r>
            <a:r>
              <a:rPr lang="en-US" dirty="0" smtClean="0"/>
              <a:t> Century learning experience for students.</a:t>
            </a:r>
          </a:p>
          <a:p>
            <a:endParaRPr lang="en-US" dirty="0" smtClean="0"/>
          </a:p>
          <a:p>
            <a:pPr marL="0" indent="0">
              <a:buNone/>
            </a:pPr>
            <a:endParaRPr lang="en-US" dirty="0"/>
          </a:p>
        </p:txBody>
      </p:sp>
      <p:sp>
        <p:nvSpPr>
          <p:cNvPr id="12" name="Title 7"/>
          <p:cNvSpPr txBox="1">
            <a:spLocks/>
          </p:cNvSpPr>
          <p:nvPr/>
        </p:nvSpPr>
        <p:spPr>
          <a:xfrm>
            <a:off x="1727200" y="165099"/>
            <a:ext cx="8407400" cy="1456267"/>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800" b="1" dirty="0" smtClean="0"/>
              <a:t>the Smart Schools Investment plan:</a:t>
            </a:r>
            <a:endParaRPr lang="en-US" sz="2800" b="1" dirty="0"/>
          </a:p>
        </p:txBody>
      </p:sp>
    </p:spTree>
    <p:extLst>
      <p:ext uri="{BB962C8B-B14F-4D97-AF65-F5344CB8AC3E}">
        <p14:creationId xmlns:p14="http://schemas.microsoft.com/office/powerpoint/2010/main" val="430017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9541" y="292100"/>
            <a:ext cx="11851959" cy="6235700"/>
          </a:xfrm>
          <a:prstGeom prst="rect">
            <a:avLst/>
          </a:prstGeom>
        </p:spPr>
      </p:pic>
    </p:spTree>
    <p:extLst>
      <p:ext uri="{BB962C8B-B14F-4D97-AF65-F5344CB8AC3E}">
        <p14:creationId xmlns:p14="http://schemas.microsoft.com/office/powerpoint/2010/main" val="2175301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263</TotalTime>
  <Words>1068</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Celestial</vt:lpstr>
      <vt:lpstr>Huntington UFSD Preliminary Smart Schools Investment Plan (SSIP)</vt:lpstr>
      <vt:lpstr>WHAT IS THE SMART SCHOOLS BOND ACT?</vt:lpstr>
      <vt:lpstr>Purpose</vt:lpstr>
      <vt:lpstr>Requirement to attain funding</vt:lpstr>
      <vt:lpstr>Huntington’s SSIP for Classroom Technology</vt:lpstr>
      <vt:lpstr>PowerPoint Presentation</vt:lpstr>
      <vt:lpstr>technology devices will:</vt:lpstr>
      <vt:lpstr>PowerPoint Presentation</vt:lpstr>
      <vt:lpstr>PowerPoint Presentation</vt:lpstr>
      <vt:lpstr>PowerPoint Presentation</vt:lpstr>
      <vt:lpstr>Summary of Proposed Expenditures</vt:lpstr>
      <vt:lpstr>Future plans for Smart Schools Investment</vt:lpstr>
    </vt:vector>
  </TitlesOfParts>
  <Company>hufsd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Huntington UFSD Preliminary Smart Schools Investment Plan (SSIP)</dc:title>
  <dc:creator>Marybeth Robinette</dc:creator>
  <cp:lastModifiedBy>Marybeth Robinette</cp:lastModifiedBy>
  <cp:revision>36</cp:revision>
  <cp:lastPrinted>2016-03-10T18:23:22Z</cp:lastPrinted>
  <dcterms:created xsi:type="dcterms:W3CDTF">2016-03-08T20:31:20Z</dcterms:created>
  <dcterms:modified xsi:type="dcterms:W3CDTF">2016-05-19T21:39:48Z</dcterms:modified>
</cp:coreProperties>
</file>