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6" r:id="rId2"/>
    <p:sldId id="306" r:id="rId3"/>
    <p:sldId id="311" r:id="rId4"/>
    <p:sldId id="313" r:id="rId5"/>
    <p:sldId id="312" r:id="rId6"/>
    <p:sldId id="272" r:id="rId7"/>
    <p:sldId id="257" r:id="rId8"/>
    <p:sldId id="294" r:id="rId9"/>
    <p:sldId id="274" r:id="rId10"/>
    <p:sldId id="325" r:id="rId11"/>
    <p:sldId id="307" r:id="rId12"/>
    <p:sldId id="308" r:id="rId13"/>
    <p:sldId id="293" r:id="rId14"/>
    <p:sldId id="285" r:id="rId15"/>
    <p:sldId id="310" r:id="rId16"/>
    <p:sldId id="324" r:id="rId17"/>
    <p:sldId id="309" r:id="rId18"/>
    <p:sldId id="322" r:id="rId19"/>
    <p:sldId id="321" r:id="rId20"/>
    <p:sldId id="320" r:id="rId21"/>
    <p:sldId id="323" r:id="rId22"/>
    <p:sldId id="295" r:id="rId23"/>
    <p:sldId id="30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Lolik" initials="A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 d="1"/>
        <a:sy n="1" d="1"/>
      </p:scale>
      <p:origin x="0" y="0"/>
    </p:cViewPr>
  </p:notesTextViewPr>
  <p:sorterViewPr>
    <p:cViewPr>
      <p:scale>
        <a:sx n="200" d="100"/>
        <a:sy n="200" d="100"/>
      </p:scale>
      <p:origin x="0" y="90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400"/>
            </a:pPr>
            <a:r>
              <a:rPr lang="en-US" sz="2000"/>
              <a:t>SSBA Planned Expenditures</a:t>
            </a:r>
          </a:p>
          <a:p>
            <a:pPr>
              <a:defRPr sz="1400"/>
            </a:pPr>
            <a:r>
              <a:rPr lang="en-US" sz="1400"/>
              <a:t>Next</a:t>
            </a:r>
            <a:r>
              <a:rPr lang="en-US" sz="1400" baseline="0"/>
              <a:t> Set of Submitted SSIPs</a:t>
            </a:r>
          </a:p>
          <a:p>
            <a:pPr>
              <a:defRPr sz="1400"/>
            </a:pPr>
            <a:r>
              <a:rPr lang="en-US" sz="1400"/>
              <a:t>Total Budgeted: $90,124,450</a:t>
            </a:r>
          </a:p>
        </c:rich>
      </c:tx>
      <c:overlay val="0"/>
    </c:title>
    <c:autoTitleDeleted val="0"/>
    <c:plotArea>
      <c:layout>
        <c:manualLayout>
          <c:layoutTarget val="inner"/>
          <c:xMode val="edge"/>
          <c:yMode val="edge"/>
          <c:x val="1.7835872151495083E-2"/>
          <c:y val="6.0433070866141733E-2"/>
          <c:w val="0.96744358120606733"/>
          <c:h val="0.82111266394730964"/>
        </c:manualLayout>
      </c:layout>
      <c:barChart>
        <c:barDir val="col"/>
        <c:grouping val="clustered"/>
        <c:varyColors val="0"/>
        <c:ser>
          <c:idx val="1"/>
          <c:order val="0"/>
          <c:tx>
            <c:strRef>
              <c:f>'[SSBA SSIP Summary_1st Meeting Data_R (1).xlsx]Summary Data'!$B$13</c:f>
              <c:strCache>
                <c:ptCount val="1"/>
                <c:pt idx="0">
                  <c:v>School Connectivity</c:v>
                </c:pt>
              </c:strCache>
            </c:strRef>
          </c:tx>
          <c:spPr>
            <a:solidFill>
              <a:schemeClr val="accent4">
                <a:lumMod val="75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'[SSBA SSIP Summary_1st Meeting Data_R (1).xlsx]Summary Data'!$B$14</c:f>
              <c:numCache>
                <c:formatCode>_("$"* #,##0_);_("$"* \(#,##0\);_("$"* "-"_);_(@_)</c:formatCode>
                <c:ptCount val="1"/>
                <c:pt idx="0">
                  <c:v>41476017</c:v>
                </c:pt>
              </c:numCache>
            </c:numRef>
          </c:val>
          <c:extLst>
            <c:ext xmlns:c16="http://schemas.microsoft.com/office/drawing/2014/chart" uri="{C3380CC4-5D6E-409C-BE32-E72D297353CC}">
              <c16:uniqueId val="{00000000-666C-427F-AFD7-CEF1C5E70F30}"/>
            </c:ext>
          </c:extLst>
        </c:ser>
        <c:ser>
          <c:idx val="2"/>
          <c:order val="1"/>
          <c:tx>
            <c:strRef>
              <c:f>'[SSBA SSIP Summary_1st Meeting Data_R (1).xlsx]Summary Data'!$C$13</c:f>
              <c:strCache>
                <c:ptCount val="1"/>
                <c:pt idx="0">
                  <c:v>Community Connectivity</c:v>
                </c:pt>
              </c:strCache>
            </c:strRef>
          </c:tx>
          <c:spPr>
            <a:solidFill>
              <a:schemeClr val="accent5">
                <a:lumMod val="75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'[SSBA SSIP Summary_1st Meeting Data_R (1).xlsx]Summary Data'!$C$14</c:f>
              <c:numCache>
                <c:formatCode>_("$"* #,##0_);_("$"* \(#,##0\);_("$"* "-"_);_(@_)</c:formatCode>
                <c:ptCount val="1"/>
                <c:pt idx="0">
                  <c:v>18000</c:v>
                </c:pt>
              </c:numCache>
            </c:numRef>
          </c:val>
          <c:extLst>
            <c:ext xmlns:c16="http://schemas.microsoft.com/office/drawing/2014/chart" uri="{C3380CC4-5D6E-409C-BE32-E72D297353CC}">
              <c16:uniqueId val="{00000001-666C-427F-AFD7-CEF1C5E70F30}"/>
            </c:ext>
          </c:extLst>
        </c:ser>
        <c:ser>
          <c:idx val="3"/>
          <c:order val="2"/>
          <c:tx>
            <c:strRef>
              <c:f>'[SSBA SSIP Summary_1st Meeting Data_R (1).xlsx]Summary Data'!$D$13</c:f>
              <c:strCache>
                <c:ptCount val="1"/>
                <c:pt idx="0">
                  <c:v>Classroom Technology</c:v>
                </c:pt>
              </c:strCache>
            </c:strRef>
          </c:tx>
          <c:spPr>
            <a:solidFill>
              <a:schemeClr val="accent1">
                <a:lumMod val="75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'[SSBA SSIP Summary_1st Meeting Data_R (1).xlsx]Summary Data'!$D$14</c:f>
              <c:numCache>
                <c:formatCode>_("$"* #,##0_);_("$"* \(#,##0\);_("$"* "-"_);_(@_)</c:formatCode>
                <c:ptCount val="1"/>
                <c:pt idx="0">
                  <c:v>32590551</c:v>
                </c:pt>
              </c:numCache>
            </c:numRef>
          </c:val>
          <c:extLst>
            <c:ext xmlns:c16="http://schemas.microsoft.com/office/drawing/2014/chart" uri="{C3380CC4-5D6E-409C-BE32-E72D297353CC}">
              <c16:uniqueId val="{00000002-666C-427F-AFD7-CEF1C5E70F30}"/>
            </c:ext>
          </c:extLst>
        </c:ser>
        <c:ser>
          <c:idx val="4"/>
          <c:order val="3"/>
          <c:tx>
            <c:strRef>
              <c:f>'[SSBA SSIP Summary_1st Meeting Data_R (1).xlsx]Summary Data'!$E$13</c:f>
              <c:strCache>
                <c:ptCount val="1"/>
                <c:pt idx="0">
                  <c:v>Pre-Kindergarten Classrooms</c:v>
                </c:pt>
              </c:strCache>
            </c:strRef>
          </c:tx>
          <c:spPr>
            <a:solidFill>
              <a:srgbClr val="FFC000"/>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'[SSBA SSIP Summary_1st Meeting Data_R (1).xlsx]Summary Data'!$E$14</c:f>
              <c:numCache>
                <c:formatCode>_("$"* #,##0_);_("$"* \(#,##0\);_("$"* "-"_);_(@_)</c:formatCode>
                <c:ptCount val="1"/>
                <c:pt idx="0">
                  <c:v>2108000</c:v>
                </c:pt>
              </c:numCache>
            </c:numRef>
          </c:val>
          <c:extLst>
            <c:ext xmlns:c16="http://schemas.microsoft.com/office/drawing/2014/chart" uri="{C3380CC4-5D6E-409C-BE32-E72D297353CC}">
              <c16:uniqueId val="{00000003-666C-427F-AFD7-CEF1C5E70F30}"/>
            </c:ext>
          </c:extLst>
        </c:ser>
        <c:ser>
          <c:idx val="5"/>
          <c:order val="4"/>
          <c:tx>
            <c:strRef>
              <c:f>'[SSBA SSIP Summary_1st Meeting Data_R (1).xlsx]Summary Data'!$F$13</c:f>
              <c:strCache>
                <c:ptCount val="1"/>
                <c:pt idx="0">
                  <c:v>Replace Transp. Classroom Units</c:v>
                </c:pt>
              </c:strCache>
            </c:strRef>
          </c:tx>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'[SSBA SSIP Summary_1st Meeting Data_R (1).xlsx]Summary Data'!$F$14</c:f>
              <c:numCache>
                <c:formatCode>_("$"* #,##0_);_("$"* \(#,##0\);_("$"* "-"_);_(@_)</c:formatCode>
                <c:ptCount val="1"/>
                <c:pt idx="0">
                  <c:v>0</c:v>
                </c:pt>
              </c:numCache>
            </c:numRef>
          </c:val>
          <c:extLst>
            <c:ext xmlns:c16="http://schemas.microsoft.com/office/drawing/2014/chart" uri="{C3380CC4-5D6E-409C-BE32-E72D297353CC}">
              <c16:uniqueId val="{00000004-666C-427F-AFD7-CEF1C5E70F30}"/>
            </c:ext>
          </c:extLst>
        </c:ser>
        <c:ser>
          <c:idx val="6"/>
          <c:order val="5"/>
          <c:tx>
            <c:strRef>
              <c:f>'[SSBA SSIP Summary_1st Meeting Data_R (1).xlsx]Summary Data'!$G$13</c:f>
              <c:strCache>
                <c:ptCount val="1"/>
                <c:pt idx="0">
                  <c:v>High-Tech Security</c:v>
                </c:pt>
              </c:strCache>
            </c:strRef>
          </c:tx>
          <c:spPr>
            <a:solidFill>
              <a:schemeClr val="accent6">
                <a:lumMod val="75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'[SSBA SSIP Summary_1st Meeting Data_R (1).xlsx]Summary Data'!$G$14</c:f>
              <c:numCache>
                <c:formatCode>_("$"* #,##0_);_("$"* \(#,##0\);_("$"* "-"_);_(@_)</c:formatCode>
                <c:ptCount val="1"/>
                <c:pt idx="0">
                  <c:v>13931882</c:v>
                </c:pt>
              </c:numCache>
            </c:numRef>
          </c:val>
          <c:extLst>
            <c:ext xmlns:c16="http://schemas.microsoft.com/office/drawing/2014/chart" uri="{C3380CC4-5D6E-409C-BE32-E72D297353CC}">
              <c16:uniqueId val="{00000005-666C-427F-AFD7-CEF1C5E70F30}"/>
            </c:ext>
          </c:extLst>
        </c:ser>
        <c:dLbls>
          <c:showLegendKey val="0"/>
          <c:showVal val="0"/>
          <c:showCatName val="0"/>
          <c:showSerName val="0"/>
          <c:showPercent val="0"/>
          <c:showBubbleSize val="0"/>
        </c:dLbls>
        <c:gapWidth val="150"/>
        <c:overlap val="-25"/>
        <c:axId val="70935296"/>
        <c:axId val="70936832"/>
      </c:barChart>
      <c:catAx>
        <c:axId val="70935296"/>
        <c:scaling>
          <c:orientation val="minMax"/>
        </c:scaling>
        <c:delete val="0"/>
        <c:axPos val="b"/>
        <c:majorTickMark val="none"/>
        <c:minorTickMark val="none"/>
        <c:tickLblPos val="none"/>
        <c:crossAx val="70936832"/>
        <c:crosses val="autoZero"/>
        <c:auto val="1"/>
        <c:lblAlgn val="ctr"/>
        <c:lblOffset val="100"/>
        <c:noMultiLvlLbl val="0"/>
      </c:catAx>
      <c:valAx>
        <c:axId val="70936832"/>
        <c:scaling>
          <c:orientation val="minMax"/>
        </c:scaling>
        <c:delete val="1"/>
        <c:axPos val="l"/>
        <c:numFmt formatCode="_(&quot;$&quot;* #,##0_);_(&quot;$&quot;* \(#,##0\);_(&quot;$&quot;* &quot;-&quot;_);_(@_)" sourceLinked="1"/>
        <c:majorTickMark val="out"/>
        <c:minorTickMark val="none"/>
        <c:tickLblPos val="nextTo"/>
        <c:crossAx val="70935296"/>
        <c:crosses val="autoZero"/>
        <c:crossBetween val="between"/>
      </c:valAx>
    </c:plotArea>
    <c:plotVisOnly val="1"/>
    <c:dispBlanksAs val="gap"/>
    <c:showDLblsOverMax val="0"/>
  </c:chart>
  <c:spPr>
    <a:solidFill>
      <a:schemeClr val="lt1"/>
    </a:solidFill>
    <a:ln w="5715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8C413-3EE9-4BC8-B78A-94D8E1128F5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1E79ADB-9FBA-451D-AF5C-EAA0C87C02EF}">
      <dgm:prSet phldrT="[Text]" custT="1"/>
      <dgm:spPr/>
      <dgm:t>
        <a:bodyPr/>
        <a:lstStyle/>
        <a:p>
          <a:r>
            <a:rPr lang="en-US" sz="1400" dirty="0"/>
            <a:t>SED Staff Review and Approve Plan</a:t>
          </a:r>
        </a:p>
      </dgm:t>
    </dgm:pt>
    <dgm:pt modelId="{40D4FE0B-D645-4B13-8B2A-ACBC77F12E3A}" type="parTrans" cxnId="{823EFB31-2445-4401-BA85-7E1B70950458}">
      <dgm:prSet/>
      <dgm:spPr/>
      <dgm:t>
        <a:bodyPr/>
        <a:lstStyle/>
        <a:p>
          <a:endParaRPr lang="en-US" sz="4000"/>
        </a:p>
      </dgm:t>
    </dgm:pt>
    <dgm:pt modelId="{0A78939B-4B0A-40CF-8CE3-5A2AC151B525}" type="sibTrans" cxnId="{823EFB31-2445-4401-BA85-7E1B70950458}">
      <dgm:prSet/>
      <dgm:spPr/>
      <dgm:t>
        <a:bodyPr/>
        <a:lstStyle/>
        <a:p>
          <a:endParaRPr lang="en-US" sz="4000"/>
        </a:p>
      </dgm:t>
    </dgm:pt>
    <dgm:pt modelId="{A03418D0-811A-45DA-B384-91CE2056484D}">
      <dgm:prSet phldrT="[Text]" custT="1"/>
      <dgm:spPr/>
      <dgm:t>
        <a:bodyPr/>
        <a:lstStyle/>
        <a:p>
          <a:r>
            <a:rPr lang="en-US" sz="1400" dirty="0"/>
            <a:t>SSBA Review Board Review and Approve Plan</a:t>
          </a:r>
        </a:p>
      </dgm:t>
    </dgm:pt>
    <dgm:pt modelId="{7AF45256-98E2-4DA2-B4AD-796B79149F30}" type="parTrans" cxnId="{B4AC4214-0FF2-441C-8753-E3CAA6839F01}">
      <dgm:prSet/>
      <dgm:spPr/>
      <dgm:t>
        <a:bodyPr/>
        <a:lstStyle/>
        <a:p>
          <a:endParaRPr lang="en-US" sz="4000"/>
        </a:p>
      </dgm:t>
    </dgm:pt>
    <dgm:pt modelId="{718D024A-A5E8-4E46-93A7-D33AF32776ED}" type="sibTrans" cxnId="{B4AC4214-0FF2-441C-8753-E3CAA6839F01}">
      <dgm:prSet/>
      <dgm:spPr/>
      <dgm:t>
        <a:bodyPr/>
        <a:lstStyle/>
        <a:p>
          <a:endParaRPr lang="en-US" sz="4000"/>
        </a:p>
      </dgm:t>
    </dgm:pt>
    <dgm:pt modelId="{8A36C2B9-FE04-4549-8D00-A56021633D56}">
      <dgm:prSet phldrT="[Text]" custT="1"/>
      <dgm:spPr/>
      <dgm:t>
        <a:bodyPr/>
        <a:lstStyle/>
        <a:p>
          <a:r>
            <a:rPr lang="en-US" sz="1400" dirty="0"/>
            <a:t> District Begins Project(s)</a:t>
          </a:r>
        </a:p>
      </dgm:t>
    </dgm:pt>
    <dgm:pt modelId="{9EF3F08A-E960-4D8A-81C6-6F7DCF2377FE}" type="parTrans" cxnId="{57651ED9-7243-4298-B53B-6C8BF4F939D4}">
      <dgm:prSet/>
      <dgm:spPr/>
      <dgm:t>
        <a:bodyPr/>
        <a:lstStyle/>
        <a:p>
          <a:endParaRPr lang="en-US" sz="4000"/>
        </a:p>
      </dgm:t>
    </dgm:pt>
    <dgm:pt modelId="{F0F558E0-E517-44A8-9BD5-DC72E015B23D}" type="sibTrans" cxnId="{57651ED9-7243-4298-B53B-6C8BF4F939D4}">
      <dgm:prSet/>
      <dgm:spPr/>
      <dgm:t>
        <a:bodyPr/>
        <a:lstStyle/>
        <a:p>
          <a:endParaRPr lang="en-US" sz="4000"/>
        </a:p>
      </dgm:t>
    </dgm:pt>
    <dgm:pt modelId="{9DCB2A1F-012D-481F-9512-2834E2837CD2}">
      <dgm:prSet phldrT="[Text]" custT="1"/>
      <dgm:spPr/>
      <dgm:t>
        <a:bodyPr/>
        <a:lstStyle/>
        <a:p>
          <a:r>
            <a:rPr lang="en-US" sz="1400" dirty="0"/>
            <a:t>District Submits Reimbursement Request(s)</a:t>
          </a:r>
        </a:p>
      </dgm:t>
    </dgm:pt>
    <dgm:pt modelId="{291E9399-B620-4E55-887E-886ECF3A6A67}" type="parTrans" cxnId="{AD75B2F3-A25E-4ADC-83CD-71E2FA61F88D}">
      <dgm:prSet/>
      <dgm:spPr/>
      <dgm:t>
        <a:bodyPr/>
        <a:lstStyle/>
        <a:p>
          <a:endParaRPr lang="en-US" sz="4000"/>
        </a:p>
      </dgm:t>
    </dgm:pt>
    <dgm:pt modelId="{86068652-A084-4578-8740-60AF06569878}" type="sibTrans" cxnId="{AD75B2F3-A25E-4ADC-83CD-71E2FA61F88D}">
      <dgm:prSet/>
      <dgm:spPr/>
      <dgm:t>
        <a:bodyPr/>
        <a:lstStyle/>
        <a:p>
          <a:endParaRPr lang="en-US" sz="4000"/>
        </a:p>
      </dgm:t>
    </dgm:pt>
    <dgm:pt modelId="{1DC92E59-49DD-4339-9FEB-E9ECE5EC289D}">
      <dgm:prSet phldrT="[Text]" custT="1"/>
      <dgm:spPr/>
      <dgm:t>
        <a:bodyPr/>
        <a:lstStyle/>
        <a:p>
          <a:r>
            <a:rPr lang="en-US" sz="1400" dirty="0"/>
            <a:t>SED/State Reimburses District</a:t>
          </a:r>
        </a:p>
      </dgm:t>
    </dgm:pt>
    <dgm:pt modelId="{04932BD1-8C44-4961-90B0-1E328BADEA36}" type="parTrans" cxnId="{7DBB9A1F-A960-41EE-A2D8-4E5CCBE17949}">
      <dgm:prSet/>
      <dgm:spPr/>
      <dgm:t>
        <a:bodyPr/>
        <a:lstStyle/>
        <a:p>
          <a:endParaRPr lang="en-US" sz="4000"/>
        </a:p>
      </dgm:t>
    </dgm:pt>
    <dgm:pt modelId="{223F43E9-43B5-4F34-8A3C-5C0D9D246A86}" type="sibTrans" cxnId="{7DBB9A1F-A960-41EE-A2D8-4E5CCBE17949}">
      <dgm:prSet/>
      <dgm:spPr/>
      <dgm:t>
        <a:bodyPr/>
        <a:lstStyle/>
        <a:p>
          <a:endParaRPr lang="en-US" sz="4000"/>
        </a:p>
      </dgm:t>
    </dgm:pt>
    <dgm:pt modelId="{8DC6E21F-090C-4E1A-9C04-06E238B1B5B1}">
      <dgm:prSet phldrT="[Text]" custT="1"/>
      <dgm:spPr>
        <a:pattFill prst="pct90">
          <a:fgClr>
            <a:schemeClr val="tx2">
              <a:lumMod val="20000"/>
              <a:lumOff val="80000"/>
            </a:schemeClr>
          </a:fgClr>
          <a:bgClr>
            <a:schemeClr val="bg1"/>
          </a:bgClr>
        </a:pattFill>
        <a:effectLst>
          <a:outerShdw blurRad="50800" dist="38100" dir="16200000" rotWithShape="0">
            <a:prstClr val="black">
              <a:alpha val="40000"/>
            </a:prstClr>
          </a:outerShdw>
        </a:effectLst>
      </dgm:spPr>
      <dgm:t>
        <a:bodyPr/>
        <a:lstStyle/>
        <a:p>
          <a:r>
            <a:rPr lang="en-US" sz="1400" b="1" baseline="0" dirty="0">
              <a:solidFill>
                <a:schemeClr val="tx1"/>
              </a:solidFill>
            </a:rPr>
            <a:t>District Submits Final Plan</a:t>
          </a:r>
        </a:p>
        <a:p>
          <a:r>
            <a:rPr lang="en-US" sz="1400" b="1" baseline="0" dirty="0">
              <a:solidFill>
                <a:schemeClr val="tx1"/>
              </a:solidFill>
            </a:rPr>
            <a:t>[START]</a:t>
          </a:r>
        </a:p>
      </dgm:t>
    </dgm:pt>
    <dgm:pt modelId="{5F1961D8-7170-4D56-B708-FCE1A4900F5F}" type="sibTrans" cxnId="{DB50D128-C2BB-4DBB-990D-589184728785}">
      <dgm:prSet/>
      <dgm:spPr/>
      <dgm:t>
        <a:bodyPr/>
        <a:lstStyle/>
        <a:p>
          <a:endParaRPr lang="en-US" sz="4000"/>
        </a:p>
      </dgm:t>
    </dgm:pt>
    <dgm:pt modelId="{D9B390C4-8303-49A5-86B1-53A3F687AB17}" type="parTrans" cxnId="{DB50D128-C2BB-4DBB-990D-589184728785}">
      <dgm:prSet/>
      <dgm:spPr/>
      <dgm:t>
        <a:bodyPr/>
        <a:lstStyle/>
        <a:p>
          <a:endParaRPr lang="en-US" sz="4000"/>
        </a:p>
      </dgm:t>
    </dgm:pt>
    <dgm:pt modelId="{5B5C85C8-EF03-4828-9AB7-BC8BC09621CF}" type="pres">
      <dgm:prSet presAssocID="{8358C413-3EE9-4BC8-B78A-94D8E1128F59}" presName="cycle" presStyleCnt="0">
        <dgm:presLayoutVars>
          <dgm:dir/>
          <dgm:resizeHandles val="exact"/>
        </dgm:presLayoutVars>
      </dgm:prSet>
      <dgm:spPr/>
    </dgm:pt>
    <dgm:pt modelId="{E40A24E0-F038-4F44-98D2-F0E220D8BFA3}" type="pres">
      <dgm:prSet presAssocID="{8DC6E21F-090C-4E1A-9C04-06E238B1B5B1}" presName="node" presStyleLbl="node1" presStyleIdx="0" presStyleCnt="6" custRadScaleRad="95209">
        <dgm:presLayoutVars>
          <dgm:bulletEnabled val="1"/>
        </dgm:presLayoutVars>
      </dgm:prSet>
      <dgm:spPr/>
    </dgm:pt>
    <dgm:pt modelId="{A2A3B971-13F9-4FFC-AF49-8377825D91BC}" type="pres">
      <dgm:prSet presAssocID="{8DC6E21F-090C-4E1A-9C04-06E238B1B5B1}" presName="spNode" presStyleCnt="0"/>
      <dgm:spPr/>
    </dgm:pt>
    <dgm:pt modelId="{68A7AB9E-BEE1-4FA9-B6C3-91C3C5F75C93}" type="pres">
      <dgm:prSet presAssocID="{5F1961D8-7170-4D56-B708-FCE1A4900F5F}" presName="sibTrans" presStyleLbl="sibTrans1D1" presStyleIdx="0" presStyleCnt="6"/>
      <dgm:spPr/>
    </dgm:pt>
    <dgm:pt modelId="{294E93DE-FDB9-45D2-A9F1-943340D199B0}" type="pres">
      <dgm:prSet presAssocID="{E1E79ADB-9FBA-451D-AF5C-EAA0C87C02EF}" presName="node" presStyleLbl="node1" presStyleIdx="1" presStyleCnt="6" custRadScaleRad="101424" custRadScaleInc="28675">
        <dgm:presLayoutVars>
          <dgm:bulletEnabled val="1"/>
        </dgm:presLayoutVars>
      </dgm:prSet>
      <dgm:spPr/>
    </dgm:pt>
    <dgm:pt modelId="{308FE687-40B0-43D1-9CEC-7076C1E6BC50}" type="pres">
      <dgm:prSet presAssocID="{E1E79ADB-9FBA-451D-AF5C-EAA0C87C02EF}" presName="spNode" presStyleCnt="0"/>
      <dgm:spPr/>
    </dgm:pt>
    <dgm:pt modelId="{1E8CC4E9-E335-426F-B4D1-98A7B51495DD}" type="pres">
      <dgm:prSet presAssocID="{0A78939B-4B0A-40CF-8CE3-5A2AC151B525}" presName="sibTrans" presStyleLbl="sibTrans1D1" presStyleIdx="1" presStyleCnt="6"/>
      <dgm:spPr/>
    </dgm:pt>
    <dgm:pt modelId="{599A9C3B-AE67-4DE3-8968-6A51A1A17747}" type="pres">
      <dgm:prSet presAssocID="{A03418D0-811A-45DA-B384-91CE2056484D}" presName="node" presStyleLbl="node1" presStyleIdx="2" presStyleCnt="6" custRadScaleRad="97993" custRadScaleInc="-28521">
        <dgm:presLayoutVars>
          <dgm:bulletEnabled val="1"/>
        </dgm:presLayoutVars>
      </dgm:prSet>
      <dgm:spPr/>
    </dgm:pt>
    <dgm:pt modelId="{A2B63CA6-8A1F-45BB-9B2D-2E3221F22F1D}" type="pres">
      <dgm:prSet presAssocID="{A03418D0-811A-45DA-B384-91CE2056484D}" presName="spNode" presStyleCnt="0"/>
      <dgm:spPr/>
    </dgm:pt>
    <dgm:pt modelId="{1C33E755-FE02-4FC3-AEB8-6AFCD3AD1452}" type="pres">
      <dgm:prSet presAssocID="{718D024A-A5E8-4E46-93A7-D33AF32776ED}" presName="sibTrans" presStyleLbl="sibTrans1D1" presStyleIdx="2" presStyleCnt="6"/>
      <dgm:spPr/>
    </dgm:pt>
    <dgm:pt modelId="{2E2A0229-DFC4-46FB-86FE-C5FE793CDF7A}" type="pres">
      <dgm:prSet presAssocID="{8A36C2B9-FE04-4549-8D00-A56021633D56}" presName="node" presStyleLbl="node1" presStyleIdx="3" presStyleCnt="6" custRadScaleRad="92068" custRadScaleInc="-3579">
        <dgm:presLayoutVars>
          <dgm:bulletEnabled val="1"/>
        </dgm:presLayoutVars>
      </dgm:prSet>
      <dgm:spPr/>
    </dgm:pt>
    <dgm:pt modelId="{FBC555EE-FB6C-482B-AD5E-CE1768B2F4FF}" type="pres">
      <dgm:prSet presAssocID="{8A36C2B9-FE04-4549-8D00-A56021633D56}" presName="spNode" presStyleCnt="0"/>
      <dgm:spPr/>
    </dgm:pt>
    <dgm:pt modelId="{3C691A10-0E87-4AAD-9B1B-9B1F0F6CFF95}" type="pres">
      <dgm:prSet presAssocID="{F0F558E0-E517-44A8-9BD5-DC72E015B23D}" presName="sibTrans" presStyleLbl="sibTrans1D1" presStyleIdx="3" presStyleCnt="6"/>
      <dgm:spPr/>
    </dgm:pt>
    <dgm:pt modelId="{0C95AD21-41B6-4897-B3AA-0B4ACBC9BF6B}" type="pres">
      <dgm:prSet presAssocID="{9DCB2A1F-012D-481F-9512-2834E2837CD2}" presName="node" presStyleLbl="node1" presStyleIdx="4" presStyleCnt="6" custRadScaleRad="98719" custRadScaleInc="35127">
        <dgm:presLayoutVars>
          <dgm:bulletEnabled val="1"/>
        </dgm:presLayoutVars>
      </dgm:prSet>
      <dgm:spPr/>
    </dgm:pt>
    <dgm:pt modelId="{448046C5-0012-4CB7-9646-AF0FE128465C}" type="pres">
      <dgm:prSet presAssocID="{9DCB2A1F-012D-481F-9512-2834E2837CD2}" presName="spNode" presStyleCnt="0"/>
      <dgm:spPr/>
    </dgm:pt>
    <dgm:pt modelId="{933B6BA6-414F-4634-A3CA-6BAF74F4E348}" type="pres">
      <dgm:prSet presAssocID="{86068652-A084-4578-8740-60AF06569878}" presName="sibTrans" presStyleLbl="sibTrans1D1" presStyleIdx="4" presStyleCnt="6"/>
      <dgm:spPr/>
    </dgm:pt>
    <dgm:pt modelId="{C6ABF57C-F34A-4BF4-8FF9-4E52E08CE47E}" type="pres">
      <dgm:prSet presAssocID="{1DC92E59-49DD-4339-9FEB-E9ECE5EC289D}" presName="node" presStyleLbl="node1" presStyleIdx="5" presStyleCnt="6" custRadScaleRad="100887" custRadScaleInc="-21377">
        <dgm:presLayoutVars>
          <dgm:bulletEnabled val="1"/>
        </dgm:presLayoutVars>
      </dgm:prSet>
      <dgm:spPr/>
    </dgm:pt>
    <dgm:pt modelId="{B1AA33BD-16C0-4C56-B339-BB9E26191995}" type="pres">
      <dgm:prSet presAssocID="{1DC92E59-49DD-4339-9FEB-E9ECE5EC289D}" presName="spNode" presStyleCnt="0"/>
      <dgm:spPr/>
    </dgm:pt>
    <dgm:pt modelId="{904907A6-E8A0-45CE-AAE2-81352532FFC2}" type="pres">
      <dgm:prSet presAssocID="{223F43E9-43B5-4F34-8A3C-5C0D9D246A86}" presName="sibTrans" presStyleLbl="sibTrans1D1" presStyleIdx="5" presStyleCnt="6"/>
      <dgm:spPr/>
    </dgm:pt>
  </dgm:ptLst>
  <dgm:cxnLst>
    <dgm:cxn modelId="{D25BF210-56DC-40A9-AD66-CB0FFAC177B0}" type="presOf" srcId="{8DC6E21F-090C-4E1A-9C04-06E238B1B5B1}" destId="{E40A24E0-F038-4F44-98D2-F0E220D8BFA3}" srcOrd="0" destOrd="0" presId="urn:microsoft.com/office/officeart/2005/8/layout/cycle5"/>
    <dgm:cxn modelId="{B4AC4214-0FF2-441C-8753-E3CAA6839F01}" srcId="{8358C413-3EE9-4BC8-B78A-94D8E1128F59}" destId="{A03418D0-811A-45DA-B384-91CE2056484D}" srcOrd="2" destOrd="0" parTransId="{7AF45256-98E2-4DA2-B4AD-796B79149F30}" sibTransId="{718D024A-A5E8-4E46-93A7-D33AF32776ED}"/>
    <dgm:cxn modelId="{C01C6215-2815-4ECF-B00D-C641DE2A8388}" type="presOf" srcId="{1DC92E59-49DD-4339-9FEB-E9ECE5EC289D}" destId="{C6ABF57C-F34A-4BF4-8FF9-4E52E08CE47E}" srcOrd="0" destOrd="0" presId="urn:microsoft.com/office/officeart/2005/8/layout/cycle5"/>
    <dgm:cxn modelId="{11B81816-896B-4A5D-808F-1D0DAD6961C3}" type="presOf" srcId="{223F43E9-43B5-4F34-8A3C-5C0D9D246A86}" destId="{904907A6-E8A0-45CE-AAE2-81352532FFC2}" srcOrd="0" destOrd="0" presId="urn:microsoft.com/office/officeart/2005/8/layout/cycle5"/>
    <dgm:cxn modelId="{7DBB9A1F-A960-41EE-A2D8-4E5CCBE17949}" srcId="{8358C413-3EE9-4BC8-B78A-94D8E1128F59}" destId="{1DC92E59-49DD-4339-9FEB-E9ECE5EC289D}" srcOrd="5" destOrd="0" parTransId="{04932BD1-8C44-4961-90B0-1E328BADEA36}" sibTransId="{223F43E9-43B5-4F34-8A3C-5C0D9D246A86}"/>
    <dgm:cxn modelId="{25F7E721-39CD-4D6D-AB76-99C4E94723B4}" type="presOf" srcId="{E1E79ADB-9FBA-451D-AF5C-EAA0C87C02EF}" destId="{294E93DE-FDB9-45D2-A9F1-943340D199B0}" srcOrd="0" destOrd="0" presId="urn:microsoft.com/office/officeart/2005/8/layout/cycle5"/>
    <dgm:cxn modelId="{D2836623-3904-499B-9026-58AFD256EB9B}" type="presOf" srcId="{5F1961D8-7170-4D56-B708-FCE1A4900F5F}" destId="{68A7AB9E-BEE1-4FA9-B6C3-91C3C5F75C93}" srcOrd="0" destOrd="0" presId="urn:microsoft.com/office/officeart/2005/8/layout/cycle5"/>
    <dgm:cxn modelId="{DB50D128-C2BB-4DBB-990D-589184728785}" srcId="{8358C413-3EE9-4BC8-B78A-94D8E1128F59}" destId="{8DC6E21F-090C-4E1A-9C04-06E238B1B5B1}" srcOrd="0" destOrd="0" parTransId="{D9B390C4-8303-49A5-86B1-53A3F687AB17}" sibTransId="{5F1961D8-7170-4D56-B708-FCE1A4900F5F}"/>
    <dgm:cxn modelId="{823EFB31-2445-4401-BA85-7E1B70950458}" srcId="{8358C413-3EE9-4BC8-B78A-94D8E1128F59}" destId="{E1E79ADB-9FBA-451D-AF5C-EAA0C87C02EF}" srcOrd="1" destOrd="0" parTransId="{40D4FE0B-D645-4B13-8B2A-ACBC77F12E3A}" sibTransId="{0A78939B-4B0A-40CF-8CE3-5A2AC151B525}"/>
    <dgm:cxn modelId="{99023F33-C044-472F-BFFE-F1A073C3D425}" type="presOf" srcId="{8A36C2B9-FE04-4549-8D00-A56021633D56}" destId="{2E2A0229-DFC4-46FB-86FE-C5FE793CDF7A}" srcOrd="0" destOrd="0" presId="urn:microsoft.com/office/officeart/2005/8/layout/cycle5"/>
    <dgm:cxn modelId="{D4572C36-1F79-4EBE-8047-93397A81B98C}" type="presOf" srcId="{0A78939B-4B0A-40CF-8CE3-5A2AC151B525}" destId="{1E8CC4E9-E335-426F-B4D1-98A7B51495DD}" srcOrd="0" destOrd="0" presId="urn:microsoft.com/office/officeart/2005/8/layout/cycle5"/>
    <dgm:cxn modelId="{801CCA79-294D-4D62-BD7A-9B523EC0EC3C}" type="presOf" srcId="{9DCB2A1F-012D-481F-9512-2834E2837CD2}" destId="{0C95AD21-41B6-4897-B3AA-0B4ACBC9BF6B}" srcOrd="0" destOrd="0" presId="urn:microsoft.com/office/officeart/2005/8/layout/cycle5"/>
    <dgm:cxn modelId="{1FC94BAA-285D-4702-AC65-5D91FF78D761}" type="presOf" srcId="{86068652-A084-4578-8740-60AF06569878}" destId="{933B6BA6-414F-4634-A3CA-6BAF74F4E348}" srcOrd="0" destOrd="0" presId="urn:microsoft.com/office/officeart/2005/8/layout/cycle5"/>
    <dgm:cxn modelId="{8C7735B9-3215-4416-9B13-7252FE52E088}" type="presOf" srcId="{A03418D0-811A-45DA-B384-91CE2056484D}" destId="{599A9C3B-AE67-4DE3-8968-6A51A1A17747}" srcOrd="0" destOrd="0" presId="urn:microsoft.com/office/officeart/2005/8/layout/cycle5"/>
    <dgm:cxn modelId="{D68A71BD-EA1A-49C0-BEFE-360F659A456F}" type="presOf" srcId="{8358C413-3EE9-4BC8-B78A-94D8E1128F59}" destId="{5B5C85C8-EF03-4828-9AB7-BC8BC09621CF}" srcOrd="0" destOrd="0" presId="urn:microsoft.com/office/officeart/2005/8/layout/cycle5"/>
    <dgm:cxn modelId="{EBC33FD8-3701-4C97-BF13-296743C14458}" type="presOf" srcId="{718D024A-A5E8-4E46-93A7-D33AF32776ED}" destId="{1C33E755-FE02-4FC3-AEB8-6AFCD3AD1452}" srcOrd="0" destOrd="0" presId="urn:microsoft.com/office/officeart/2005/8/layout/cycle5"/>
    <dgm:cxn modelId="{57651ED9-7243-4298-B53B-6C8BF4F939D4}" srcId="{8358C413-3EE9-4BC8-B78A-94D8E1128F59}" destId="{8A36C2B9-FE04-4549-8D00-A56021633D56}" srcOrd="3" destOrd="0" parTransId="{9EF3F08A-E960-4D8A-81C6-6F7DCF2377FE}" sibTransId="{F0F558E0-E517-44A8-9BD5-DC72E015B23D}"/>
    <dgm:cxn modelId="{D145B1DA-F970-44FC-A986-97C93FB60122}" type="presOf" srcId="{F0F558E0-E517-44A8-9BD5-DC72E015B23D}" destId="{3C691A10-0E87-4AAD-9B1B-9B1F0F6CFF95}" srcOrd="0" destOrd="0" presId="urn:microsoft.com/office/officeart/2005/8/layout/cycle5"/>
    <dgm:cxn modelId="{AD75B2F3-A25E-4ADC-83CD-71E2FA61F88D}" srcId="{8358C413-3EE9-4BC8-B78A-94D8E1128F59}" destId="{9DCB2A1F-012D-481F-9512-2834E2837CD2}" srcOrd="4" destOrd="0" parTransId="{291E9399-B620-4E55-887E-886ECF3A6A67}" sibTransId="{86068652-A084-4578-8740-60AF06569878}"/>
    <dgm:cxn modelId="{D7C14B26-66A6-4008-A1D8-AC171A99CD20}" type="presParOf" srcId="{5B5C85C8-EF03-4828-9AB7-BC8BC09621CF}" destId="{E40A24E0-F038-4F44-98D2-F0E220D8BFA3}" srcOrd="0" destOrd="0" presId="urn:microsoft.com/office/officeart/2005/8/layout/cycle5"/>
    <dgm:cxn modelId="{52C283BC-FBDF-4F6F-B58A-27B454D7424E}" type="presParOf" srcId="{5B5C85C8-EF03-4828-9AB7-BC8BC09621CF}" destId="{A2A3B971-13F9-4FFC-AF49-8377825D91BC}" srcOrd="1" destOrd="0" presId="urn:microsoft.com/office/officeart/2005/8/layout/cycle5"/>
    <dgm:cxn modelId="{494609D7-9683-49BD-899C-2E8A056739E0}" type="presParOf" srcId="{5B5C85C8-EF03-4828-9AB7-BC8BC09621CF}" destId="{68A7AB9E-BEE1-4FA9-B6C3-91C3C5F75C93}" srcOrd="2" destOrd="0" presId="urn:microsoft.com/office/officeart/2005/8/layout/cycle5"/>
    <dgm:cxn modelId="{7ECDFE3B-0145-47B5-A4FF-FC4AA31A284F}" type="presParOf" srcId="{5B5C85C8-EF03-4828-9AB7-BC8BC09621CF}" destId="{294E93DE-FDB9-45D2-A9F1-943340D199B0}" srcOrd="3" destOrd="0" presId="urn:microsoft.com/office/officeart/2005/8/layout/cycle5"/>
    <dgm:cxn modelId="{2DD6A644-D2F1-4E55-9EB0-B9CC65903689}" type="presParOf" srcId="{5B5C85C8-EF03-4828-9AB7-BC8BC09621CF}" destId="{308FE687-40B0-43D1-9CEC-7076C1E6BC50}" srcOrd="4" destOrd="0" presId="urn:microsoft.com/office/officeart/2005/8/layout/cycle5"/>
    <dgm:cxn modelId="{C79E987A-E2E1-4F0A-B77E-2E8E03C33BF7}" type="presParOf" srcId="{5B5C85C8-EF03-4828-9AB7-BC8BC09621CF}" destId="{1E8CC4E9-E335-426F-B4D1-98A7B51495DD}" srcOrd="5" destOrd="0" presId="urn:microsoft.com/office/officeart/2005/8/layout/cycle5"/>
    <dgm:cxn modelId="{A8289CA3-01B4-412E-B97B-767D955FA4AA}" type="presParOf" srcId="{5B5C85C8-EF03-4828-9AB7-BC8BC09621CF}" destId="{599A9C3B-AE67-4DE3-8968-6A51A1A17747}" srcOrd="6" destOrd="0" presId="urn:microsoft.com/office/officeart/2005/8/layout/cycle5"/>
    <dgm:cxn modelId="{6B901F93-5E78-42C2-9884-DA608AFFDB97}" type="presParOf" srcId="{5B5C85C8-EF03-4828-9AB7-BC8BC09621CF}" destId="{A2B63CA6-8A1F-45BB-9B2D-2E3221F22F1D}" srcOrd="7" destOrd="0" presId="urn:microsoft.com/office/officeart/2005/8/layout/cycle5"/>
    <dgm:cxn modelId="{EFA87387-4DD7-48FE-BABE-246C42951E69}" type="presParOf" srcId="{5B5C85C8-EF03-4828-9AB7-BC8BC09621CF}" destId="{1C33E755-FE02-4FC3-AEB8-6AFCD3AD1452}" srcOrd="8" destOrd="0" presId="urn:microsoft.com/office/officeart/2005/8/layout/cycle5"/>
    <dgm:cxn modelId="{69084E23-0F4D-46C5-A20A-88FF38972B0C}" type="presParOf" srcId="{5B5C85C8-EF03-4828-9AB7-BC8BC09621CF}" destId="{2E2A0229-DFC4-46FB-86FE-C5FE793CDF7A}" srcOrd="9" destOrd="0" presId="urn:microsoft.com/office/officeart/2005/8/layout/cycle5"/>
    <dgm:cxn modelId="{C6F97ADA-F881-48AA-8DB3-E3814401F7EF}" type="presParOf" srcId="{5B5C85C8-EF03-4828-9AB7-BC8BC09621CF}" destId="{FBC555EE-FB6C-482B-AD5E-CE1768B2F4FF}" srcOrd="10" destOrd="0" presId="urn:microsoft.com/office/officeart/2005/8/layout/cycle5"/>
    <dgm:cxn modelId="{C6235545-423B-47EB-821E-AD7A301D52F5}" type="presParOf" srcId="{5B5C85C8-EF03-4828-9AB7-BC8BC09621CF}" destId="{3C691A10-0E87-4AAD-9B1B-9B1F0F6CFF95}" srcOrd="11" destOrd="0" presId="urn:microsoft.com/office/officeart/2005/8/layout/cycle5"/>
    <dgm:cxn modelId="{B684515A-33FE-4DC6-B520-021D69E19D5D}" type="presParOf" srcId="{5B5C85C8-EF03-4828-9AB7-BC8BC09621CF}" destId="{0C95AD21-41B6-4897-B3AA-0B4ACBC9BF6B}" srcOrd="12" destOrd="0" presId="urn:microsoft.com/office/officeart/2005/8/layout/cycle5"/>
    <dgm:cxn modelId="{35FDD06D-DB09-41B7-B73E-AD75ACD6F275}" type="presParOf" srcId="{5B5C85C8-EF03-4828-9AB7-BC8BC09621CF}" destId="{448046C5-0012-4CB7-9646-AF0FE128465C}" srcOrd="13" destOrd="0" presId="urn:microsoft.com/office/officeart/2005/8/layout/cycle5"/>
    <dgm:cxn modelId="{8075B471-3306-4F38-AB4E-6966592BE572}" type="presParOf" srcId="{5B5C85C8-EF03-4828-9AB7-BC8BC09621CF}" destId="{933B6BA6-414F-4634-A3CA-6BAF74F4E348}" srcOrd="14" destOrd="0" presId="urn:microsoft.com/office/officeart/2005/8/layout/cycle5"/>
    <dgm:cxn modelId="{CCEB3B1B-C11F-4A1E-9DCE-CEB95FF98168}" type="presParOf" srcId="{5B5C85C8-EF03-4828-9AB7-BC8BC09621CF}" destId="{C6ABF57C-F34A-4BF4-8FF9-4E52E08CE47E}" srcOrd="15" destOrd="0" presId="urn:microsoft.com/office/officeart/2005/8/layout/cycle5"/>
    <dgm:cxn modelId="{3CBB27E0-F3A6-439E-AF91-A1EF76AC2BFE}" type="presParOf" srcId="{5B5C85C8-EF03-4828-9AB7-BC8BC09621CF}" destId="{B1AA33BD-16C0-4C56-B339-BB9E26191995}" srcOrd="16" destOrd="0" presId="urn:microsoft.com/office/officeart/2005/8/layout/cycle5"/>
    <dgm:cxn modelId="{A440BBA8-8B45-4CB0-92AF-924A33778E15}" type="presParOf" srcId="{5B5C85C8-EF03-4828-9AB7-BC8BC09621CF}" destId="{904907A6-E8A0-45CE-AAE2-81352532FFC2}"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A24E0-F038-4F44-98D2-F0E220D8BFA3}">
      <dsp:nvSpPr>
        <dsp:cNvPr id="0" name=""/>
        <dsp:cNvSpPr/>
      </dsp:nvSpPr>
      <dsp:spPr>
        <a:xfrm>
          <a:off x="3858369" y="116223"/>
          <a:ext cx="1579661" cy="1026780"/>
        </a:xfrm>
        <a:prstGeom prst="roundRect">
          <a:avLst/>
        </a:prstGeom>
        <a:pattFill prst="pct90">
          <a:fgClr>
            <a:schemeClr val="tx2">
              <a:lumMod val="20000"/>
              <a:lumOff val="80000"/>
            </a:schemeClr>
          </a:fgClr>
          <a:bgClr>
            <a:schemeClr val="bg1"/>
          </a:bgClr>
        </a:pattFill>
        <a:ln w="25400" cap="flat"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solidFill>
                <a:schemeClr val="tx1"/>
              </a:solidFill>
            </a:rPr>
            <a:t>District Submits Final Plan</a:t>
          </a:r>
        </a:p>
        <a:p>
          <a:pPr marL="0" lvl="0" indent="0" algn="ctr" defTabSz="622300">
            <a:lnSpc>
              <a:spcPct val="90000"/>
            </a:lnSpc>
            <a:spcBef>
              <a:spcPct val="0"/>
            </a:spcBef>
            <a:spcAft>
              <a:spcPct val="35000"/>
            </a:spcAft>
            <a:buNone/>
          </a:pPr>
          <a:r>
            <a:rPr lang="en-US" sz="1400" b="1" kern="1200" baseline="0" dirty="0">
              <a:solidFill>
                <a:schemeClr val="tx1"/>
              </a:solidFill>
            </a:rPr>
            <a:t>[START]</a:t>
          </a:r>
        </a:p>
      </dsp:txBody>
      <dsp:txXfrm>
        <a:off x="3908492" y="166346"/>
        <a:ext cx="1479415" cy="926534"/>
      </dsp:txXfrm>
    </dsp:sp>
    <dsp:sp modelId="{68A7AB9E-BEE1-4FA9-B6C3-91C3C5F75C93}">
      <dsp:nvSpPr>
        <dsp:cNvPr id="0" name=""/>
        <dsp:cNvSpPr/>
      </dsp:nvSpPr>
      <dsp:spPr>
        <a:xfrm>
          <a:off x="2438534" y="698818"/>
          <a:ext cx="4840059" cy="4840059"/>
        </a:xfrm>
        <a:custGeom>
          <a:avLst/>
          <a:gdLst/>
          <a:ahLst/>
          <a:cxnLst/>
          <a:rect l="0" t="0" r="0" b="0"/>
          <a:pathLst>
            <a:path>
              <a:moveTo>
                <a:pt x="3249013" y="146413"/>
              </a:moveTo>
              <a:arcTo wR="2420029" hR="2420029" stAng="17401942" swAng="113535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4E93DE-FDB9-45D2-A9F1-943340D199B0}">
      <dsp:nvSpPr>
        <dsp:cNvPr id="0" name=""/>
        <dsp:cNvSpPr/>
      </dsp:nvSpPr>
      <dsp:spPr>
        <a:xfrm>
          <a:off x="6096016" y="1411618"/>
          <a:ext cx="1579661" cy="1026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SED Staff Review and Approve Plan</a:t>
          </a:r>
        </a:p>
      </dsp:txBody>
      <dsp:txXfrm>
        <a:off x="6146139" y="1461741"/>
        <a:ext cx="1479415" cy="926534"/>
      </dsp:txXfrm>
    </dsp:sp>
    <dsp:sp modelId="{1E8CC4E9-E335-426F-B4D1-98A7B51495DD}">
      <dsp:nvSpPr>
        <dsp:cNvPr id="0" name=""/>
        <dsp:cNvSpPr/>
      </dsp:nvSpPr>
      <dsp:spPr>
        <a:xfrm>
          <a:off x="2229116" y="304533"/>
          <a:ext cx="4840059" cy="4840059"/>
        </a:xfrm>
        <a:custGeom>
          <a:avLst/>
          <a:gdLst/>
          <a:ahLst/>
          <a:cxnLst/>
          <a:rect l="0" t="0" r="0" b="0"/>
          <a:pathLst>
            <a:path>
              <a:moveTo>
                <a:pt x="4838208" y="2325381"/>
              </a:moveTo>
              <a:arcTo wR="2420029" hR="2420029" stAng="21465514" swAng="8280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9A9C3B-AE67-4DE3-8968-6A51A1A17747}">
      <dsp:nvSpPr>
        <dsp:cNvPr id="0" name=""/>
        <dsp:cNvSpPr/>
      </dsp:nvSpPr>
      <dsp:spPr>
        <a:xfrm>
          <a:off x="6019796" y="3396041"/>
          <a:ext cx="1579661" cy="1026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SSBA Review Board Review and Approve Plan</a:t>
          </a:r>
        </a:p>
      </dsp:txBody>
      <dsp:txXfrm>
        <a:off x="6069919" y="3446164"/>
        <a:ext cx="1479415" cy="926534"/>
      </dsp:txXfrm>
    </dsp:sp>
    <dsp:sp modelId="{1C33E755-FE02-4FC3-AEB8-6AFCD3AD1452}">
      <dsp:nvSpPr>
        <dsp:cNvPr id="0" name=""/>
        <dsp:cNvSpPr/>
      </dsp:nvSpPr>
      <dsp:spPr>
        <a:xfrm>
          <a:off x="2401362" y="253647"/>
          <a:ext cx="4840059" cy="4840059"/>
        </a:xfrm>
        <a:custGeom>
          <a:avLst/>
          <a:gdLst/>
          <a:ahLst/>
          <a:cxnLst/>
          <a:rect l="0" t="0" r="0" b="0"/>
          <a:pathLst>
            <a:path>
              <a:moveTo>
                <a:pt x="3913895" y="4323949"/>
              </a:moveTo>
              <a:arcTo wR="2420029" hR="2420029" stAng="3112879" swAng="10246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2A0229-DFC4-46FB-86FE-C5FE793CDF7A}">
      <dsp:nvSpPr>
        <dsp:cNvPr id="0" name=""/>
        <dsp:cNvSpPr/>
      </dsp:nvSpPr>
      <dsp:spPr>
        <a:xfrm>
          <a:off x="3886203" y="4648209"/>
          <a:ext cx="1579661" cy="1026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District Begins Project(s)</a:t>
          </a:r>
        </a:p>
      </dsp:txBody>
      <dsp:txXfrm>
        <a:off x="3936326" y="4698332"/>
        <a:ext cx="1479415" cy="926534"/>
      </dsp:txXfrm>
    </dsp:sp>
    <dsp:sp modelId="{3C691A10-0E87-4AAD-9B1B-9B1F0F6CFF95}">
      <dsp:nvSpPr>
        <dsp:cNvPr id="0" name=""/>
        <dsp:cNvSpPr/>
      </dsp:nvSpPr>
      <dsp:spPr>
        <a:xfrm>
          <a:off x="2047380" y="258191"/>
          <a:ext cx="4840059" cy="4840059"/>
        </a:xfrm>
        <a:custGeom>
          <a:avLst/>
          <a:gdLst/>
          <a:ahLst/>
          <a:cxnLst/>
          <a:rect l="0" t="0" r="0" b="0"/>
          <a:pathLst>
            <a:path>
              <a:moveTo>
                <a:pt x="1588192" y="4692603"/>
              </a:moveTo>
              <a:arcTo wR="2420029" hR="2420029" stAng="6606258" swAng="114100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95AD21-41B6-4897-B3AA-0B4ACBC9BF6B}">
      <dsp:nvSpPr>
        <dsp:cNvPr id="0" name=""/>
        <dsp:cNvSpPr/>
      </dsp:nvSpPr>
      <dsp:spPr>
        <a:xfrm>
          <a:off x="1658842" y="3352803"/>
          <a:ext cx="1579661" cy="1026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District Submits Reimbursement Request(s)</a:t>
          </a:r>
        </a:p>
      </dsp:txBody>
      <dsp:txXfrm>
        <a:off x="1708965" y="3402926"/>
        <a:ext cx="1479415" cy="926534"/>
      </dsp:txXfrm>
    </dsp:sp>
    <dsp:sp modelId="{933B6BA6-414F-4634-A3CA-6BAF74F4E348}">
      <dsp:nvSpPr>
        <dsp:cNvPr id="0" name=""/>
        <dsp:cNvSpPr/>
      </dsp:nvSpPr>
      <dsp:spPr>
        <a:xfrm>
          <a:off x="2232776" y="382281"/>
          <a:ext cx="4840059" cy="4840059"/>
        </a:xfrm>
        <a:custGeom>
          <a:avLst/>
          <a:gdLst/>
          <a:ahLst/>
          <a:cxnLst/>
          <a:rect l="0" t="0" r="0" b="0"/>
          <a:pathLst>
            <a:path>
              <a:moveTo>
                <a:pt x="27052" y="2780866"/>
              </a:moveTo>
              <a:arcTo wR="2420029" hR="2420029" stAng="10285499" swAng="83247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ABF57C-F34A-4BF4-8FF9-4E52E08CE47E}">
      <dsp:nvSpPr>
        <dsp:cNvPr id="0" name=""/>
        <dsp:cNvSpPr/>
      </dsp:nvSpPr>
      <dsp:spPr>
        <a:xfrm>
          <a:off x="1658848" y="1360588"/>
          <a:ext cx="1579661" cy="1026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SED/State Reimburses District</a:t>
          </a:r>
        </a:p>
      </dsp:txBody>
      <dsp:txXfrm>
        <a:off x="1708971" y="1410711"/>
        <a:ext cx="1479415" cy="926534"/>
      </dsp:txXfrm>
    </dsp:sp>
    <dsp:sp modelId="{904907A6-E8A0-45CE-AAE2-81352532FFC2}">
      <dsp:nvSpPr>
        <dsp:cNvPr id="0" name=""/>
        <dsp:cNvSpPr/>
      </dsp:nvSpPr>
      <dsp:spPr>
        <a:xfrm>
          <a:off x="2026036" y="696773"/>
          <a:ext cx="4840059" cy="4840059"/>
        </a:xfrm>
        <a:custGeom>
          <a:avLst/>
          <a:gdLst/>
          <a:ahLst/>
          <a:cxnLst/>
          <a:rect l="0" t="0" r="0" b="0"/>
          <a:pathLst>
            <a:path>
              <a:moveTo>
                <a:pt x="941664" y="504049"/>
              </a:moveTo>
              <a:arcTo wR="2420029" hR="2420029" stAng="13940780" swAng="10667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0.09693</cdr:x>
      <cdr:y>0.91246</cdr:y>
    </cdr:from>
    <cdr:to>
      <cdr:x>0.21271</cdr:x>
      <cdr:y>0.98533</cdr:y>
    </cdr:to>
    <cdr:sp macro="" textlink="">
      <cdr:nvSpPr>
        <cdr:cNvPr id="2" name="TextBox 1">
          <a:extLst xmlns:a="http://schemas.openxmlformats.org/drawingml/2006/main">
            <a:ext uri="{FF2B5EF4-FFF2-40B4-BE49-F238E27FC236}">
              <a16:creationId xmlns:a16="http://schemas.microsoft.com/office/drawing/2014/main" id="{BCDF1854-78CA-45C9-B6CC-0D76516667C7}"/>
            </a:ext>
          </a:extLst>
        </cdr:cNvPr>
        <cdr:cNvSpPr txBox="1"/>
      </cdr:nvSpPr>
      <cdr:spPr>
        <a:xfrm xmlns:a="http://schemas.openxmlformats.org/drawingml/2006/main">
          <a:off x="831850" y="6022975"/>
          <a:ext cx="993650" cy="4810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School Connectivity</a:t>
          </a:r>
        </a:p>
      </cdr:txBody>
    </cdr:sp>
  </cdr:relSizeAnchor>
  <cdr:relSizeAnchor xmlns:cdr="http://schemas.openxmlformats.org/drawingml/2006/chartDrawing">
    <cdr:from>
      <cdr:x>0.23455</cdr:x>
      <cdr:y>0.91246</cdr:y>
    </cdr:from>
    <cdr:to>
      <cdr:x>0.34998</cdr:x>
      <cdr:y>0.9728</cdr:y>
    </cdr:to>
    <cdr:sp macro="" textlink="">
      <cdr:nvSpPr>
        <cdr:cNvPr id="3" name="TextBox 1">
          <a:extLst xmlns:a="http://schemas.openxmlformats.org/drawingml/2006/main">
            <a:ext uri="{FF2B5EF4-FFF2-40B4-BE49-F238E27FC236}">
              <a16:creationId xmlns:a16="http://schemas.microsoft.com/office/drawing/2014/main" id="{223AA660-D958-42CC-8F09-06890CFCF16B}"/>
            </a:ext>
          </a:extLst>
        </cdr:cNvPr>
        <cdr:cNvSpPr txBox="1"/>
      </cdr:nvSpPr>
      <cdr:spPr>
        <a:xfrm xmlns:a="http://schemas.openxmlformats.org/drawingml/2006/main">
          <a:off x="2012950" y="6022975"/>
          <a:ext cx="990600" cy="3983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Community Connectivity</a:t>
          </a:r>
        </a:p>
      </cdr:txBody>
    </cdr:sp>
  </cdr:relSizeAnchor>
  <cdr:relSizeAnchor xmlns:cdr="http://schemas.openxmlformats.org/drawingml/2006/chartDrawing">
    <cdr:from>
      <cdr:x>0.37551</cdr:x>
      <cdr:y>0.91246</cdr:y>
    </cdr:from>
    <cdr:to>
      <cdr:x>0.48761</cdr:x>
      <cdr:y>0.96703</cdr:y>
    </cdr:to>
    <cdr:sp macro="" textlink="">
      <cdr:nvSpPr>
        <cdr:cNvPr id="4" name="TextBox 1">
          <a:extLst xmlns:a="http://schemas.openxmlformats.org/drawingml/2006/main">
            <a:ext uri="{FF2B5EF4-FFF2-40B4-BE49-F238E27FC236}">
              <a16:creationId xmlns:a16="http://schemas.microsoft.com/office/drawing/2014/main" id="{8B25E223-AB45-426E-BDD8-224356E39C08}"/>
            </a:ext>
          </a:extLst>
        </cdr:cNvPr>
        <cdr:cNvSpPr txBox="1"/>
      </cdr:nvSpPr>
      <cdr:spPr>
        <a:xfrm xmlns:a="http://schemas.openxmlformats.org/drawingml/2006/main">
          <a:off x="3222625" y="6022975"/>
          <a:ext cx="962025" cy="3602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Classroom</a:t>
          </a:r>
          <a:r>
            <a:rPr lang="en-US" sz="1100" baseline="0"/>
            <a:t> Technology</a:t>
          </a:r>
          <a:endParaRPr lang="en-US" sz="1100"/>
        </a:p>
      </cdr:txBody>
    </cdr:sp>
  </cdr:relSizeAnchor>
  <cdr:relSizeAnchor xmlns:cdr="http://schemas.openxmlformats.org/drawingml/2006/chartDrawing">
    <cdr:from>
      <cdr:x>0.49533</cdr:x>
      <cdr:y>0.91101</cdr:y>
    </cdr:from>
    <cdr:to>
      <cdr:x>0.64486</cdr:x>
      <cdr:y>0.96559</cdr:y>
    </cdr:to>
    <cdr:sp macro="" textlink="">
      <cdr:nvSpPr>
        <cdr:cNvPr id="5" name="TextBox 1">
          <a:extLst xmlns:a="http://schemas.openxmlformats.org/drawingml/2006/main">
            <a:ext uri="{FF2B5EF4-FFF2-40B4-BE49-F238E27FC236}">
              <a16:creationId xmlns:a16="http://schemas.microsoft.com/office/drawing/2014/main" id="{069952D4-82E9-4202-8A90-6BD9EA8FC5AD}"/>
            </a:ext>
          </a:extLst>
        </cdr:cNvPr>
        <cdr:cNvSpPr txBox="1"/>
      </cdr:nvSpPr>
      <cdr:spPr>
        <a:xfrm xmlns:a="http://schemas.openxmlformats.org/drawingml/2006/main">
          <a:off x="4038600" y="4651070"/>
          <a:ext cx="1219200" cy="278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Pre-Kindergarten</a:t>
          </a:r>
        </a:p>
        <a:p xmlns:a="http://schemas.openxmlformats.org/drawingml/2006/main">
          <a:pPr algn="ctr"/>
          <a:r>
            <a:rPr lang="en-US" sz="1100" dirty="0"/>
            <a:t>Classrooms</a:t>
          </a:r>
        </a:p>
      </cdr:txBody>
    </cdr:sp>
  </cdr:relSizeAnchor>
  <cdr:relSizeAnchor xmlns:cdr="http://schemas.openxmlformats.org/drawingml/2006/chartDrawing">
    <cdr:from>
      <cdr:x>0.64743</cdr:x>
      <cdr:y>0.91101</cdr:y>
    </cdr:from>
    <cdr:to>
      <cdr:x>0.77137</cdr:x>
      <cdr:y>0.96559</cdr:y>
    </cdr:to>
    <cdr:sp macro="" textlink="">
      <cdr:nvSpPr>
        <cdr:cNvPr id="6" name="TextBox 1">
          <a:extLst xmlns:a="http://schemas.openxmlformats.org/drawingml/2006/main">
            <a:ext uri="{FF2B5EF4-FFF2-40B4-BE49-F238E27FC236}">
              <a16:creationId xmlns:a16="http://schemas.microsoft.com/office/drawing/2014/main" id="{11709736-DCE6-48DE-845B-6A97116863B2}"/>
            </a:ext>
          </a:extLst>
        </cdr:cNvPr>
        <cdr:cNvSpPr txBox="1"/>
      </cdr:nvSpPr>
      <cdr:spPr>
        <a:xfrm xmlns:a="http://schemas.openxmlformats.org/drawingml/2006/main">
          <a:off x="5556250" y="6013450"/>
          <a:ext cx="1063626" cy="3602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aseline="0"/>
            <a:t>Transportable Classrooms</a:t>
          </a:r>
          <a:endParaRPr lang="en-US" sz="1100"/>
        </a:p>
      </cdr:txBody>
    </cdr:sp>
  </cdr:relSizeAnchor>
  <cdr:relSizeAnchor xmlns:cdr="http://schemas.openxmlformats.org/drawingml/2006/chartDrawing">
    <cdr:from>
      <cdr:x>0.79282</cdr:x>
      <cdr:y>0.91101</cdr:y>
    </cdr:from>
    <cdr:to>
      <cdr:x>0.90122</cdr:x>
      <cdr:y>0.96559</cdr:y>
    </cdr:to>
    <cdr:sp macro="" textlink="">
      <cdr:nvSpPr>
        <cdr:cNvPr id="7" name="TextBox 1">
          <a:extLst xmlns:a="http://schemas.openxmlformats.org/drawingml/2006/main">
            <a:ext uri="{FF2B5EF4-FFF2-40B4-BE49-F238E27FC236}">
              <a16:creationId xmlns:a16="http://schemas.microsoft.com/office/drawing/2014/main" id="{723050F1-2014-46AD-8D43-0D707F0A8956}"/>
            </a:ext>
          </a:extLst>
        </cdr:cNvPr>
        <cdr:cNvSpPr txBox="1"/>
      </cdr:nvSpPr>
      <cdr:spPr>
        <a:xfrm xmlns:a="http://schemas.openxmlformats.org/drawingml/2006/main">
          <a:off x="6804025" y="6013450"/>
          <a:ext cx="930276" cy="3602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High-Tech</a:t>
          </a:r>
          <a:r>
            <a:rPr lang="en-US" sz="1100" baseline="0"/>
            <a:t> Security</a:t>
          </a: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1F9BF-DA86-4D96-9792-8CA5631EEA40}" type="datetimeFigureOut">
              <a:rPr lang="en-US" smtClean="0"/>
              <a:t>6/9/2022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B26D4-0319-435A-84E7-95891C63E1FB}" type="slidenum">
              <a:rPr lang="en-US" smtClean="0"/>
              <a:t>‹#›</a:t>
            </a:fld>
            <a:endParaRPr lang="en-US"/>
          </a:p>
        </p:txBody>
      </p:sp>
    </p:spTree>
    <p:extLst>
      <p:ext uri="{BB962C8B-B14F-4D97-AF65-F5344CB8AC3E}">
        <p14:creationId xmlns:p14="http://schemas.microsoft.com/office/powerpoint/2010/main" val="10894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3FBA5-09CC-419B-BB7D-3C93B2B9149B}" type="slidenum">
              <a:rPr lang="en-US" smtClean="0"/>
              <a:t>14</a:t>
            </a:fld>
            <a:endParaRPr lang="en-US"/>
          </a:p>
        </p:txBody>
      </p:sp>
    </p:spTree>
    <p:extLst>
      <p:ext uri="{BB962C8B-B14F-4D97-AF65-F5344CB8AC3E}">
        <p14:creationId xmlns:p14="http://schemas.microsoft.com/office/powerpoint/2010/main" val="45214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6D4-0319-435A-84E7-95891C63E1FB}" type="slidenum">
              <a:rPr lang="en-US" smtClean="0"/>
              <a:t>19</a:t>
            </a:fld>
            <a:endParaRPr lang="en-US"/>
          </a:p>
        </p:txBody>
      </p:sp>
    </p:spTree>
    <p:extLst>
      <p:ext uri="{BB962C8B-B14F-4D97-AF65-F5344CB8AC3E}">
        <p14:creationId xmlns:p14="http://schemas.microsoft.com/office/powerpoint/2010/main" val="256642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381000"/>
            <a:ext cx="11118851" cy="8340725"/>
          </a:xfrm>
          <a:ln>
            <a:noFill/>
          </a:ln>
        </p:spPr>
      </p:sp>
      <p:sp>
        <p:nvSpPr>
          <p:cNvPr id="4" name="Slide Number Placeholder 3"/>
          <p:cNvSpPr>
            <a:spLocks noGrp="1"/>
          </p:cNvSpPr>
          <p:nvPr>
            <p:ph type="sldNum" sz="quarter" idx="10"/>
          </p:nvPr>
        </p:nvSpPr>
        <p:spPr/>
        <p:txBody>
          <a:bodyPr/>
          <a:lstStyle/>
          <a:p>
            <a:fld id="{00ECB645-BC93-4EB2-A2F7-D35FE947DDC7}" type="slidenum">
              <a:rPr lang="en-US" smtClean="0"/>
              <a:t>23</a:t>
            </a:fld>
            <a:endParaRPr lang="en-US" dirty="0"/>
          </a:p>
        </p:txBody>
      </p:sp>
    </p:spTree>
    <p:extLst>
      <p:ext uri="{BB962C8B-B14F-4D97-AF65-F5344CB8AC3E}">
        <p14:creationId xmlns:p14="http://schemas.microsoft.com/office/powerpoint/2010/main" val="78643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30952-574E-488B-AF48-C2B49066D6EE}"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273441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D902E-CA97-45F6-B9AD-3D41912A5D8E}"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204834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F480DB-C10E-49EC-AF3B-A1131AE4DABA}"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67327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D1CB1-9A45-4887-A4E3-D9A7C9B82C86}"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81070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B0DEA-FF55-4694-AC9E-A5C11F25C967}"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356071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CBB4F4-1EA2-4A2E-93C9-5F658F82D1EB}" type="datetime1">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304602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DE9FBB-DEEC-440E-BB19-42F935A370C7}" type="datetime1">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310234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CC1ADB-5E7D-4E76-8E7A-21FBB660F978}" type="datetime1">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119258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9CD32-7838-4FF2-A05A-CA5A98D739A9}" type="datetime1">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121116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9E6AA0-6CE4-4F64-9956-54B597358E80}" type="datetime1">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73890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6D7412-DE3D-4D7B-86CD-9C77CFC252EF}" type="datetime1">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BEFB7-C9DB-4962-92F2-16C31DFAB5FA}" type="slidenum">
              <a:rPr lang="en-US" smtClean="0"/>
              <a:t>‹#›</a:t>
            </a:fld>
            <a:endParaRPr lang="en-US"/>
          </a:p>
        </p:txBody>
      </p:sp>
    </p:spTree>
    <p:extLst>
      <p:ext uri="{BB962C8B-B14F-4D97-AF65-F5344CB8AC3E}">
        <p14:creationId xmlns:p14="http://schemas.microsoft.com/office/powerpoint/2010/main" val="408112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3D75E-8708-41F9-B219-879CC21C572B}" type="datetime1">
              <a:rPr lang="en-US" smtClean="0"/>
              <a:t>6/9/2022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BEFB7-C9DB-4962-92F2-16C31DFAB5FA}" type="slidenum">
              <a:rPr lang="en-US" smtClean="0"/>
              <a:t>‹#›</a:t>
            </a:fld>
            <a:endParaRPr lang="en-US"/>
          </a:p>
        </p:txBody>
      </p:sp>
    </p:spTree>
    <p:extLst>
      <p:ext uri="{BB962C8B-B14F-4D97-AF65-F5344CB8AC3E}">
        <p14:creationId xmlns:p14="http://schemas.microsoft.com/office/powerpoint/2010/main" val="2582255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241425"/>
          </a:xfrm>
        </p:spPr>
        <p:txBody>
          <a:bodyPr>
            <a:normAutofit/>
          </a:bodyPr>
          <a:lstStyle/>
          <a:p>
            <a:r>
              <a:rPr lang="en-US" sz="3200" b="1" dirty="0"/>
              <a:t>Smart Schools Bond Act Update</a:t>
            </a:r>
            <a:endParaRPr lang="en-US" sz="32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780" y="523875"/>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Title 1"/>
          <p:cNvSpPr txBox="1">
            <a:spLocks/>
          </p:cNvSpPr>
          <p:nvPr/>
        </p:nvSpPr>
        <p:spPr>
          <a:xfrm>
            <a:off x="752030" y="28956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2016 Education Summit &amp; Expo</a:t>
            </a:r>
          </a:p>
          <a:p>
            <a:r>
              <a:rPr lang="en-US" sz="3200" dirty="0"/>
              <a:t>June 13, 2016</a:t>
            </a:r>
          </a:p>
        </p:txBody>
      </p:sp>
      <p:sp>
        <p:nvSpPr>
          <p:cNvPr id="7" name="Title 1"/>
          <p:cNvSpPr txBox="1">
            <a:spLocks/>
          </p:cNvSpPr>
          <p:nvPr/>
        </p:nvSpPr>
        <p:spPr>
          <a:xfrm>
            <a:off x="752030" y="4648200"/>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Presenter: Stephen McNally</a:t>
            </a:r>
          </a:p>
          <a:p>
            <a:r>
              <a:rPr lang="en-US" sz="2400" dirty="0"/>
              <a:t>NYSED Office of Educational Management Services</a:t>
            </a:r>
          </a:p>
        </p:txBody>
      </p:sp>
    </p:spTree>
    <p:extLst>
      <p:ext uri="{BB962C8B-B14F-4D97-AF65-F5344CB8AC3E}">
        <p14:creationId xmlns:p14="http://schemas.microsoft.com/office/powerpoint/2010/main" val="3585656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1335"/>
            <a:ext cx="8229600" cy="461665"/>
          </a:xfrm>
        </p:spPr>
        <p:txBody>
          <a:bodyPr>
            <a:spAutoFit/>
          </a:bodyPr>
          <a:lstStyle/>
          <a:p>
            <a:r>
              <a:rPr lang="en-US" sz="2400" b="1" dirty="0"/>
              <a:t>Changes to the Smart Schools Investment Plan Application</a:t>
            </a:r>
          </a:p>
        </p:txBody>
      </p:sp>
      <p:sp>
        <p:nvSpPr>
          <p:cNvPr id="3" name="Content Placeholder 2"/>
          <p:cNvSpPr>
            <a:spLocks noGrp="1"/>
          </p:cNvSpPr>
          <p:nvPr>
            <p:ph idx="1"/>
          </p:nvPr>
        </p:nvSpPr>
        <p:spPr>
          <a:xfrm>
            <a:off x="571499" y="1400413"/>
            <a:ext cx="8001001" cy="3323987"/>
          </a:xfrm>
        </p:spPr>
        <p:txBody>
          <a:bodyPr wrap="square">
            <a:spAutoFit/>
          </a:bodyPr>
          <a:lstStyle/>
          <a:p>
            <a:pPr>
              <a:spcBef>
                <a:spcPts val="600"/>
              </a:spcBef>
              <a:buFont typeface="Wingdings" panose="05000000000000000000" pitchFamily="2" charset="2"/>
              <a:buChar char="Ø"/>
            </a:pPr>
            <a:r>
              <a:rPr lang="en-US" sz="2000" dirty="0"/>
              <a:t>Nonpublic Classroom Technology Requirement Table</a:t>
            </a:r>
          </a:p>
          <a:p>
            <a:pPr>
              <a:spcBef>
                <a:spcPts val="0"/>
              </a:spcBef>
              <a:buFont typeface="Wingdings" panose="05000000000000000000" pitchFamily="2" charset="2"/>
              <a:buChar char="Ø"/>
            </a:pPr>
            <a:endParaRPr lang="en-US" sz="2000" dirty="0"/>
          </a:p>
          <a:p>
            <a:pPr>
              <a:spcBef>
                <a:spcPts val="0"/>
              </a:spcBef>
              <a:buFont typeface="Wingdings" panose="05000000000000000000" pitchFamily="2" charset="2"/>
              <a:buChar char="Ø"/>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a:spcBef>
                <a:spcPts val="1800"/>
              </a:spcBef>
              <a:buFont typeface="Wingdings" panose="05000000000000000000" pitchFamily="2" charset="2"/>
              <a:buChar char="Ø"/>
            </a:pPr>
            <a:r>
              <a:rPr lang="en-US" sz="2000" dirty="0"/>
              <a:t>School Connectivity and Classroom Technology Speed Calculator</a:t>
            </a:r>
          </a:p>
          <a:p>
            <a:pPr marL="0" indent="0">
              <a:spcBef>
                <a:spcPts val="1800"/>
              </a:spcBef>
              <a:buNone/>
            </a:pPr>
            <a:endParaRPr lang="en-US"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61031942"/>
              </p:ext>
            </p:extLst>
          </p:nvPr>
        </p:nvGraphicFramePr>
        <p:xfrm>
          <a:off x="965886" y="4572000"/>
          <a:ext cx="7315200" cy="1101090"/>
        </p:xfrm>
        <a:graphic>
          <a:graphicData uri="http://schemas.openxmlformats.org/drawingml/2006/table">
            <a:tbl>
              <a:tblPr firstRow="1" firstCol="1" bandRow="1">
                <a:tableStyleId>{5C22544A-7EE6-4342-B048-85BDC9FD1C3A}</a:tableStyleId>
              </a:tblPr>
              <a:tblGrid>
                <a:gridCol w="988136">
                  <a:extLst>
                    <a:ext uri="{9D8B030D-6E8A-4147-A177-3AD203B41FA5}">
                      <a16:colId xmlns:a16="http://schemas.microsoft.com/office/drawing/2014/main" val="20000"/>
                    </a:ext>
                  </a:extLst>
                </a:gridCol>
                <a:gridCol w="946215">
                  <a:extLst>
                    <a:ext uri="{9D8B030D-6E8A-4147-A177-3AD203B41FA5}">
                      <a16:colId xmlns:a16="http://schemas.microsoft.com/office/drawing/2014/main" val="20001"/>
                    </a:ext>
                  </a:extLst>
                </a:gridCol>
                <a:gridCol w="983645">
                  <a:extLst>
                    <a:ext uri="{9D8B030D-6E8A-4147-A177-3AD203B41FA5}">
                      <a16:colId xmlns:a16="http://schemas.microsoft.com/office/drawing/2014/main" val="20002"/>
                    </a:ext>
                  </a:extLst>
                </a:gridCol>
                <a:gridCol w="1065989">
                  <a:extLst>
                    <a:ext uri="{9D8B030D-6E8A-4147-A177-3AD203B41FA5}">
                      <a16:colId xmlns:a16="http://schemas.microsoft.com/office/drawing/2014/main" val="20003"/>
                    </a:ext>
                  </a:extLst>
                </a:gridCol>
                <a:gridCol w="1016581">
                  <a:extLst>
                    <a:ext uri="{9D8B030D-6E8A-4147-A177-3AD203B41FA5}">
                      <a16:colId xmlns:a16="http://schemas.microsoft.com/office/drawing/2014/main" val="20004"/>
                    </a:ext>
                  </a:extLst>
                </a:gridCol>
                <a:gridCol w="1130368">
                  <a:extLst>
                    <a:ext uri="{9D8B030D-6E8A-4147-A177-3AD203B41FA5}">
                      <a16:colId xmlns:a16="http://schemas.microsoft.com/office/drawing/2014/main" val="20005"/>
                    </a:ext>
                  </a:extLst>
                </a:gridCol>
                <a:gridCol w="1184266">
                  <a:extLst>
                    <a:ext uri="{9D8B030D-6E8A-4147-A177-3AD203B41FA5}">
                      <a16:colId xmlns:a16="http://schemas.microsoft.com/office/drawing/2014/main" val="20006"/>
                    </a:ext>
                  </a:extLst>
                </a:gridCol>
              </a:tblGrid>
              <a:tr h="0">
                <a:tc>
                  <a:txBody>
                    <a:bodyPr/>
                    <a:lstStyle/>
                    <a:p>
                      <a:pPr marL="0" marR="0" algn="l">
                        <a:spcBef>
                          <a:spcPts val="0"/>
                        </a:spcBef>
                        <a:spcAft>
                          <a:spcPts val="0"/>
                        </a:spcAft>
                      </a:pPr>
                      <a:r>
                        <a:rPr lang="en-US" sz="1100" b="1" dirty="0">
                          <a:effectLst/>
                        </a:rPr>
                        <a:t>Connectivity Speed Calculator</a:t>
                      </a:r>
                      <a:endParaRPr lang="en-US" sz="1200" b="1" dirty="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1100" b="1" dirty="0">
                          <a:effectLst/>
                        </a:rPr>
                        <a:t>Number of</a:t>
                      </a:r>
                      <a:endParaRPr lang="en-US" sz="1200" b="1" dirty="0">
                        <a:effectLst/>
                      </a:endParaRPr>
                    </a:p>
                    <a:p>
                      <a:pPr marL="0" marR="0" algn="ctr">
                        <a:spcBef>
                          <a:spcPts val="0"/>
                        </a:spcBef>
                        <a:spcAft>
                          <a:spcPts val="0"/>
                        </a:spcAft>
                      </a:pPr>
                      <a:r>
                        <a:rPr lang="en-US" sz="1100" b="1" dirty="0">
                          <a:effectLst/>
                        </a:rPr>
                        <a:t>Students</a:t>
                      </a:r>
                      <a:endParaRPr lang="en-US" sz="1200" b="1" dirty="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1100" b="1" dirty="0">
                          <a:effectLst/>
                        </a:rPr>
                        <a:t>Multiply by</a:t>
                      </a:r>
                      <a:endParaRPr lang="en-US" sz="1200" b="1" dirty="0">
                        <a:effectLst/>
                      </a:endParaRPr>
                    </a:p>
                    <a:p>
                      <a:pPr marL="0" marR="0" algn="ctr">
                        <a:spcBef>
                          <a:spcPts val="0"/>
                        </a:spcBef>
                        <a:spcAft>
                          <a:spcPts val="0"/>
                        </a:spcAft>
                      </a:pPr>
                      <a:r>
                        <a:rPr lang="en-US" sz="1100" b="1" dirty="0">
                          <a:effectLst/>
                        </a:rPr>
                        <a:t>100 Kbps</a:t>
                      </a:r>
                      <a:endParaRPr lang="en-US" sz="1200" b="1" dirty="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1100" b="1" dirty="0">
                          <a:effectLst/>
                        </a:rPr>
                        <a:t>Divide by 1000 to Convert to</a:t>
                      </a:r>
                      <a:r>
                        <a:rPr lang="en-US" sz="1100" b="1" baseline="0" dirty="0">
                          <a:effectLst/>
                        </a:rPr>
                        <a:t> Required Speed in Mb</a:t>
                      </a:r>
                      <a:endParaRPr lang="en-US" sz="1200" b="1" dirty="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1100" b="1" dirty="0">
                          <a:effectLst/>
                        </a:rPr>
                        <a:t>Current Speed</a:t>
                      </a:r>
                      <a:endParaRPr lang="en-US" sz="1200" b="1" dirty="0">
                        <a:effectLst/>
                      </a:endParaRPr>
                    </a:p>
                    <a:p>
                      <a:pPr marL="0" marR="0" algn="ctr">
                        <a:spcBef>
                          <a:spcPts val="0"/>
                        </a:spcBef>
                        <a:spcAft>
                          <a:spcPts val="0"/>
                        </a:spcAft>
                      </a:pPr>
                      <a:r>
                        <a:rPr lang="en-US" sz="1100" b="1" dirty="0">
                          <a:effectLst/>
                        </a:rPr>
                        <a:t>in Mb</a:t>
                      </a:r>
                      <a:endParaRPr lang="en-US" sz="1200" b="1" dirty="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1100" b="1">
                          <a:effectLst/>
                        </a:rPr>
                        <a:t>Expected Speed to be Attained Within 12 Months</a:t>
                      </a:r>
                      <a:endParaRPr lang="en-US" sz="1200" b="1">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1100" b="1" dirty="0">
                          <a:effectLst/>
                        </a:rPr>
                        <a:t>Expected Date When </a:t>
                      </a:r>
                      <a:r>
                        <a:rPr lang="en-US" sz="1100" b="1" u="sng" dirty="0">
                          <a:effectLst/>
                        </a:rPr>
                        <a:t>Required</a:t>
                      </a:r>
                      <a:r>
                        <a:rPr lang="en-US" sz="1100" b="1" dirty="0">
                          <a:effectLst/>
                        </a:rPr>
                        <a:t> Speed </a:t>
                      </a:r>
                      <a:r>
                        <a:rPr lang="en-US" sz="1100" b="1" u="sng" dirty="0">
                          <a:effectLst/>
                        </a:rPr>
                        <a:t>Will</a:t>
                      </a:r>
                      <a:r>
                        <a:rPr lang="en-US" sz="1100" b="1" dirty="0">
                          <a:effectLst/>
                        </a:rPr>
                        <a:t> be Met</a:t>
                      </a:r>
                      <a:endParaRPr lang="en-US" sz="1200" b="1" dirty="0">
                        <a:effectLst/>
                        <a:latin typeface="Times New Roman"/>
                        <a:ea typeface="Calibri"/>
                        <a:cs typeface="Times New Roman"/>
                      </a:endParaRPr>
                    </a:p>
                  </a:txBody>
                  <a:tcPr marL="19050" marR="19050" marT="19050" marB="19050" anchor="b"/>
                </a:tc>
                <a:extLst>
                  <a:ext uri="{0D108BD9-81ED-4DB2-BD59-A6C34878D82A}">
                    <a16:rowId xmlns:a16="http://schemas.microsoft.com/office/drawing/2014/main" val="10000"/>
                  </a:ext>
                </a:extLst>
              </a:tr>
              <a:tr h="315595">
                <a:tc>
                  <a:txBody>
                    <a:bodyPr/>
                    <a:lstStyle/>
                    <a:p>
                      <a:pPr marL="0" marR="0" algn="ctr">
                        <a:spcBef>
                          <a:spcPts val="0"/>
                        </a:spcBef>
                        <a:spcAft>
                          <a:spcPts val="0"/>
                        </a:spcAft>
                      </a:pPr>
                      <a:r>
                        <a:rPr lang="en-US" sz="1100" b="1">
                          <a:effectLst/>
                        </a:rPr>
                        <a:t>Calculated Speed</a:t>
                      </a:r>
                      <a:endParaRPr lang="en-US" sz="1200" b="1">
                        <a:effectLst/>
                        <a:latin typeface="Times New Roman"/>
                        <a:ea typeface="Calibri"/>
                        <a:cs typeface="Times New Roman"/>
                      </a:endParaRPr>
                    </a:p>
                  </a:txBody>
                  <a:tcPr marL="28575" marR="28575" marT="28575" marB="28575" anchor="ctr"/>
                </a:tc>
                <a:tc>
                  <a:txBody>
                    <a:bodyPr/>
                    <a:lstStyle/>
                    <a:p>
                      <a:pPr marL="0" marR="0" algn="ctr">
                        <a:spcBef>
                          <a:spcPts val="0"/>
                        </a:spcBef>
                        <a:spcAft>
                          <a:spcPts val="0"/>
                        </a:spcAft>
                      </a:pPr>
                      <a:endParaRPr lang="en-US" sz="1100" b="1" dirty="0">
                        <a:effectLst/>
                        <a:latin typeface="Times New Roman"/>
                        <a:ea typeface="Calibri"/>
                        <a:cs typeface="Times New Roman"/>
                      </a:endParaRPr>
                    </a:p>
                  </a:txBody>
                  <a:tcPr marL="28575" marR="28575" marT="28575" marB="28575" anchor="ctr"/>
                </a:tc>
                <a:tc>
                  <a:txBody>
                    <a:bodyPr/>
                    <a:lstStyle/>
                    <a:p>
                      <a:pPr marL="0" marR="0" algn="ctr">
                        <a:spcBef>
                          <a:spcPts val="0"/>
                        </a:spcBef>
                        <a:spcAft>
                          <a:spcPts val="0"/>
                        </a:spcAft>
                      </a:pPr>
                      <a:endParaRPr lang="en-US" sz="1100" b="1" dirty="0">
                        <a:effectLst/>
                        <a:latin typeface="Times New Roman"/>
                        <a:ea typeface="Calibri"/>
                        <a:cs typeface="Times New Roman"/>
                      </a:endParaRPr>
                    </a:p>
                  </a:txBody>
                  <a:tcPr marL="28575" marR="28575" marT="28575" marB="28575" anchor="ctr"/>
                </a:tc>
                <a:tc>
                  <a:txBody>
                    <a:bodyPr/>
                    <a:lstStyle/>
                    <a:p>
                      <a:pPr marL="0" marR="0" algn="ctr">
                        <a:spcBef>
                          <a:spcPts val="0"/>
                        </a:spcBef>
                        <a:spcAft>
                          <a:spcPts val="0"/>
                        </a:spcAft>
                      </a:pPr>
                      <a:endParaRPr lang="en-US" sz="1100" b="1">
                        <a:effectLst/>
                        <a:latin typeface="Times New Roman"/>
                        <a:ea typeface="Calibri"/>
                        <a:cs typeface="Times New Roman"/>
                      </a:endParaRPr>
                    </a:p>
                  </a:txBody>
                  <a:tcPr marL="28575" marR="28575" marT="28575" marB="28575" anchor="ctr"/>
                </a:tc>
                <a:tc>
                  <a:txBody>
                    <a:bodyPr/>
                    <a:lstStyle/>
                    <a:p>
                      <a:pPr marL="0" marR="0" algn="ctr">
                        <a:spcBef>
                          <a:spcPts val="0"/>
                        </a:spcBef>
                        <a:spcAft>
                          <a:spcPts val="0"/>
                        </a:spcAft>
                      </a:pPr>
                      <a:endParaRPr lang="en-US" sz="1100" b="1">
                        <a:effectLst/>
                        <a:latin typeface="Times New Roman"/>
                        <a:ea typeface="Calibri"/>
                        <a:cs typeface="Times New Roman"/>
                      </a:endParaRPr>
                    </a:p>
                  </a:txBody>
                  <a:tcPr marL="28575" marR="28575" marT="28575" marB="28575" anchor="ctr"/>
                </a:tc>
                <a:tc>
                  <a:txBody>
                    <a:bodyPr/>
                    <a:lstStyle/>
                    <a:p>
                      <a:pPr marL="0" marR="0" algn="ctr">
                        <a:spcBef>
                          <a:spcPts val="0"/>
                        </a:spcBef>
                        <a:spcAft>
                          <a:spcPts val="0"/>
                        </a:spcAft>
                      </a:pPr>
                      <a:endParaRPr lang="en-US" sz="1100" b="1">
                        <a:effectLst/>
                        <a:latin typeface="Times New Roman"/>
                        <a:ea typeface="Calibri"/>
                        <a:cs typeface="Times New Roman"/>
                      </a:endParaRPr>
                    </a:p>
                  </a:txBody>
                  <a:tcPr marL="28575" marR="28575" marT="28575" marB="28575" anchor="ctr"/>
                </a:tc>
                <a:tc>
                  <a:txBody>
                    <a:bodyPr/>
                    <a:lstStyle/>
                    <a:p>
                      <a:pPr marL="0" marR="0" algn="ctr">
                        <a:spcBef>
                          <a:spcPts val="0"/>
                        </a:spcBef>
                        <a:spcAft>
                          <a:spcPts val="0"/>
                        </a:spcAft>
                      </a:pPr>
                      <a:endParaRPr lang="en-US" sz="1100" b="1" dirty="0">
                        <a:effectLst/>
                        <a:latin typeface="Times New Roman"/>
                        <a:ea typeface="Calibri"/>
                        <a:cs typeface="Times New Roman"/>
                      </a:endParaRPr>
                    </a:p>
                  </a:txBody>
                  <a:tcPr marL="28575" marR="28575" marT="28575" marB="28575" anchor="ct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95686754"/>
              </p:ext>
            </p:extLst>
          </p:nvPr>
        </p:nvGraphicFramePr>
        <p:xfrm>
          <a:off x="952499" y="2133600"/>
          <a:ext cx="7239000" cy="1160304"/>
        </p:xfrm>
        <a:graphic>
          <a:graphicData uri="http://schemas.openxmlformats.org/drawingml/2006/table">
            <a:tbl>
              <a:tblPr firstRow="1" firstCol="1" bandRow="1">
                <a:tableStyleId>{5C22544A-7EE6-4342-B048-85BDC9FD1C3A}</a:tableStyleId>
              </a:tblPr>
              <a:tblGrid>
                <a:gridCol w="963144">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028952">
                  <a:extLst>
                    <a:ext uri="{9D8B030D-6E8A-4147-A177-3AD203B41FA5}">
                      <a16:colId xmlns:a16="http://schemas.microsoft.com/office/drawing/2014/main" val="20002"/>
                    </a:ext>
                  </a:extLst>
                </a:gridCol>
                <a:gridCol w="1028267">
                  <a:extLst>
                    <a:ext uri="{9D8B030D-6E8A-4147-A177-3AD203B41FA5}">
                      <a16:colId xmlns:a16="http://schemas.microsoft.com/office/drawing/2014/main" val="20003"/>
                    </a:ext>
                  </a:extLst>
                </a:gridCol>
                <a:gridCol w="1072139">
                  <a:extLst>
                    <a:ext uri="{9D8B030D-6E8A-4147-A177-3AD203B41FA5}">
                      <a16:colId xmlns:a16="http://schemas.microsoft.com/office/drawing/2014/main" val="20004"/>
                    </a:ext>
                  </a:extLst>
                </a:gridCol>
                <a:gridCol w="969999">
                  <a:extLst>
                    <a:ext uri="{9D8B030D-6E8A-4147-A177-3AD203B41FA5}">
                      <a16:colId xmlns:a16="http://schemas.microsoft.com/office/drawing/2014/main" val="20005"/>
                    </a:ext>
                  </a:extLst>
                </a:gridCol>
                <a:gridCol w="969999">
                  <a:extLst>
                    <a:ext uri="{9D8B030D-6E8A-4147-A177-3AD203B41FA5}">
                      <a16:colId xmlns:a16="http://schemas.microsoft.com/office/drawing/2014/main" val="20006"/>
                    </a:ext>
                  </a:extLst>
                </a:gridCol>
              </a:tblGrid>
              <a:tr h="568116">
                <a:tc>
                  <a:txBody>
                    <a:bodyPr/>
                    <a:lstStyle/>
                    <a:p>
                      <a:pPr marL="0" marR="0" algn="ctr">
                        <a:spcBef>
                          <a:spcPts val="0"/>
                        </a:spcBef>
                        <a:spcAft>
                          <a:spcPts val="0"/>
                        </a:spcAft>
                      </a:pPr>
                      <a:r>
                        <a:rPr lang="en-US" sz="900" dirty="0">
                          <a:effectLst/>
                        </a:rPr>
                        <a:t>Nonpublic Loan Calculator</a:t>
                      </a:r>
                      <a:endParaRPr lang="en-US" sz="1200" dirty="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900" dirty="0">
                          <a:effectLst/>
                        </a:rPr>
                        <a:t>1. Classroom Technology Sub-allocation</a:t>
                      </a:r>
                      <a:endParaRPr lang="en-US" sz="1200" dirty="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900">
                          <a:effectLst/>
                        </a:rPr>
                        <a:t>2. Public Enrollment (2014-15)</a:t>
                      </a:r>
                      <a:endParaRPr lang="en-US" sz="120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900" dirty="0">
                          <a:effectLst/>
                        </a:rPr>
                        <a:t>3. Nonpublic Enrollment (2014-15)</a:t>
                      </a:r>
                      <a:endParaRPr lang="en-US" sz="1200" dirty="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900">
                          <a:effectLst/>
                        </a:rPr>
                        <a:t>4. Sum of Public and Nonpublic Enrollment</a:t>
                      </a:r>
                      <a:endParaRPr lang="en-US" sz="120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900">
                          <a:effectLst/>
                        </a:rPr>
                        <a:t>5. Total Per Pupil Sub-allocation</a:t>
                      </a:r>
                      <a:endParaRPr lang="en-US" sz="1200">
                        <a:effectLst/>
                        <a:latin typeface="Times New Roman"/>
                        <a:ea typeface="Calibri"/>
                        <a:cs typeface="Times New Roman"/>
                      </a:endParaRPr>
                    </a:p>
                  </a:txBody>
                  <a:tcPr marL="19050" marR="19050" marT="19050" marB="19050" anchor="b"/>
                </a:tc>
                <a:tc>
                  <a:txBody>
                    <a:bodyPr/>
                    <a:lstStyle/>
                    <a:p>
                      <a:pPr marL="0" marR="0" algn="ctr">
                        <a:spcBef>
                          <a:spcPts val="0"/>
                        </a:spcBef>
                        <a:spcAft>
                          <a:spcPts val="0"/>
                        </a:spcAft>
                      </a:pPr>
                      <a:r>
                        <a:rPr lang="en-US" sz="900">
                          <a:effectLst/>
                        </a:rPr>
                        <a:t>6. Total Nonpublic Loan Amount</a:t>
                      </a:r>
                      <a:endParaRPr lang="en-US" sz="1200">
                        <a:effectLst/>
                        <a:latin typeface="Times New Roman"/>
                        <a:ea typeface="Calibri"/>
                        <a:cs typeface="Times New Roman"/>
                      </a:endParaRPr>
                    </a:p>
                  </a:txBody>
                  <a:tcPr marL="19050" marR="19050" marT="19050" marB="19050" anchor="b"/>
                </a:tc>
                <a:extLst>
                  <a:ext uri="{0D108BD9-81ED-4DB2-BD59-A6C34878D82A}">
                    <a16:rowId xmlns:a16="http://schemas.microsoft.com/office/drawing/2014/main" val="10000"/>
                  </a:ext>
                </a:extLst>
              </a:tr>
              <a:tr h="592188">
                <a:tc>
                  <a:txBody>
                    <a:bodyPr/>
                    <a:lstStyle/>
                    <a:p>
                      <a:pPr marL="28575" marR="28575" algn="ctr">
                        <a:spcBef>
                          <a:spcPts val="225"/>
                        </a:spcBef>
                        <a:spcAft>
                          <a:spcPts val="225"/>
                        </a:spcAft>
                      </a:pPr>
                      <a:r>
                        <a:rPr lang="en-US" sz="900">
                          <a:effectLst/>
                        </a:rPr>
                        <a:t>Calculated Nonpublic Loan Amount</a:t>
                      </a:r>
                      <a:endParaRPr lang="en-US" sz="1200">
                        <a:effectLst/>
                        <a:latin typeface="Times New Roman"/>
                        <a:ea typeface="Calibri"/>
                        <a:cs typeface="Times New Roman"/>
                      </a:endParaRPr>
                    </a:p>
                  </a:txBody>
                  <a:tcPr marL="28575" marR="28575" marT="28575" marB="28575" anchor="ctr"/>
                </a:tc>
                <a:tc>
                  <a:txBody>
                    <a:bodyPr/>
                    <a:lstStyle/>
                    <a:p>
                      <a:pPr marL="28575" marR="28575" algn="ctr">
                        <a:spcBef>
                          <a:spcPts val="225"/>
                        </a:spcBef>
                        <a:spcAft>
                          <a:spcPts val="225"/>
                        </a:spcAft>
                      </a:pPr>
                      <a:endParaRPr lang="en-US" sz="900" dirty="0">
                        <a:effectLst/>
                        <a:latin typeface="Verdana"/>
                        <a:ea typeface="Times New Roman"/>
                        <a:cs typeface="Times New Roman"/>
                      </a:endParaRPr>
                    </a:p>
                  </a:txBody>
                  <a:tcPr marL="28575" marR="28575" marT="28575" marB="28575" anchor="ctr"/>
                </a:tc>
                <a:tc>
                  <a:txBody>
                    <a:bodyPr/>
                    <a:lstStyle/>
                    <a:p>
                      <a:pPr marL="28575" marR="28575" algn="ctr">
                        <a:spcBef>
                          <a:spcPts val="225"/>
                        </a:spcBef>
                        <a:spcAft>
                          <a:spcPts val="225"/>
                        </a:spcAft>
                      </a:pPr>
                      <a:endParaRPr lang="en-US" sz="900">
                        <a:effectLst/>
                        <a:latin typeface="Verdana"/>
                        <a:ea typeface="Times New Roman"/>
                        <a:cs typeface="Times New Roman"/>
                      </a:endParaRPr>
                    </a:p>
                  </a:txBody>
                  <a:tcPr marL="28575" marR="28575" marT="28575" marB="28575" anchor="ctr"/>
                </a:tc>
                <a:tc>
                  <a:txBody>
                    <a:bodyPr/>
                    <a:lstStyle/>
                    <a:p>
                      <a:pPr marL="28575" marR="28575" algn="ctr">
                        <a:spcBef>
                          <a:spcPts val="225"/>
                        </a:spcBef>
                        <a:spcAft>
                          <a:spcPts val="225"/>
                        </a:spcAft>
                      </a:pPr>
                      <a:endParaRPr lang="en-US" sz="900" dirty="0">
                        <a:effectLst/>
                        <a:latin typeface="Verdana"/>
                        <a:ea typeface="Times New Roman"/>
                        <a:cs typeface="Times New Roman"/>
                      </a:endParaRPr>
                    </a:p>
                  </a:txBody>
                  <a:tcPr marL="28575" marR="28575" marT="28575" marB="28575" anchor="ctr"/>
                </a:tc>
                <a:tc>
                  <a:txBody>
                    <a:bodyPr/>
                    <a:lstStyle/>
                    <a:p>
                      <a:pPr marL="28575" marR="28575" algn="ctr">
                        <a:spcBef>
                          <a:spcPts val="225"/>
                        </a:spcBef>
                        <a:spcAft>
                          <a:spcPts val="225"/>
                        </a:spcAft>
                      </a:pPr>
                      <a:endParaRPr lang="en-US" sz="900">
                        <a:effectLst/>
                        <a:latin typeface="Verdana"/>
                        <a:ea typeface="Times New Roman"/>
                        <a:cs typeface="Times New Roman"/>
                      </a:endParaRPr>
                    </a:p>
                  </a:txBody>
                  <a:tcPr marL="28575" marR="28575" marT="28575" marB="28575" anchor="ctr"/>
                </a:tc>
                <a:tc>
                  <a:txBody>
                    <a:bodyPr/>
                    <a:lstStyle/>
                    <a:p>
                      <a:pPr marL="28575" marR="28575" algn="ctr">
                        <a:spcBef>
                          <a:spcPts val="225"/>
                        </a:spcBef>
                        <a:spcAft>
                          <a:spcPts val="225"/>
                        </a:spcAft>
                      </a:pPr>
                      <a:endParaRPr lang="en-US" sz="900">
                        <a:effectLst/>
                        <a:latin typeface="Verdana"/>
                        <a:ea typeface="Times New Roman"/>
                        <a:cs typeface="Times New Roman"/>
                      </a:endParaRPr>
                    </a:p>
                  </a:txBody>
                  <a:tcPr marL="28575" marR="28575" marT="28575" marB="28575" anchor="ctr"/>
                </a:tc>
                <a:tc>
                  <a:txBody>
                    <a:bodyPr/>
                    <a:lstStyle/>
                    <a:p>
                      <a:pPr marL="28575" marR="28575" algn="ctr">
                        <a:spcBef>
                          <a:spcPts val="225"/>
                        </a:spcBef>
                        <a:spcAft>
                          <a:spcPts val="225"/>
                        </a:spcAft>
                      </a:pPr>
                      <a:endParaRPr lang="en-US" sz="900" dirty="0">
                        <a:effectLst/>
                        <a:latin typeface="Verdana"/>
                        <a:ea typeface="Times New Roman"/>
                        <a:cs typeface="Times New Roman"/>
                      </a:endParaRPr>
                    </a:p>
                  </a:txBody>
                  <a:tcPr marL="28575" marR="28575" marT="28575" marB="2857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210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61665"/>
          </a:xfrm>
        </p:spPr>
        <p:txBody>
          <a:bodyPr>
            <a:spAutoFit/>
          </a:bodyPr>
          <a:lstStyle/>
          <a:p>
            <a:r>
              <a:rPr lang="en-US" sz="2400" b="1" dirty="0"/>
              <a:t>New Expenditure Detail Table</a:t>
            </a:r>
          </a:p>
        </p:txBody>
      </p:sp>
      <p:sp>
        <p:nvSpPr>
          <p:cNvPr id="3" name="Content Placeholder 2"/>
          <p:cNvSpPr>
            <a:spLocks noGrp="1"/>
          </p:cNvSpPr>
          <p:nvPr>
            <p:ph idx="1"/>
          </p:nvPr>
        </p:nvSpPr>
        <p:spPr>
          <a:xfrm>
            <a:off x="571498" y="1066800"/>
            <a:ext cx="8001001" cy="5493812"/>
          </a:xfrm>
        </p:spPr>
        <p:txBody>
          <a:bodyPr wrap="square">
            <a:spAutoFit/>
          </a:bodyPr>
          <a:lstStyle/>
          <a:p>
            <a:pPr>
              <a:spcBef>
                <a:spcPts val="0"/>
              </a:spcBef>
              <a:buFont typeface="Wingdings" panose="05000000000000000000" pitchFamily="2" charset="2"/>
              <a:buChar char="Ø"/>
            </a:pPr>
            <a:r>
              <a:rPr lang="en-US" sz="2000" dirty="0"/>
              <a:t>Expenditure Detail Table</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a:spcBef>
                <a:spcPts val="1200"/>
              </a:spcBef>
              <a:buFont typeface="Wingdings" panose="05000000000000000000" pitchFamily="2" charset="2"/>
              <a:buChar char="Ø"/>
            </a:pPr>
            <a:r>
              <a:rPr lang="en-US" sz="2000" dirty="0"/>
              <a:t>Allowable Expenditure Types in Drop-down Box </a:t>
            </a:r>
          </a:p>
          <a:p>
            <a:pPr lvl="1">
              <a:spcBef>
                <a:spcPts val="600"/>
              </a:spcBef>
              <a:buFont typeface="Arial" panose="020B0604020202020204" pitchFamily="34" charset="0"/>
              <a:buChar char="•"/>
            </a:pPr>
            <a:r>
              <a:rPr lang="en-US" sz="1600" dirty="0"/>
              <a:t>Capital-Intensive Security Project: Construction materials/labor, Electrical and HVAC</a:t>
            </a:r>
          </a:p>
          <a:p>
            <a:pPr lvl="1">
              <a:spcBef>
                <a:spcPts val="600"/>
              </a:spcBef>
              <a:buFont typeface="Arial" panose="020B0604020202020204" pitchFamily="34" charset="0"/>
              <a:buChar char="•"/>
            </a:pPr>
            <a:r>
              <a:rPr lang="en-US" sz="1600" dirty="0"/>
              <a:t>Electronic Security System: Cameras, DVRs, VoIP, Storage devices, Installation </a:t>
            </a:r>
          </a:p>
          <a:p>
            <a:pPr lvl="1">
              <a:spcBef>
                <a:spcPts val="600"/>
              </a:spcBef>
              <a:buFont typeface="Arial" panose="020B0604020202020204" pitchFamily="34" charset="0"/>
              <a:buChar char="•"/>
            </a:pPr>
            <a:r>
              <a:rPr lang="en-US" sz="1600" dirty="0"/>
              <a:t>Entry Control System: Card readers, Intercoms, Visitor Sign In/Badging, Installation </a:t>
            </a:r>
          </a:p>
          <a:p>
            <a:pPr lvl="1">
              <a:spcBef>
                <a:spcPts val="600"/>
              </a:spcBef>
              <a:buFont typeface="Arial" panose="020B0604020202020204" pitchFamily="34" charset="0"/>
              <a:buChar char="•"/>
            </a:pPr>
            <a:r>
              <a:rPr lang="en-US" sz="1600" dirty="0"/>
              <a:t>Approved Door Hardening Project: Door/Window replacement, Window security film</a:t>
            </a:r>
          </a:p>
          <a:p>
            <a:pPr lvl="1">
              <a:spcBef>
                <a:spcPts val="600"/>
              </a:spcBef>
              <a:buFont typeface="Arial" panose="020B0604020202020204" pitchFamily="34" charset="0"/>
              <a:buChar char="•"/>
            </a:pPr>
            <a:r>
              <a:rPr lang="en-US" sz="1600" dirty="0"/>
              <a:t>Other: Project Incidentals, Architect Fees, Contingencies and Clerk of the Work Fees</a:t>
            </a:r>
          </a:p>
          <a:p>
            <a:pPr marL="457200" lvl="1" indent="0">
              <a:spcBef>
                <a:spcPts val="0"/>
              </a:spcBef>
              <a:buNone/>
            </a:pPr>
            <a:endParaRPr lang="en-US" sz="1600" dirty="0"/>
          </a:p>
          <a:p>
            <a:pPr>
              <a:spcBef>
                <a:spcPts val="0"/>
              </a:spcBef>
              <a:buFont typeface="Wingdings" panose="05000000000000000000" pitchFamily="2" charset="2"/>
              <a:buChar char="Ø"/>
            </a:pPr>
            <a:r>
              <a:rPr lang="en-US" sz="2000" dirty="0"/>
              <a:t>Electronic Security and Entry Control Systems are no longer limited to Main Entrances for streamlined review (in cases that don’t involve other construction or installation of wiring</a:t>
            </a:r>
          </a:p>
          <a:p>
            <a:pPr marL="0" indent="0">
              <a:spcBef>
                <a:spcPts val="0"/>
              </a:spcBef>
              <a:buNone/>
            </a:pPr>
            <a:endParaRPr lang="en-US"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11</a:t>
            </a:fld>
            <a:endParaRPr lang="en-US"/>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002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27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535"/>
            <a:ext cx="8229600" cy="461665"/>
          </a:xfrm>
        </p:spPr>
        <p:txBody>
          <a:bodyPr>
            <a:spAutoFit/>
          </a:bodyPr>
          <a:lstStyle/>
          <a:p>
            <a:r>
              <a:rPr lang="en-US" sz="2400" b="1" dirty="0"/>
              <a:t>Common Issues Requiring Revisions and Resubmissions</a:t>
            </a:r>
          </a:p>
        </p:txBody>
      </p:sp>
      <p:sp>
        <p:nvSpPr>
          <p:cNvPr id="3" name="Content Placeholder 2"/>
          <p:cNvSpPr>
            <a:spLocks noGrp="1"/>
          </p:cNvSpPr>
          <p:nvPr>
            <p:ph idx="1"/>
          </p:nvPr>
        </p:nvSpPr>
        <p:spPr>
          <a:xfrm>
            <a:off x="698033" y="1295400"/>
            <a:ext cx="7912567" cy="4985980"/>
          </a:xfrm>
        </p:spPr>
        <p:txBody>
          <a:bodyPr wrap="square">
            <a:spAutoFit/>
          </a:bodyPr>
          <a:lstStyle/>
          <a:p>
            <a:pPr>
              <a:spcBef>
                <a:spcPts val="1200"/>
              </a:spcBef>
              <a:spcAft>
                <a:spcPts val="600"/>
              </a:spcAft>
              <a:buFont typeface="Wingdings" panose="05000000000000000000" pitchFamily="2" charset="2"/>
              <a:buChar char="Ø"/>
            </a:pPr>
            <a:r>
              <a:rPr lang="en-US" sz="2000" dirty="0"/>
              <a:t>Documentation of public process and Board adoption not uploaded</a:t>
            </a:r>
          </a:p>
          <a:p>
            <a:pPr>
              <a:spcBef>
                <a:spcPts val="1200"/>
              </a:spcBef>
              <a:spcAft>
                <a:spcPts val="600"/>
              </a:spcAft>
              <a:buFont typeface="Wingdings" panose="05000000000000000000" pitchFamily="2" charset="2"/>
              <a:buChar char="Ø"/>
            </a:pPr>
            <a:r>
              <a:rPr lang="en-US" sz="2000" dirty="0"/>
              <a:t>Districts that haven’t contacted the Office of Facilities Planning and received an SSBA Project Number based on their SSBA Letter of Intent</a:t>
            </a:r>
          </a:p>
          <a:p>
            <a:pPr lvl="1">
              <a:spcBef>
                <a:spcPts val="1200"/>
              </a:spcBef>
              <a:spcAft>
                <a:spcPts val="600"/>
              </a:spcAft>
              <a:buFont typeface="Wingdings" panose="05000000000000000000" pitchFamily="2" charset="2"/>
              <a:buChar char="Ø"/>
            </a:pPr>
            <a:r>
              <a:rPr lang="en-US" sz="1400" dirty="0"/>
              <a:t>This includes any project under School Connectivity, PreK Classrooms, Replacement of Transportable Classrooms and </a:t>
            </a:r>
            <a:r>
              <a:rPr lang="en-US" sz="1400" u="sng" dirty="0"/>
              <a:t>all High-Tech Security Projects, even streamlined projects</a:t>
            </a:r>
          </a:p>
          <a:p>
            <a:pPr>
              <a:spcBef>
                <a:spcPts val="1200"/>
              </a:spcBef>
              <a:spcAft>
                <a:spcPts val="600"/>
              </a:spcAft>
              <a:buFont typeface="Wingdings" panose="05000000000000000000" pitchFamily="2" charset="2"/>
              <a:buChar char="Ø"/>
            </a:pPr>
            <a:r>
              <a:rPr lang="en-US" sz="2000" dirty="0"/>
              <a:t>Expenditure table doesn’t provide specific details, such as the specific items purchased, number of items or exact projected cost </a:t>
            </a:r>
          </a:p>
          <a:p>
            <a:pPr>
              <a:spcBef>
                <a:spcPts val="1200"/>
              </a:spcBef>
              <a:spcAft>
                <a:spcPts val="600"/>
              </a:spcAft>
              <a:buFont typeface="Wingdings" panose="05000000000000000000" pitchFamily="2" charset="2"/>
              <a:buChar char="Ø"/>
            </a:pPr>
            <a:r>
              <a:rPr lang="en-US" sz="2000" dirty="0"/>
              <a:t>The total of expenditures in each category doesn’t equal the budgeted amount in each category</a:t>
            </a:r>
          </a:p>
          <a:p>
            <a:pPr>
              <a:spcBef>
                <a:spcPts val="1200"/>
              </a:spcBef>
              <a:spcAft>
                <a:spcPts val="600"/>
              </a:spcAft>
              <a:buFont typeface="Wingdings" panose="05000000000000000000" pitchFamily="2" charset="2"/>
              <a:buChar char="Ø"/>
            </a:pPr>
            <a:r>
              <a:rPr lang="en-US" sz="2000" dirty="0"/>
              <a:t>Expenditures that  include the cost of ineligible items, such as leased items, professional development, etc.</a:t>
            </a:r>
          </a:p>
          <a:p>
            <a:pPr>
              <a:spcBef>
                <a:spcPts val="1200"/>
              </a:spcBef>
              <a:spcAft>
                <a:spcPts val="600"/>
              </a:spcAft>
              <a:buFont typeface="Wingdings" panose="05000000000000000000" pitchFamily="2" charset="2"/>
              <a:buChar char="Ø"/>
            </a:pPr>
            <a:r>
              <a:rPr lang="en-US" sz="2000" dirty="0"/>
              <a:t>Incomplete or conflicting answers to required 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12</a:t>
            </a:fld>
            <a:endParaRPr lang="en-US"/>
          </a:p>
        </p:txBody>
      </p:sp>
    </p:spTree>
    <p:extLst>
      <p:ext uri="{BB962C8B-B14F-4D97-AF65-F5344CB8AC3E}">
        <p14:creationId xmlns:p14="http://schemas.microsoft.com/office/powerpoint/2010/main" val="184030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57400"/>
            <a:ext cx="7772400" cy="1470025"/>
          </a:xfrm>
        </p:spPr>
        <p:txBody>
          <a:bodyPr>
            <a:noAutofit/>
          </a:bodyPr>
          <a:lstStyle/>
          <a:p>
            <a:r>
              <a:rPr lang="en-US" sz="2800" b="1" dirty="0"/>
              <a:t>Smart Schools Bond Act Investment Plan</a:t>
            </a:r>
            <a:br>
              <a:rPr lang="en-US" sz="2800" b="1" dirty="0"/>
            </a:br>
            <a:r>
              <a:rPr lang="en-US" sz="2800" b="1" dirty="0"/>
              <a:t>Office of Facilities Planning Process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13</a:t>
            </a:fld>
            <a:endParaRPr lang="en-US"/>
          </a:p>
        </p:txBody>
      </p:sp>
    </p:spTree>
    <p:extLst>
      <p:ext uri="{BB962C8B-B14F-4D97-AF65-F5344CB8AC3E}">
        <p14:creationId xmlns:p14="http://schemas.microsoft.com/office/powerpoint/2010/main" val="232478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28600"/>
            <a:ext cx="8229600" cy="1200329"/>
          </a:xfrm>
        </p:spPr>
        <p:txBody>
          <a:bodyPr>
            <a:spAutoFit/>
          </a:bodyPr>
          <a:lstStyle/>
          <a:p>
            <a:r>
              <a:rPr lang="en-US" sz="2400" b="1" dirty="0"/>
              <a:t>Smart Schools Bond Act </a:t>
            </a:r>
            <a:br>
              <a:rPr lang="en-US" sz="2400" b="1" dirty="0"/>
            </a:br>
            <a:r>
              <a:rPr lang="en-US" sz="2400" b="1" dirty="0"/>
              <a:t>Office of Facilities Planning</a:t>
            </a:r>
            <a:br>
              <a:rPr lang="en-US" sz="2400" b="1" dirty="0"/>
            </a:br>
            <a:r>
              <a:rPr lang="en-US" sz="2400" b="1" dirty="0"/>
              <a:t>Letter of Intent (LOI) </a:t>
            </a:r>
          </a:p>
        </p:txBody>
      </p:sp>
      <p:sp>
        <p:nvSpPr>
          <p:cNvPr id="3" name="Content Placeholder 2"/>
          <p:cNvSpPr>
            <a:spLocks noGrp="1"/>
          </p:cNvSpPr>
          <p:nvPr>
            <p:ph idx="1"/>
          </p:nvPr>
        </p:nvSpPr>
        <p:spPr>
          <a:xfrm>
            <a:off x="533400" y="1676400"/>
            <a:ext cx="8229600" cy="4401205"/>
          </a:xfrm>
        </p:spPr>
        <p:txBody>
          <a:bodyPr>
            <a:spAutoFit/>
          </a:bodyPr>
          <a:lstStyle/>
          <a:p>
            <a:pPr>
              <a:spcBef>
                <a:spcPts val="600"/>
              </a:spcBef>
              <a:spcAft>
                <a:spcPts val="600"/>
              </a:spcAft>
              <a:buFont typeface="Wingdings" panose="05000000000000000000" pitchFamily="2" charset="2"/>
              <a:buChar char="Ø"/>
            </a:pPr>
            <a:r>
              <a:rPr lang="en-US" sz="2400" dirty="0"/>
              <a:t>For capital projects using Smart School Bond Act funding</a:t>
            </a:r>
          </a:p>
          <a:p>
            <a:pPr>
              <a:spcBef>
                <a:spcPts val="600"/>
              </a:spcBef>
              <a:spcAft>
                <a:spcPts val="600"/>
              </a:spcAft>
              <a:buFont typeface="Wingdings" panose="05000000000000000000" pitchFamily="2" charset="2"/>
              <a:buChar char="Ø"/>
            </a:pPr>
            <a:r>
              <a:rPr lang="en-US" sz="2400" dirty="0"/>
              <a:t>For determining the SSBA eligibility of the Capital Project</a:t>
            </a:r>
          </a:p>
          <a:p>
            <a:pPr>
              <a:spcBef>
                <a:spcPts val="600"/>
              </a:spcBef>
              <a:spcAft>
                <a:spcPts val="600"/>
              </a:spcAft>
              <a:buFont typeface="Wingdings" panose="05000000000000000000" pitchFamily="2" charset="2"/>
              <a:buChar char="Ø"/>
            </a:pPr>
            <a:r>
              <a:rPr lang="en-US" sz="2400" dirty="0"/>
              <a:t>For determining if the Project can be streamlined to receive a Building Permit</a:t>
            </a:r>
          </a:p>
          <a:p>
            <a:pPr>
              <a:spcBef>
                <a:spcPts val="600"/>
              </a:spcBef>
              <a:spcAft>
                <a:spcPts val="600"/>
              </a:spcAft>
              <a:buFont typeface="Wingdings" panose="05000000000000000000" pitchFamily="2" charset="2"/>
              <a:buChar char="Ø"/>
            </a:pPr>
            <a:r>
              <a:rPr lang="en-US" sz="2400" dirty="0"/>
              <a:t>For determining if the Capital Project requires a full review leading to a Building Permit</a:t>
            </a:r>
          </a:p>
          <a:p>
            <a:pPr>
              <a:spcBef>
                <a:spcPts val="600"/>
              </a:spcBef>
              <a:spcAft>
                <a:spcPts val="600"/>
              </a:spcAft>
              <a:buFont typeface="Wingdings" panose="05000000000000000000" pitchFamily="2" charset="2"/>
              <a:buChar char="Ø"/>
            </a:pPr>
            <a:r>
              <a:rPr lang="en-US" sz="2400" dirty="0"/>
              <a:t>A Determination of Need will need to be performed before authorizing districts to apply for Prekindergarten Construction or Renovation or Replacement of Transportable  Classroom Units projects in an SSIP</a:t>
            </a:r>
            <a:endParaRPr lang="en-US" sz="2800" dirty="0"/>
          </a:p>
        </p:txBody>
      </p:sp>
      <p:sp>
        <p:nvSpPr>
          <p:cNvPr id="4" name="Slide Number Placeholder 3"/>
          <p:cNvSpPr>
            <a:spLocks noGrp="1"/>
          </p:cNvSpPr>
          <p:nvPr>
            <p:ph type="sldNum" sz="quarter" idx="12"/>
          </p:nvPr>
        </p:nvSpPr>
        <p:spPr/>
        <p:txBody>
          <a:bodyPr/>
          <a:lstStyle/>
          <a:p>
            <a:fld id="{D22BEFB7-C9DB-4962-92F2-16C31DFAB5FA}" type="slidenum">
              <a:rPr lang="en-US" smtClean="0"/>
              <a:t>14</a:t>
            </a:fld>
            <a:endParaRPr lang="en-US"/>
          </a:p>
        </p:txBody>
      </p:sp>
    </p:spTree>
    <p:extLst>
      <p:ext uri="{BB962C8B-B14F-4D97-AF65-F5344CB8AC3E}">
        <p14:creationId xmlns:p14="http://schemas.microsoft.com/office/powerpoint/2010/main" val="145264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23220"/>
          </a:xfrm>
        </p:spPr>
        <p:txBody>
          <a:bodyPr>
            <a:spAutoFit/>
          </a:bodyPr>
          <a:lstStyle/>
          <a:p>
            <a:r>
              <a:rPr lang="en-US" sz="2800" b="1" dirty="0"/>
              <a:t>Office of Facilities Planning Issues</a:t>
            </a:r>
          </a:p>
        </p:txBody>
      </p:sp>
      <p:sp>
        <p:nvSpPr>
          <p:cNvPr id="3" name="Content Placeholder 2"/>
          <p:cNvSpPr>
            <a:spLocks noGrp="1"/>
          </p:cNvSpPr>
          <p:nvPr>
            <p:ph idx="1"/>
          </p:nvPr>
        </p:nvSpPr>
        <p:spPr>
          <a:xfrm>
            <a:off x="771523" y="1600200"/>
            <a:ext cx="7600951" cy="3908762"/>
          </a:xfrm>
        </p:spPr>
        <p:txBody>
          <a:bodyPr wrap="square">
            <a:spAutoFit/>
          </a:bodyPr>
          <a:lstStyle/>
          <a:p>
            <a:pPr>
              <a:spcBef>
                <a:spcPts val="1200"/>
              </a:spcBef>
              <a:spcAft>
                <a:spcPts val="1200"/>
              </a:spcAft>
              <a:buFont typeface="Wingdings" panose="05000000000000000000" pitchFamily="2" charset="2"/>
              <a:buChar char="Ø"/>
            </a:pPr>
            <a:r>
              <a:rPr lang="en-US" sz="2800" dirty="0"/>
              <a:t>Talk to your Project Manager early and often…….</a:t>
            </a:r>
          </a:p>
          <a:p>
            <a:pPr lvl="1">
              <a:spcBef>
                <a:spcPts val="1200"/>
              </a:spcBef>
              <a:spcAft>
                <a:spcPts val="1200"/>
              </a:spcAft>
              <a:buFont typeface="Arial" panose="020B0604020202020204" pitchFamily="34" charset="0"/>
              <a:buChar char="•"/>
            </a:pPr>
            <a:r>
              <a:rPr lang="en-US" sz="2000" dirty="0"/>
              <a:t>For Streamlined Review – Provide sufficient information for us to agree!</a:t>
            </a:r>
          </a:p>
          <a:p>
            <a:pPr lvl="1">
              <a:spcBef>
                <a:spcPts val="1200"/>
              </a:spcBef>
              <a:spcAft>
                <a:spcPts val="1200"/>
              </a:spcAft>
              <a:buFont typeface="Arial" panose="020B0604020202020204" pitchFamily="34" charset="0"/>
              <a:buChar char="•"/>
            </a:pPr>
            <a:r>
              <a:rPr lang="en-US" sz="2000" dirty="0"/>
              <a:t>Proper LOI categories for various types of work</a:t>
            </a:r>
          </a:p>
          <a:p>
            <a:pPr lvl="1">
              <a:spcBef>
                <a:spcPts val="1200"/>
              </a:spcBef>
              <a:spcAft>
                <a:spcPts val="1200"/>
              </a:spcAft>
              <a:buFont typeface="Arial" panose="020B0604020202020204" pitchFamily="34" charset="0"/>
              <a:buChar char="•"/>
            </a:pPr>
            <a:r>
              <a:rPr lang="en-US" sz="2000" dirty="0"/>
              <a:t>Project numbers – SSBA Specific</a:t>
            </a:r>
          </a:p>
          <a:p>
            <a:pPr lvl="1">
              <a:spcBef>
                <a:spcPts val="1200"/>
              </a:spcBef>
              <a:spcAft>
                <a:spcPts val="1200"/>
              </a:spcAft>
              <a:buFont typeface="Arial" panose="020B0604020202020204" pitchFamily="34" charset="0"/>
              <a:buChar char="•"/>
            </a:pPr>
            <a:r>
              <a:rPr lang="en-US" sz="2000" dirty="0"/>
              <a:t>Identify projects as SSBA when permit applications submitted</a:t>
            </a:r>
          </a:p>
          <a:p>
            <a:pPr lvl="1">
              <a:spcBef>
                <a:spcPts val="1200"/>
              </a:spcBef>
              <a:spcAft>
                <a:spcPts val="1200"/>
              </a:spcAft>
              <a:buFont typeface="Arial" panose="020B0604020202020204" pitchFamily="34" charset="0"/>
              <a:buChar char="•"/>
            </a:pPr>
            <a:r>
              <a:rPr lang="en-US" sz="2000" dirty="0"/>
              <a:t>Work with your consultants for non-permit work</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15</a:t>
            </a:fld>
            <a:endParaRPr lang="en-US" dirty="0"/>
          </a:p>
        </p:txBody>
      </p:sp>
    </p:spTree>
    <p:extLst>
      <p:ext uri="{BB962C8B-B14F-4D97-AF65-F5344CB8AC3E}">
        <p14:creationId xmlns:p14="http://schemas.microsoft.com/office/powerpoint/2010/main" val="331800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16</a:t>
            </a:fld>
            <a:endParaRPr lang="en-US"/>
          </a:p>
        </p:txBody>
      </p:sp>
      <p:sp>
        <p:nvSpPr>
          <p:cNvPr id="7" name="Title 1"/>
          <p:cNvSpPr txBox="1">
            <a:spLocks/>
          </p:cNvSpPr>
          <p:nvPr/>
        </p:nvSpPr>
        <p:spPr>
          <a:xfrm>
            <a:off x="457199" y="2146757"/>
            <a:ext cx="8229600" cy="954107"/>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Smart Schools Bond Act Investment Plan</a:t>
            </a:r>
          </a:p>
          <a:p>
            <a:r>
              <a:rPr lang="en-US" sz="2800" b="1" dirty="0"/>
              <a:t>Expenditure Reimbursement Process</a:t>
            </a:r>
          </a:p>
        </p:txBody>
      </p:sp>
    </p:spTree>
    <p:extLst>
      <p:ext uri="{BB962C8B-B14F-4D97-AF65-F5344CB8AC3E}">
        <p14:creationId xmlns:p14="http://schemas.microsoft.com/office/powerpoint/2010/main" val="171563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23220"/>
          </a:xfrm>
        </p:spPr>
        <p:txBody>
          <a:bodyPr>
            <a:spAutoFit/>
          </a:bodyPr>
          <a:lstStyle/>
          <a:p>
            <a:r>
              <a:rPr lang="en-US" sz="2800" b="1" dirty="0"/>
              <a:t>Expenditure Reimbursement Process</a:t>
            </a:r>
          </a:p>
        </p:txBody>
      </p:sp>
      <p:sp>
        <p:nvSpPr>
          <p:cNvPr id="3" name="Content Placeholder 2"/>
          <p:cNvSpPr>
            <a:spLocks noGrp="1"/>
          </p:cNvSpPr>
          <p:nvPr>
            <p:ph idx="1"/>
          </p:nvPr>
        </p:nvSpPr>
        <p:spPr>
          <a:xfrm>
            <a:off x="952499" y="1524000"/>
            <a:ext cx="7239000" cy="4401205"/>
          </a:xfrm>
        </p:spPr>
        <p:txBody>
          <a:bodyPr wrap="square">
            <a:spAutoFit/>
          </a:bodyPr>
          <a:lstStyle/>
          <a:p>
            <a:pPr>
              <a:spcBef>
                <a:spcPts val="1200"/>
              </a:spcBef>
              <a:spcAft>
                <a:spcPts val="1200"/>
              </a:spcAft>
              <a:buFont typeface="Wingdings" panose="05000000000000000000" pitchFamily="2" charset="2"/>
              <a:buChar char="Ø"/>
            </a:pPr>
            <a:r>
              <a:rPr lang="en-US" sz="2000" dirty="0"/>
              <a:t>Accessed through the same SED Monitoring and Vendor Performance link as the SSIP on the NYSED Business Portal</a:t>
            </a:r>
          </a:p>
          <a:p>
            <a:pPr>
              <a:spcBef>
                <a:spcPts val="1200"/>
              </a:spcBef>
              <a:spcAft>
                <a:spcPts val="1200"/>
              </a:spcAft>
              <a:buFont typeface="Wingdings" panose="05000000000000000000" pitchFamily="2" charset="2"/>
              <a:buChar char="Ø"/>
            </a:pPr>
            <a:r>
              <a:rPr lang="en-US" sz="2000" dirty="0"/>
              <a:t>SSIP Budget information will flow through to the reimbursement system</a:t>
            </a:r>
          </a:p>
          <a:p>
            <a:pPr>
              <a:spcBef>
                <a:spcPts val="1200"/>
              </a:spcBef>
              <a:spcAft>
                <a:spcPts val="1200"/>
              </a:spcAft>
              <a:buFont typeface="Wingdings" panose="05000000000000000000" pitchFamily="2" charset="2"/>
              <a:buChar char="Ø"/>
            </a:pPr>
            <a:r>
              <a:rPr lang="en-US" sz="2000" dirty="0"/>
              <a:t>Districts will tell us specifically what they purchased</a:t>
            </a:r>
          </a:p>
          <a:p>
            <a:pPr>
              <a:spcBef>
                <a:spcPts val="1200"/>
              </a:spcBef>
              <a:spcAft>
                <a:spcPts val="1200"/>
              </a:spcAft>
              <a:buFont typeface="Wingdings" panose="05000000000000000000" pitchFamily="2" charset="2"/>
              <a:buChar char="Ø"/>
            </a:pPr>
            <a:r>
              <a:rPr lang="en-US" sz="2000" dirty="0"/>
              <a:t>Purchases </a:t>
            </a:r>
            <a:r>
              <a:rPr lang="en-US" sz="2000" b="1" u="sng" dirty="0"/>
              <a:t>must</a:t>
            </a:r>
            <a:r>
              <a:rPr lang="en-US" sz="2000" dirty="0"/>
              <a:t> be consistent with the items detailed in the SSIP </a:t>
            </a:r>
          </a:p>
          <a:p>
            <a:pPr>
              <a:spcBef>
                <a:spcPts val="1200"/>
              </a:spcBef>
              <a:spcAft>
                <a:spcPts val="1200"/>
              </a:spcAft>
              <a:buFont typeface="Wingdings" panose="05000000000000000000" pitchFamily="2" charset="2"/>
              <a:buChar char="Ø"/>
            </a:pPr>
            <a:r>
              <a:rPr lang="en-US" sz="2000" dirty="0"/>
              <a:t>These details will facilitate the sale of the State capital bonds by helping us determine the PPU of the purchases</a:t>
            </a:r>
          </a:p>
          <a:p>
            <a:pPr>
              <a:spcBef>
                <a:spcPts val="1200"/>
              </a:spcBef>
              <a:spcAft>
                <a:spcPts val="1200"/>
              </a:spcAft>
              <a:buFont typeface="Wingdings" panose="05000000000000000000" pitchFamily="2" charset="2"/>
              <a:buChar char="Ø"/>
            </a:pPr>
            <a:r>
              <a:rPr lang="en-US" sz="2000" dirty="0"/>
              <a:t>Keep invoices on file in the event of audit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17</a:t>
            </a:fld>
            <a:endParaRPr lang="en-US" dirty="0"/>
          </a:p>
        </p:txBody>
      </p:sp>
    </p:spTree>
    <p:extLst>
      <p:ext uri="{BB962C8B-B14F-4D97-AF65-F5344CB8AC3E}">
        <p14:creationId xmlns:p14="http://schemas.microsoft.com/office/powerpoint/2010/main" val="331800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535"/>
            <a:ext cx="8229600" cy="461665"/>
          </a:xfrm>
        </p:spPr>
        <p:txBody>
          <a:bodyPr>
            <a:spAutoFit/>
          </a:bodyPr>
          <a:lstStyle/>
          <a:p>
            <a:r>
              <a:rPr lang="en-US" sz="2400" b="1" dirty="0"/>
              <a:t>SSBA On-Line Reimbursement Claiming System</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18</a:t>
            </a:fld>
            <a:endParaRPr lang="en-US" dirty="0"/>
          </a:p>
        </p:txBody>
      </p:sp>
      <p:grpSp>
        <p:nvGrpSpPr>
          <p:cNvPr id="9" name="Group 8"/>
          <p:cNvGrpSpPr/>
          <p:nvPr/>
        </p:nvGrpSpPr>
        <p:grpSpPr>
          <a:xfrm>
            <a:off x="378683" y="1752600"/>
            <a:ext cx="8444041" cy="3633787"/>
            <a:chOff x="228600" y="1804086"/>
            <a:chExt cx="8444041" cy="363378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4086"/>
              <a:ext cx="8444041"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
            <p:cNvSpPr txBox="1">
              <a:spLocks noChangeArrowheads="1"/>
            </p:cNvSpPr>
            <p:nvPr/>
          </p:nvSpPr>
          <p:spPr bwMode="auto">
            <a:xfrm>
              <a:off x="4571998" y="4079558"/>
              <a:ext cx="2474595" cy="6800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dirty="0">
                  <a:effectLst/>
                  <a:latin typeface="Times New Roman"/>
                  <a:ea typeface="Calibri"/>
                  <a:cs typeface="Times New Roman"/>
                </a:rPr>
                <a:t>All of your district’s previous and current claims should be listed here. Please select the appropriate one.</a:t>
              </a:r>
            </a:p>
          </p:txBody>
        </p:sp>
        <p:cxnSp>
          <p:nvCxnSpPr>
            <p:cNvPr id="11" name="Straight Arrow Connector 10"/>
            <p:cNvCxnSpPr/>
            <p:nvPr/>
          </p:nvCxnSpPr>
          <p:spPr>
            <a:xfrm flipH="1" flipV="1">
              <a:off x="3008271" y="3534251"/>
              <a:ext cx="1563728" cy="8853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007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306"/>
            <a:ext cx="8229600" cy="461665"/>
          </a:xfrm>
        </p:spPr>
        <p:txBody>
          <a:bodyPr>
            <a:spAutoFit/>
          </a:bodyPr>
          <a:lstStyle/>
          <a:p>
            <a:r>
              <a:rPr lang="en-US" sz="2400" b="1" dirty="0"/>
              <a:t>Expenditure Summary Page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19</a:t>
            </a:fld>
            <a:endParaRPr lang="en-US" dirty="0"/>
          </a:p>
        </p:txBody>
      </p:sp>
      <p:pic>
        <p:nvPicPr>
          <p:cNvPr id="8" name="Content Placeholder 3"/>
          <p:cNvPicPr>
            <a:picLocks noGrp="1"/>
          </p:cNvPicPr>
          <p:nvPr>
            <p:ph idx="1"/>
          </p:nvPr>
        </p:nvPicPr>
        <p:blipFill rotWithShape="1">
          <a:blip r:embed="rId4">
            <a:extLst>
              <a:ext uri="{28A0092B-C50C-407E-A947-70E740481C1C}">
                <a14:useLocalDpi xmlns:a14="http://schemas.microsoft.com/office/drawing/2010/main" val="0"/>
              </a:ext>
            </a:extLst>
          </a:blip>
          <a:srcRect l="21008" t="12505" r="23377" b="38483"/>
          <a:stretch/>
        </p:blipFill>
        <p:spPr bwMode="auto">
          <a:xfrm>
            <a:off x="440266" y="990600"/>
            <a:ext cx="7924801" cy="4759189"/>
          </a:xfrm>
          <a:prstGeom prst="rect">
            <a:avLst/>
          </a:prstGeom>
          <a:ln>
            <a:solidFill>
              <a:schemeClr val="accent1"/>
            </a:solidFill>
          </a:ln>
          <a:extLst>
            <a:ext uri="{53640926-AAD7-44D8-BBD7-CCE9431645EC}">
              <a14:shadowObscured xmlns:a14="http://schemas.microsoft.com/office/drawing/2010/main"/>
            </a:ext>
          </a:extLst>
        </p:spPr>
      </p:pic>
      <p:grpSp>
        <p:nvGrpSpPr>
          <p:cNvPr id="10" name="Group 9"/>
          <p:cNvGrpSpPr/>
          <p:nvPr/>
        </p:nvGrpSpPr>
        <p:grpSpPr>
          <a:xfrm>
            <a:off x="2133600" y="5638800"/>
            <a:ext cx="4648200" cy="778933"/>
            <a:chOff x="2732174" y="5596013"/>
            <a:chExt cx="3732645" cy="958456"/>
          </a:xfrm>
        </p:grpSpPr>
        <p:sp>
          <p:nvSpPr>
            <p:cNvPr id="11" name="Text Box 2"/>
            <p:cNvSpPr txBox="1">
              <a:spLocks noChangeArrowheads="1"/>
            </p:cNvSpPr>
            <p:nvPr/>
          </p:nvSpPr>
          <p:spPr bwMode="auto">
            <a:xfrm>
              <a:off x="3276600" y="5791199"/>
              <a:ext cx="2719070" cy="7632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Times New Roman"/>
                  <a:ea typeface="Calibri"/>
                  <a:cs typeface="Times New Roman"/>
                </a:rPr>
                <a:t>District Summary of all Approved Budgets, Claims Paid or to Date and Remaining Allocation to Budget; along with the Current and Pending Claims.</a:t>
              </a:r>
              <a:endParaRPr lang="en-US" sz="1200" dirty="0">
                <a:effectLst/>
                <a:latin typeface="Times New Roman"/>
                <a:ea typeface="Calibri"/>
                <a:cs typeface="Times New Roman"/>
              </a:endParaRPr>
            </a:p>
          </p:txBody>
        </p:sp>
        <p:cxnSp>
          <p:nvCxnSpPr>
            <p:cNvPr id="12" name="Straight Arrow Connector 11"/>
            <p:cNvCxnSpPr>
              <a:stCxn id="11" idx="1"/>
            </p:cNvCxnSpPr>
            <p:nvPr/>
          </p:nvCxnSpPr>
          <p:spPr>
            <a:xfrm flipH="1" flipV="1">
              <a:off x="2732174" y="5596013"/>
              <a:ext cx="544426" cy="5768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p:cNvCxnSpPr>
            <p:nvPr/>
          </p:nvCxnSpPr>
          <p:spPr>
            <a:xfrm flipV="1">
              <a:off x="5995670" y="5596013"/>
              <a:ext cx="469149" cy="5768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007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780"/>
            <a:ext cx="8229600" cy="523220"/>
          </a:xfrm>
        </p:spPr>
        <p:txBody>
          <a:bodyPr>
            <a:spAutoFit/>
          </a:bodyPr>
          <a:lstStyle/>
          <a:p>
            <a:r>
              <a:rPr lang="en-US" sz="2800" b="1" dirty="0"/>
              <a:t>Smart Schools Bond Act Update</a:t>
            </a:r>
          </a:p>
        </p:txBody>
      </p:sp>
      <p:sp>
        <p:nvSpPr>
          <p:cNvPr id="3" name="Content Placeholder 2"/>
          <p:cNvSpPr>
            <a:spLocks noGrp="1"/>
          </p:cNvSpPr>
          <p:nvPr>
            <p:ph idx="1"/>
          </p:nvPr>
        </p:nvSpPr>
        <p:spPr>
          <a:xfrm>
            <a:off x="701879" y="1372299"/>
            <a:ext cx="7962900" cy="4708981"/>
          </a:xfrm>
        </p:spPr>
        <p:txBody>
          <a:bodyPr wrap="square">
            <a:spAutoFit/>
          </a:bodyPr>
          <a:lstStyle/>
          <a:p>
            <a:pPr>
              <a:spcBef>
                <a:spcPts val="1800"/>
              </a:spcBef>
              <a:spcAft>
                <a:spcPts val="1200"/>
              </a:spcAft>
              <a:buFont typeface="Wingdings" panose="05000000000000000000" pitchFamily="2" charset="2"/>
              <a:buChar char="Ø"/>
            </a:pPr>
            <a:r>
              <a:rPr lang="en-US" sz="2000" dirty="0"/>
              <a:t>52 districts have approved Smart Schools Investment Plans</a:t>
            </a:r>
          </a:p>
          <a:p>
            <a:pPr>
              <a:spcBef>
                <a:spcPts val="1800"/>
              </a:spcBef>
              <a:spcAft>
                <a:spcPts val="1200"/>
              </a:spcAft>
              <a:buFont typeface="Wingdings" panose="05000000000000000000" pitchFamily="2" charset="2"/>
              <a:buChar char="Ø"/>
            </a:pPr>
            <a:r>
              <a:rPr lang="en-US" sz="2000"/>
              <a:t>&gt;150 </a:t>
            </a:r>
            <a:r>
              <a:rPr lang="en-US" sz="2000" dirty="0"/>
              <a:t>districts have submitted and are in various stages of review</a:t>
            </a:r>
          </a:p>
          <a:p>
            <a:pPr>
              <a:spcBef>
                <a:spcPts val="1800"/>
              </a:spcBef>
              <a:spcAft>
                <a:spcPts val="1200"/>
              </a:spcAft>
              <a:buFont typeface="Wingdings" panose="05000000000000000000" pitchFamily="2" charset="2"/>
              <a:buChar char="Ø"/>
            </a:pPr>
            <a:r>
              <a:rPr lang="en-US" sz="2000" dirty="0"/>
              <a:t>Significant effort occurring in SED to identify and verify planned expenditures, which requires consultation and resubmissions</a:t>
            </a:r>
          </a:p>
          <a:p>
            <a:pPr>
              <a:spcBef>
                <a:spcPts val="1800"/>
              </a:spcBef>
              <a:spcAft>
                <a:spcPts val="1200"/>
              </a:spcAft>
              <a:buFont typeface="Wingdings" panose="05000000000000000000" pitchFamily="2" charset="2"/>
              <a:buChar char="Ø"/>
            </a:pPr>
            <a:r>
              <a:rPr lang="en-US" sz="2000" dirty="0"/>
              <a:t>The goal is to anticipate outside questions before Board review and to expedite final approvals </a:t>
            </a:r>
          </a:p>
          <a:p>
            <a:pPr>
              <a:spcBef>
                <a:spcPts val="1800"/>
              </a:spcBef>
              <a:spcAft>
                <a:spcPts val="1200"/>
              </a:spcAft>
              <a:buFont typeface="Wingdings" panose="05000000000000000000" pitchFamily="2" charset="2"/>
              <a:buChar char="Ø"/>
            </a:pPr>
            <a:r>
              <a:rPr lang="en-US" sz="2000" dirty="0"/>
              <a:t>The SSIP has been revised with several structured tables to ease the calculation of connectivity speeds, the classroom technology nonpublic loan obligation and to capture greater expenditure detail required for State capital bonding for reimbursement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2</a:t>
            </a:fld>
            <a:endParaRPr lang="en-US" dirty="0"/>
          </a:p>
        </p:txBody>
      </p:sp>
    </p:spTree>
    <p:extLst>
      <p:ext uri="{BB962C8B-B14F-4D97-AF65-F5344CB8AC3E}">
        <p14:creationId xmlns:p14="http://schemas.microsoft.com/office/powerpoint/2010/main" val="3539373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229600" cy="461665"/>
          </a:xfrm>
        </p:spPr>
        <p:txBody>
          <a:bodyPr>
            <a:spAutoFit/>
          </a:bodyPr>
          <a:lstStyle/>
          <a:p>
            <a:r>
              <a:rPr lang="en-US" sz="2400" b="1" dirty="0"/>
              <a:t>Category Detail Page</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20</a:t>
            </a:fld>
            <a:endParaRPr lang="en-US" dirty="0"/>
          </a:p>
        </p:txBody>
      </p:sp>
      <p:pic>
        <p:nvPicPr>
          <p:cNvPr id="8"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l="1634" t="6537" r="7652" b="3326"/>
          <a:stretch/>
        </p:blipFill>
        <p:spPr bwMode="auto">
          <a:xfrm>
            <a:off x="152400" y="967264"/>
            <a:ext cx="8915400" cy="4823936"/>
          </a:xfrm>
          <a:prstGeom prst="rect">
            <a:avLst/>
          </a:prstGeom>
          <a:ln>
            <a:solidFill>
              <a:schemeClr val="accent1"/>
            </a:solidFill>
          </a:ln>
          <a:extLst>
            <a:ext uri="{53640926-AAD7-44D8-BBD7-CCE9431645EC}">
              <a14:shadowObscured xmlns:a14="http://schemas.microsoft.com/office/drawing/2010/main"/>
            </a:ext>
          </a:extLst>
        </p:spPr>
      </p:pic>
      <p:sp>
        <p:nvSpPr>
          <p:cNvPr id="7" name="TextBox 6"/>
          <p:cNvSpPr txBox="1"/>
          <p:nvPr/>
        </p:nvSpPr>
        <p:spPr>
          <a:xfrm>
            <a:off x="152400" y="5939135"/>
            <a:ext cx="8915400" cy="477054"/>
          </a:xfrm>
          <a:prstGeom prst="rect">
            <a:avLst/>
          </a:prstGeom>
          <a:noFill/>
        </p:spPr>
        <p:txBody>
          <a:bodyPr wrap="square" rtlCol="0">
            <a:spAutoFit/>
          </a:bodyPr>
          <a:lstStyle/>
          <a:p>
            <a:r>
              <a:rPr lang="en-US" sz="1250" dirty="0"/>
              <a:t>Select a Category to file a claim. It will expand to show the allowable expenditures from the SSIP that were allocated funds. It will also show expenditures paid to date, the current claim and any pending claims, along with the remaining approved budget to claim against.</a:t>
            </a:r>
          </a:p>
        </p:txBody>
      </p:sp>
    </p:spTree>
    <p:extLst>
      <p:ext uri="{BB962C8B-B14F-4D97-AF65-F5344CB8AC3E}">
        <p14:creationId xmlns:p14="http://schemas.microsoft.com/office/powerpoint/2010/main" val="136007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229600" cy="461665"/>
          </a:xfrm>
        </p:spPr>
        <p:txBody>
          <a:bodyPr>
            <a:spAutoFit/>
          </a:bodyPr>
          <a:lstStyle/>
          <a:p>
            <a:r>
              <a:rPr lang="en-US" sz="2400" b="1" dirty="0"/>
              <a:t>Category Detail Page</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21</a:t>
            </a:fld>
            <a:endParaRPr lang="en-US" dirty="0"/>
          </a:p>
        </p:txBody>
      </p:sp>
      <p:sp>
        <p:nvSpPr>
          <p:cNvPr id="7" name="TextBox 6"/>
          <p:cNvSpPr txBox="1"/>
          <p:nvPr/>
        </p:nvSpPr>
        <p:spPr>
          <a:xfrm>
            <a:off x="152400" y="5939135"/>
            <a:ext cx="8915400" cy="477054"/>
          </a:xfrm>
          <a:prstGeom prst="rect">
            <a:avLst/>
          </a:prstGeom>
          <a:noFill/>
        </p:spPr>
        <p:txBody>
          <a:bodyPr wrap="square" rtlCol="0">
            <a:spAutoFit/>
          </a:bodyPr>
          <a:lstStyle/>
          <a:p>
            <a:r>
              <a:rPr lang="en-US" sz="1250" dirty="0"/>
              <a:t>Select “Show Plan Details” and the row will expand to allow entry of the actual claim data by item. Click on “Add Item” and then enter a specific description, the quantity and the price per unit. The form will calculate the total cost for that item. Continue adding items.</a:t>
            </a:r>
          </a:p>
        </p:txBody>
      </p:sp>
      <p:pic>
        <p:nvPicPr>
          <p:cNvPr id="9" name="Content Placeholder 3"/>
          <p:cNvPicPr>
            <a:picLocks noGrp="1"/>
          </p:cNvPicPr>
          <p:nvPr>
            <p:ph idx="1"/>
          </p:nvPr>
        </p:nvPicPr>
        <p:blipFill rotWithShape="1">
          <a:blip r:embed="rId3"/>
          <a:srcRect t="22150" r="7219" b="2597"/>
          <a:stretch/>
        </p:blipFill>
        <p:spPr bwMode="auto">
          <a:xfrm>
            <a:off x="228600" y="914400"/>
            <a:ext cx="8763000" cy="5024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7829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0294" y="6400800"/>
            <a:ext cx="3563412" cy="276999"/>
          </a:xfrm>
          <a:prstGeom prst="rect">
            <a:avLst/>
          </a:prstGeom>
        </p:spPr>
        <p:txBody>
          <a:bodyPr wrap="none">
            <a:spAutoFit/>
          </a:bodyPr>
          <a:lstStyle/>
          <a:p>
            <a:pPr lvl="0" algn="ctr"/>
            <a:r>
              <a:rPr lang="en-US" sz="1200" b="1" dirty="0">
                <a:solidFill>
                  <a:srgbClr val="C00000"/>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22</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53" t="5501" r="25938"/>
          <a:stretch/>
        </p:blipFill>
        <p:spPr bwMode="auto">
          <a:xfrm>
            <a:off x="838201" y="152400"/>
            <a:ext cx="7238999" cy="625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a:spLocks noChangeAspect="1"/>
          </p:cNvSpPr>
          <p:nvPr/>
        </p:nvSpPr>
        <p:spPr>
          <a:xfrm rot="18800702">
            <a:off x="192940" y="5366773"/>
            <a:ext cx="1088511" cy="371338"/>
          </a:xfrm>
          <a:prstGeom prst="rightArrow">
            <a:avLst/>
          </a:prstGeom>
          <a:gradFill>
            <a:gsLst>
              <a:gs pos="0">
                <a:srgbClr val="DDEBCF"/>
              </a:gs>
              <a:gs pos="50000">
                <a:srgbClr val="9CB86E"/>
              </a:gs>
              <a:gs pos="100000">
                <a:srgbClr val="156B13"/>
              </a:gs>
            </a:gsLst>
            <a:lin ang="2700000" scaled="0"/>
          </a:gradFill>
        </p:spPr>
        <p:txBody>
          <a:bodyPr wrap="square" rtlCol="0" anchor="ctr">
            <a:spAutoFit/>
          </a:bodyPr>
          <a:lstStyle/>
          <a:p>
            <a:pPr algn="ctr"/>
            <a:endParaRPr lang="en-US" sz="1200" b="1" dirty="0">
              <a:solidFill>
                <a:srgbClr val="C00000"/>
              </a:solidFill>
            </a:endParaRPr>
          </a:p>
        </p:txBody>
      </p:sp>
    </p:spTree>
    <p:extLst>
      <p:ext uri="{BB962C8B-B14F-4D97-AF65-F5344CB8AC3E}">
        <p14:creationId xmlns:p14="http://schemas.microsoft.com/office/powerpoint/2010/main" val="182586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3DCD89-5E7E-44A4-B784-24C1D4DC5F8D}" type="slidenum">
              <a:rPr lang="en-US" smtClean="0">
                <a:solidFill>
                  <a:prstClr val="black">
                    <a:tint val="75000"/>
                  </a:prstClr>
                </a:solidFill>
              </a:rPr>
              <a:pPr/>
              <a:t>23</a:t>
            </a:fld>
            <a:endParaRPr lang="en-US" dirty="0">
              <a:solidFill>
                <a:prstClr val="black">
                  <a:tint val="75000"/>
                </a:prstClr>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447675"/>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p:cNvSpPr>
            <a:spLocks noGrp="1"/>
          </p:cNvSpPr>
          <p:nvPr>
            <p:ph type="ftr" sz="quarter" idx="11"/>
          </p:nvPr>
        </p:nvSpPr>
        <p:spPr>
          <a:xfrm>
            <a:off x="1905000" y="6356350"/>
            <a:ext cx="5486400" cy="365125"/>
          </a:xfrm>
        </p:spPr>
        <p:txBody>
          <a:bodyPr/>
          <a:lstStyle/>
          <a:p>
            <a:r>
              <a:rPr lang="en-US" dirty="0">
                <a:solidFill>
                  <a:prstClr val="black">
                    <a:tint val="75000"/>
                  </a:prstClr>
                </a:solidFill>
              </a:rPr>
              <a:t>http://www.p12.nysed.gov/mgtserv/smart_schools/</a:t>
            </a:r>
          </a:p>
        </p:txBody>
      </p:sp>
      <p:sp>
        <p:nvSpPr>
          <p:cNvPr id="2" name="TextBox 1"/>
          <p:cNvSpPr txBox="1"/>
          <p:nvPr/>
        </p:nvSpPr>
        <p:spPr>
          <a:xfrm>
            <a:off x="2209800" y="1219200"/>
            <a:ext cx="4572000" cy="707886"/>
          </a:xfrm>
          <a:prstGeom prst="rect">
            <a:avLst/>
          </a:prstGeom>
          <a:noFill/>
        </p:spPr>
        <p:txBody>
          <a:bodyPr wrap="square" rtlCol="0">
            <a:spAutoFit/>
          </a:bodyPr>
          <a:lstStyle/>
          <a:p>
            <a:pPr algn="ctr"/>
            <a:r>
              <a:rPr lang="en-US" sz="4000" dirty="0"/>
              <a:t>QUESTIONS?</a:t>
            </a:r>
          </a:p>
        </p:txBody>
      </p:sp>
      <p:grpSp>
        <p:nvGrpSpPr>
          <p:cNvPr id="3" name="Group 2"/>
          <p:cNvGrpSpPr/>
          <p:nvPr/>
        </p:nvGrpSpPr>
        <p:grpSpPr>
          <a:xfrm>
            <a:off x="1524000" y="2209800"/>
            <a:ext cx="5943600" cy="3714618"/>
            <a:chOff x="1596528" y="2986755"/>
            <a:chExt cx="5943600" cy="3714618"/>
          </a:xfrm>
        </p:grpSpPr>
        <p:sp>
          <p:nvSpPr>
            <p:cNvPr id="11" name="TextBox 10"/>
            <p:cNvSpPr txBox="1"/>
            <p:nvPr/>
          </p:nvSpPr>
          <p:spPr>
            <a:xfrm>
              <a:off x="1692302" y="2986755"/>
              <a:ext cx="5791200" cy="707886"/>
            </a:xfrm>
            <a:prstGeom prst="rect">
              <a:avLst/>
            </a:prstGeom>
            <a:noFill/>
          </p:spPr>
          <p:txBody>
            <a:bodyPr wrap="square" rtlCol="0">
              <a:spAutoFit/>
            </a:bodyPr>
            <a:lstStyle/>
            <a:p>
              <a:pPr algn="ctr"/>
              <a:r>
                <a:rPr lang="en-US" sz="2000" dirty="0"/>
                <a:t>Smart Schools Bond Act Website: </a:t>
              </a:r>
              <a:r>
                <a:rPr lang="en-US" sz="2000" b="1" dirty="0">
                  <a:solidFill>
                    <a:srgbClr val="0070C0"/>
                  </a:solidFill>
                </a:rPr>
                <a:t>http://www.p12.nysed.gov/mgtserv/smart_schools/</a:t>
              </a:r>
            </a:p>
          </p:txBody>
        </p:sp>
        <p:sp>
          <p:nvSpPr>
            <p:cNvPr id="12" name="TextBox 11"/>
            <p:cNvSpPr txBox="1"/>
            <p:nvPr/>
          </p:nvSpPr>
          <p:spPr>
            <a:xfrm>
              <a:off x="1692302" y="3886200"/>
              <a:ext cx="5791200" cy="707886"/>
            </a:xfrm>
            <a:prstGeom prst="rect">
              <a:avLst/>
            </a:prstGeom>
            <a:noFill/>
          </p:spPr>
          <p:txBody>
            <a:bodyPr wrap="square" rtlCol="0">
              <a:spAutoFit/>
            </a:bodyPr>
            <a:lstStyle/>
            <a:p>
              <a:pPr algn="ctr"/>
              <a:r>
                <a:rPr lang="en-US" sz="2000" dirty="0"/>
                <a:t>Smart Schools Bond Act Email Box: </a:t>
              </a:r>
              <a:r>
                <a:rPr lang="en-US" sz="2000" b="1" dirty="0">
                  <a:solidFill>
                    <a:srgbClr val="0070C0"/>
                  </a:solidFill>
                </a:rPr>
                <a:t>smartschools@nysed.gov</a:t>
              </a:r>
            </a:p>
          </p:txBody>
        </p:sp>
        <p:sp>
          <p:nvSpPr>
            <p:cNvPr id="9" name="TextBox 8"/>
            <p:cNvSpPr txBox="1"/>
            <p:nvPr/>
          </p:nvSpPr>
          <p:spPr>
            <a:xfrm>
              <a:off x="1596528" y="5562600"/>
              <a:ext cx="5943600" cy="1138773"/>
            </a:xfrm>
            <a:prstGeom prst="rect">
              <a:avLst/>
            </a:prstGeom>
            <a:noFill/>
          </p:spPr>
          <p:txBody>
            <a:bodyPr wrap="square" rtlCol="0">
              <a:spAutoFit/>
            </a:bodyPr>
            <a:lstStyle/>
            <a:p>
              <a:pPr algn="ctr"/>
              <a:r>
                <a:rPr lang="en-US" sz="2000" dirty="0"/>
                <a:t>SED Office of Facilities Planning</a:t>
              </a:r>
              <a:endParaRPr lang="en-US" sz="2000" b="1" dirty="0">
                <a:solidFill>
                  <a:srgbClr val="0070C0"/>
                </a:solidFill>
              </a:endParaRPr>
            </a:p>
            <a:p>
              <a:pPr algn="ctr"/>
              <a:r>
                <a:rPr lang="en-US" sz="2000" b="1" dirty="0">
                  <a:solidFill>
                    <a:srgbClr val="0070C0"/>
                  </a:solidFill>
                </a:rPr>
                <a:t>(518) 474-3906</a:t>
              </a:r>
            </a:p>
            <a:p>
              <a:pPr algn="ctr"/>
              <a:endParaRPr lang="en-US" sz="1000" b="1" dirty="0">
                <a:solidFill>
                  <a:srgbClr val="0070C0"/>
                </a:solidFill>
              </a:endParaRPr>
            </a:p>
            <a:p>
              <a:pPr algn="ctr"/>
              <a:r>
                <a:rPr lang="en-US" b="1" dirty="0">
                  <a:solidFill>
                    <a:srgbClr val="0070C0"/>
                  </a:solidFill>
                </a:rPr>
                <a:t>http://p1232.nysed.gov/facplan/SmartSchoolsBondAct.html</a:t>
              </a:r>
            </a:p>
          </p:txBody>
        </p:sp>
        <p:sp>
          <p:nvSpPr>
            <p:cNvPr id="13" name="TextBox 12"/>
            <p:cNvSpPr txBox="1"/>
            <p:nvPr/>
          </p:nvSpPr>
          <p:spPr>
            <a:xfrm>
              <a:off x="1692302" y="4724400"/>
              <a:ext cx="5791200" cy="707886"/>
            </a:xfrm>
            <a:prstGeom prst="rect">
              <a:avLst/>
            </a:prstGeom>
            <a:noFill/>
          </p:spPr>
          <p:txBody>
            <a:bodyPr wrap="square" rtlCol="0">
              <a:spAutoFit/>
            </a:bodyPr>
            <a:lstStyle/>
            <a:p>
              <a:pPr algn="ctr"/>
              <a:r>
                <a:rPr lang="en-US" sz="2000" dirty="0"/>
                <a:t>SED Office of Educational Management Services </a:t>
              </a:r>
              <a:endParaRPr lang="en-US" sz="2000" b="1" dirty="0">
                <a:solidFill>
                  <a:srgbClr val="0070C0"/>
                </a:solidFill>
              </a:endParaRPr>
            </a:p>
            <a:p>
              <a:pPr algn="ctr"/>
              <a:r>
                <a:rPr lang="en-US" sz="2000" b="1" dirty="0">
                  <a:solidFill>
                    <a:srgbClr val="0070C0"/>
                  </a:solidFill>
                </a:rPr>
                <a:t>(518) 474-5928</a:t>
              </a:r>
            </a:p>
          </p:txBody>
        </p:sp>
      </p:grpSp>
    </p:spTree>
    <p:extLst>
      <p:ext uri="{BB962C8B-B14F-4D97-AF65-F5344CB8AC3E}">
        <p14:creationId xmlns:p14="http://schemas.microsoft.com/office/powerpoint/2010/main" val="129455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528"/>
            <a:ext cx="8229600" cy="523220"/>
          </a:xfrm>
        </p:spPr>
        <p:txBody>
          <a:bodyPr>
            <a:spAutoFit/>
          </a:bodyPr>
          <a:lstStyle/>
          <a:p>
            <a:r>
              <a:rPr lang="en-US" sz="2800" b="1" dirty="0"/>
              <a:t>Allocation of Funds in 52 Approved Plans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3</a:t>
            </a:fld>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63"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00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762000"/>
            <a:ext cx="8458200" cy="5791200"/>
          </a:xfrm>
          <a:prstGeom prst="rect">
            <a:avLst/>
          </a:prstGeom>
          <a:ln>
            <a:noFill/>
          </a:ln>
        </p:spPr>
      </p:pic>
      <p:sp>
        <p:nvSpPr>
          <p:cNvPr id="2" name="Title 1"/>
          <p:cNvSpPr>
            <a:spLocks noGrp="1"/>
          </p:cNvSpPr>
          <p:nvPr>
            <p:ph type="title"/>
          </p:nvPr>
        </p:nvSpPr>
        <p:spPr>
          <a:xfrm>
            <a:off x="457200" y="615306"/>
            <a:ext cx="8229600" cy="461665"/>
          </a:xfrm>
        </p:spPr>
        <p:txBody>
          <a:bodyPr>
            <a:spAutoFit/>
          </a:bodyPr>
          <a:lstStyle/>
          <a:p>
            <a:r>
              <a:rPr lang="en-US" sz="2400" b="1" dirty="0"/>
              <a:t>Geographic Distribution of 52 Approved Plans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4</a:t>
            </a:fld>
            <a:endParaRPr lang="en-US" dirty="0"/>
          </a:p>
        </p:txBody>
      </p:sp>
    </p:spTree>
    <p:extLst>
      <p:ext uri="{BB962C8B-B14F-4D97-AF65-F5344CB8AC3E}">
        <p14:creationId xmlns:p14="http://schemas.microsoft.com/office/powerpoint/2010/main" val="232333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306"/>
            <a:ext cx="8229600" cy="461665"/>
          </a:xfrm>
        </p:spPr>
        <p:txBody>
          <a:bodyPr>
            <a:spAutoFit/>
          </a:bodyPr>
          <a:lstStyle/>
          <a:p>
            <a:r>
              <a:rPr lang="en-US" sz="2400" b="1" dirty="0"/>
              <a:t>Allocation of Funds in Submitted Plans Pending Review</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5</a:t>
            </a:fld>
            <a:endParaRPr lang="en-US" dirty="0"/>
          </a:p>
        </p:txBody>
      </p:sp>
      <p:graphicFrame>
        <p:nvGraphicFramePr>
          <p:cNvPr id="8" name="Content Placeholder 5">
            <a:extLst>
              <a:ext uri="{FF2B5EF4-FFF2-40B4-BE49-F238E27FC236}">
                <a16:creationId xmlns:a16="http://schemas.microsoft.com/office/drawing/2014/main" id="{00000000-0008-0000-0200-00000EE40000}"/>
              </a:ext>
            </a:extLst>
          </p:cNvPr>
          <p:cNvGraphicFramePr>
            <a:graphicFrameLocks noGrp="1"/>
          </p:cNvGraphicFramePr>
          <p:nvPr>
            <p:ph idx="1"/>
            <p:extLst>
              <p:ext uri="{D42A27DB-BD31-4B8C-83A1-F6EECF244321}">
                <p14:modId xmlns:p14="http://schemas.microsoft.com/office/powerpoint/2010/main" val="962098274"/>
              </p:ext>
            </p:extLst>
          </p:nvPr>
        </p:nvGraphicFramePr>
        <p:xfrm>
          <a:off x="533400" y="1219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171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04015"/>
              </p:ext>
            </p:extLst>
          </p:nvPr>
        </p:nvGraphicFramePr>
        <p:xfrm>
          <a:off x="0" y="685800"/>
          <a:ext cx="9296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10424" y="76200"/>
            <a:ext cx="8686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t>The Smart Schools Investment Plan (SSIP) Approval Process</a:t>
            </a:r>
          </a:p>
        </p:txBody>
      </p:sp>
      <p:sp>
        <p:nvSpPr>
          <p:cNvPr id="2" name="TextBox 1"/>
          <p:cNvSpPr txBox="1"/>
          <p:nvPr/>
        </p:nvSpPr>
        <p:spPr>
          <a:xfrm>
            <a:off x="2590800" y="1219200"/>
            <a:ext cx="1143000" cy="762000"/>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D22BEFB7-C9DB-4962-92F2-16C31DFAB5FA}" type="slidenum">
              <a:rPr lang="en-US" smtClean="0"/>
              <a:t>6</a:t>
            </a:fld>
            <a:endParaRPr lang="en-US"/>
          </a:p>
        </p:txBody>
      </p:sp>
    </p:spTree>
    <p:extLst>
      <p:ext uri="{BB962C8B-B14F-4D97-AF65-F5344CB8AC3E}">
        <p14:creationId xmlns:p14="http://schemas.microsoft.com/office/powerpoint/2010/main" val="370442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8380"/>
            <a:ext cx="8229600" cy="523220"/>
          </a:xfrm>
        </p:spPr>
        <p:txBody>
          <a:bodyPr>
            <a:spAutoFit/>
          </a:bodyPr>
          <a:lstStyle/>
          <a:p>
            <a:r>
              <a:rPr lang="en-US" sz="2800" b="1" dirty="0"/>
              <a:t>Preliminary Steps to Prepare the SSIP</a:t>
            </a:r>
          </a:p>
        </p:txBody>
      </p:sp>
      <p:sp>
        <p:nvSpPr>
          <p:cNvPr id="3" name="Content Placeholder 2"/>
          <p:cNvSpPr>
            <a:spLocks noGrp="1"/>
          </p:cNvSpPr>
          <p:nvPr>
            <p:ph idx="1"/>
          </p:nvPr>
        </p:nvSpPr>
        <p:spPr>
          <a:xfrm>
            <a:off x="571498" y="1697772"/>
            <a:ext cx="8001001" cy="4093428"/>
          </a:xfrm>
        </p:spPr>
        <p:txBody>
          <a:bodyPr wrap="square">
            <a:spAutoFit/>
          </a:bodyPr>
          <a:lstStyle/>
          <a:p>
            <a:pPr>
              <a:spcBef>
                <a:spcPts val="1200"/>
              </a:spcBef>
              <a:spcAft>
                <a:spcPts val="1200"/>
              </a:spcAft>
              <a:buFont typeface="Wingdings" panose="05000000000000000000" pitchFamily="2" charset="2"/>
              <a:buChar char="Ø"/>
            </a:pPr>
            <a:r>
              <a:rPr lang="en-US" sz="2000" dirty="0"/>
              <a:t>Submit to the SED Office of Educational Design and Technology the required annual 3-Year Educational Technology Survey that defines the near-term goals of the District. It must be approved by SED for districts that include educational technology purchases on their SSIP.</a:t>
            </a:r>
          </a:p>
          <a:p>
            <a:pPr>
              <a:spcBef>
                <a:spcPts val="1200"/>
              </a:spcBef>
              <a:spcAft>
                <a:spcPts val="1200"/>
              </a:spcAft>
              <a:buFont typeface="Wingdings" panose="05000000000000000000" pitchFamily="2" charset="2"/>
              <a:buChar char="Ø"/>
            </a:pPr>
            <a:r>
              <a:rPr lang="en-US" sz="2000" dirty="0"/>
              <a:t>Conduct a planning process that includes all stakeholders, including non-public schools, and provide the required 30-day comment period.</a:t>
            </a:r>
          </a:p>
          <a:p>
            <a:pPr>
              <a:spcBef>
                <a:spcPts val="1200"/>
              </a:spcBef>
              <a:spcAft>
                <a:spcPts val="1200"/>
              </a:spcAft>
              <a:buFont typeface="Wingdings" panose="05000000000000000000" pitchFamily="2" charset="2"/>
              <a:buChar char="Ø"/>
            </a:pPr>
            <a:r>
              <a:rPr lang="en-US" sz="2000" dirty="0"/>
              <a:t>Contact the SED Office of Facilities Planning for initial review of any capital projects or components. The Office will also determine whether certain minor projects can receive an expedited SSBA review. The Office must issue a project number for each building before submitting the SSIP</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4" name="Slide Number Placeholder 3"/>
          <p:cNvSpPr>
            <a:spLocks noGrp="1"/>
          </p:cNvSpPr>
          <p:nvPr>
            <p:ph type="sldNum" sz="quarter" idx="12"/>
          </p:nvPr>
        </p:nvSpPr>
        <p:spPr/>
        <p:txBody>
          <a:bodyPr/>
          <a:lstStyle/>
          <a:p>
            <a:fld id="{D22BEFB7-C9DB-4962-92F2-16C31DFAB5FA}" type="slidenum">
              <a:rPr lang="en-US" smtClean="0"/>
              <a:t>7</a:t>
            </a:fld>
            <a:endParaRPr lang="en-US"/>
          </a:p>
        </p:txBody>
      </p:sp>
    </p:spTree>
    <p:extLst>
      <p:ext uri="{BB962C8B-B14F-4D97-AF65-F5344CB8AC3E}">
        <p14:creationId xmlns:p14="http://schemas.microsoft.com/office/powerpoint/2010/main" val="177734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57400"/>
            <a:ext cx="7772400" cy="1470025"/>
          </a:xfrm>
        </p:spPr>
        <p:txBody>
          <a:bodyPr>
            <a:noAutofit/>
          </a:bodyPr>
          <a:lstStyle/>
          <a:p>
            <a:r>
              <a:rPr lang="en-US" sz="2800" b="1" dirty="0"/>
              <a:t>Completing the Smart Schools Bond Act</a:t>
            </a:r>
            <a:br>
              <a:rPr lang="en-US" sz="2800" b="1" dirty="0"/>
            </a:br>
            <a:r>
              <a:rPr lang="en-US" sz="2800" b="1" dirty="0"/>
              <a:t>Online Investment Plan (SSIP) Process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28600"/>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8</a:t>
            </a:fld>
            <a:endParaRPr lang="en-US"/>
          </a:p>
        </p:txBody>
      </p:sp>
    </p:spTree>
    <p:extLst>
      <p:ext uri="{BB962C8B-B14F-4D97-AF65-F5344CB8AC3E}">
        <p14:creationId xmlns:p14="http://schemas.microsoft.com/office/powerpoint/2010/main" val="243283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48" y="574590"/>
            <a:ext cx="8229600" cy="523220"/>
          </a:xfrm>
        </p:spPr>
        <p:txBody>
          <a:bodyPr>
            <a:spAutoFit/>
          </a:bodyPr>
          <a:lstStyle/>
          <a:p>
            <a:r>
              <a:rPr lang="en-US" sz="2800" b="1" dirty="0"/>
              <a:t>SSIP Overview</a:t>
            </a:r>
          </a:p>
        </p:txBody>
      </p:sp>
      <p:sp>
        <p:nvSpPr>
          <p:cNvPr id="3" name="Content Placeholder 2"/>
          <p:cNvSpPr>
            <a:spLocks noGrp="1"/>
          </p:cNvSpPr>
          <p:nvPr>
            <p:ph idx="1"/>
          </p:nvPr>
        </p:nvSpPr>
        <p:spPr>
          <a:xfrm>
            <a:off x="381000" y="1143000"/>
            <a:ext cx="8458200" cy="5167699"/>
          </a:xfrm>
        </p:spPr>
        <p:txBody>
          <a:bodyPr>
            <a:normAutofit/>
          </a:bodyPr>
          <a:lstStyle/>
          <a:p>
            <a:pPr marL="0" indent="0">
              <a:spcBef>
                <a:spcPts val="600"/>
              </a:spcBef>
              <a:buNone/>
            </a:pPr>
            <a:r>
              <a:rPr lang="en-US" sz="2000" dirty="0"/>
              <a:t>The application consists of two basic elements: an Investment Plan Overview and separate pages for each of the allowable project types:</a:t>
            </a:r>
          </a:p>
          <a:p>
            <a:pPr marL="457200" indent="-182880">
              <a:spcBef>
                <a:spcPts val="1200"/>
              </a:spcBef>
              <a:spcAft>
                <a:spcPts val="600"/>
              </a:spcAft>
            </a:pPr>
            <a:r>
              <a:rPr lang="en-US" sz="2000" dirty="0"/>
              <a:t>School Connectivity - Connect school buildings to high speed broadband</a:t>
            </a:r>
          </a:p>
          <a:p>
            <a:pPr marL="457200" indent="-182880">
              <a:spcBef>
                <a:spcPts val="600"/>
              </a:spcBef>
              <a:spcAft>
                <a:spcPts val="600"/>
              </a:spcAft>
            </a:pPr>
            <a:r>
              <a:rPr lang="en-US" sz="2000" dirty="0"/>
              <a:t>Community Connectivity - Expand learning outside of the school day and building</a:t>
            </a:r>
          </a:p>
          <a:p>
            <a:pPr marL="457200" indent="-182880">
              <a:spcBef>
                <a:spcPts val="600"/>
              </a:spcBef>
              <a:spcAft>
                <a:spcPts val="600"/>
              </a:spcAft>
            </a:pPr>
            <a:r>
              <a:rPr lang="en-US" sz="2000" dirty="0"/>
              <a:t>Learning Technology (or Devices) - Acquire learning technology equipment or devices </a:t>
            </a:r>
          </a:p>
          <a:p>
            <a:pPr marL="457200" indent="-182880">
              <a:spcBef>
                <a:spcPts val="600"/>
              </a:spcBef>
              <a:spcAft>
                <a:spcPts val="600"/>
              </a:spcAft>
            </a:pPr>
            <a:r>
              <a:rPr lang="en-US" sz="2000" dirty="0"/>
              <a:t>Pre-Kindergarten Classrooms - Construct, enhance or modernize education facilities </a:t>
            </a:r>
          </a:p>
          <a:p>
            <a:pPr marL="457200" indent="-182880">
              <a:spcBef>
                <a:spcPts val="600"/>
              </a:spcBef>
              <a:spcAft>
                <a:spcPts val="600"/>
              </a:spcAft>
            </a:pPr>
            <a:r>
              <a:rPr lang="en-US" sz="2000" dirty="0"/>
              <a:t>Replacing Transportable Classrooms - Expand or construct permanent instructional space to replace transportable classroom units</a:t>
            </a:r>
          </a:p>
          <a:p>
            <a:pPr marL="457200" indent="-182880">
              <a:spcBef>
                <a:spcPts val="600"/>
              </a:spcBef>
              <a:spcAft>
                <a:spcPts val="600"/>
              </a:spcAft>
            </a:pPr>
            <a:r>
              <a:rPr lang="en-US" sz="2000" dirty="0"/>
              <a:t>High-Tech Security - Install high-tech security features in school buildings and on school campuses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49" y="142875"/>
            <a:ext cx="18669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6046" y="6400800"/>
            <a:ext cx="3451907" cy="276999"/>
          </a:xfrm>
          <a:prstGeom prst="rect">
            <a:avLst/>
          </a:prstGeom>
        </p:spPr>
        <p:txBody>
          <a:bodyPr wrap="none">
            <a:spAutoFit/>
          </a:bodyPr>
          <a:lstStyle/>
          <a:p>
            <a:pPr lvl="0" algn="ctr"/>
            <a:r>
              <a:rPr lang="en-US" sz="1200" dirty="0">
                <a:solidFill>
                  <a:prstClr val="black">
                    <a:tint val="75000"/>
                  </a:prstClr>
                </a:solidFill>
              </a:rPr>
              <a:t>http://www.p12.nysed.gov/mgtserv/smart_schools/</a:t>
            </a:r>
          </a:p>
        </p:txBody>
      </p:sp>
      <p:sp>
        <p:nvSpPr>
          <p:cNvPr id="6" name="Slide Number Placeholder 5"/>
          <p:cNvSpPr>
            <a:spLocks noGrp="1"/>
          </p:cNvSpPr>
          <p:nvPr>
            <p:ph type="sldNum" sz="quarter" idx="12"/>
          </p:nvPr>
        </p:nvSpPr>
        <p:spPr/>
        <p:txBody>
          <a:bodyPr/>
          <a:lstStyle/>
          <a:p>
            <a:fld id="{D22BEFB7-C9DB-4962-92F2-16C31DFAB5FA}" type="slidenum">
              <a:rPr lang="en-US" smtClean="0"/>
              <a:t>9</a:t>
            </a:fld>
            <a:endParaRPr lang="en-US"/>
          </a:p>
        </p:txBody>
      </p:sp>
    </p:spTree>
    <p:extLst>
      <p:ext uri="{BB962C8B-B14F-4D97-AF65-F5344CB8AC3E}">
        <p14:creationId xmlns:p14="http://schemas.microsoft.com/office/powerpoint/2010/main" val="1915371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ctr">
          <a:defRPr sz="1200" b="1" dirty="0">
            <a:solidFill>
              <a:srgbClr val="C00000"/>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1952</TotalTime>
  <Words>1626</Words>
  <Application>Microsoft Office PowerPoint</Application>
  <PresentationFormat>On-screen Show (4:3)</PresentationFormat>
  <Paragraphs>182</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Verdana</vt:lpstr>
      <vt:lpstr>Wingdings</vt:lpstr>
      <vt:lpstr>Office Theme</vt:lpstr>
      <vt:lpstr>Smart Schools Bond Act Update</vt:lpstr>
      <vt:lpstr>Smart Schools Bond Act Update</vt:lpstr>
      <vt:lpstr>Allocation of Funds in 52 Approved Plans</vt:lpstr>
      <vt:lpstr>Geographic Distribution of 52 Approved Plans</vt:lpstr>
      <vt:lpstr>Allocation of Funds in Submitted Plans Pending Review</vt:lpstr>
      <vt:lpstr>PowerPoint Presentation</vt:lpstr>
      <vt:lpstr>Preliminary Steps to Prepare the SSIP</vt:lpstr>
      <vt:lpstr>Completing the Smart Schools Bond Act Online Investment Plan (SSIP) Process</vt:lpstr>
      <vt:lpstr>SSIP Overview</vt:lpstr>
      <vt:lpstr>Changes to the Smart Schools Investment Plan Application</vt:lpstr>
      <vt:lpstr>New Expenditure Detail Table</vt:lpstr>
      <vt:lpstr>Common Issues Requiring Revisions and Resubmissions</vt:lpstr>
      <vt:lpstr>Smart Schools Bond Act Investment Plan Office of Facilities Planning Process</vt:lpstr>
      <vt:lpstr>Smart Schools Bond Act  Office of Facilities Planning Letter of Intent (LOI) </vt:lpstr>
      <vt:lpstr>Office of Facilities Planning Issues</vt:lpstr>
      <vt:lpstr>PowerPoint Presentation</vt:lpstr>
      <vt:lpstr>Expenditure Reimbursement Process</vt:lpstr>
      <vt:lpstr>SSBA On-Line Reimbursement Claiming System</vt:lpstr>
      <vt:lpstr>Expenditure Summary Page</vt:lpstr>
      <vt:lpstr>Category Detail Page</vt:lpstr>
      <vt:lpstr>Category Detail Page</vt:lpstr>
      <vt:lpstr>PowerPoint Presentation</vt:lpstr>
      <vt:lpstr>PowerPoint Presentation</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SSIP Review Process</dc:title>
  <dc:creator>Administrator</dc:creator>
  <cp:lastModifiedBy>Michael Cestaro</cp:lastModifiedBy>
  <cp:revision>134</cp:revision>
  <cp:lastPrinted>2016-05-25T21:53:26Z</cp:lastPrinted>
  <dcterms:created xsi:type="dcterms:W3CDTF">2015-10-14T15:33:51Z</dcterms:created>
  <dcterms:modified xsi:type="dcterms:W3CDTF">2022-06-09T14:04:29Z</dcterms:modified>
</cp:coreProperties>
</file>