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7"/>
  </p:handoutMasterIdLst>
  <p:sldIdLst>
    <p:sldId id="256" r:id="rId2"/>
    <p:sldId id="257" r:id="rId3"/>
    <p:sldId id="268" r:id="rId4"/>
    <p:sldId id="258" r:id="rId5"/>
    <p:sldId id="259" r:id="rId6"/>
    <p:sldId id="271" r:id="rId7"/>
    <p:sldId id="261" r:id="rId8"/>
    <p:sldId id="262" r:id="rId9"/>
    <p:sldId id="272" r:id="rId10"/>
    <p:sldId id="263" r:id="rId11"/>
    <p:sldId id="264" r:id="rId12"/>
    <p:sldId id="265" r:id="rId13"/>
    <p:sldId id="266" r:id="rId14"/>
    <p:sldId id="269" r:id="rId15"/>
    <p:sldId id="270" r:id="rId16"/>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A430E4C-E7FA-4BE4-85A0-310DB0111C0B}">
          <p14:sldIdLst>
            <p14:sldId id="256"/>
            <p14:sldId id="257"/>
            <p14:sldId id="268"/>
            <p14:sldId id="258"/>
            <p14:sldId id="259"/>
            <p14:sldId id="271"/>
            <p14:sldId id="261"/>
            <p14:sldId id="262"/>
            <p14:sldId id="272"/>
            <p14:sldId id="263"/>
          </p14:sldIdLst>
        </p14:section>
        <p14:section name="Untitled Section" id="{0F659FC0-3484-4E3B-87F3-0FB9B126931B}">
          <p14:sldIdLst>
            <p14:sldId id="264"/>
            <p14:sldId id="265"/>
            <p14:sldId id="266"/>
            <p14:sldId id="269"/>
            <p14:sldId id="27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6" d="100"/>
          <a:sy n="76" d="100"/>
        </p:scale>
        <p:origin x="67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6434"/>
          </a:xfrm>
          <a:prstGeom prst="rect">
            <a:avLst/>
          </a:prstGeom>
        </p:spPr>
        <p:txBody>
          <a:bodyPr vert="horz" lIns="92446" tIns="46223" rIns="92446" bIns="46223" rtlCol="0"/>
          <a:lstStyle>
            <a:lvl1pPr algn="r">
              <a:defRPr sz="1200"/>
            </a:lvl1pPr>
          </a:lstStyle>
          <a:p>
            <a:fld id="{15EF698F-BE46-42EB-AA66-1EFFA39A1B02}" type="datetimeFigureOut">
              <a:rPr lang="en-US" smtClean="0"/>
              <a:t>6/8/2022</a:t>
            </a:fld>
            <a:endParaRPr lang="en-US"/>
          </a:p>
        </p:txBody>
      </p:sp>
      <p:sp>
        <p:nvSpPr>
          <p:cNvPr id="4" name="Footer Placeholder 3"/>
          <p:cNvSpPr>
            <a:spLocks noGrp="1"/>
          </p:cNvSpPr>
          <p:nvPr>
            <p:ph type="ftr" sz="quarter" idx="2"/>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6433"/>
          </a:xfrm>
          <a:prstGeom prst="rect">
            <a:avLst/>
          </a:prstGeom>
        </p:spPr>
        <p:txBody>
          <a:bodyPr vert="horz" lIns="92446" tIns="46223" rIns="92446" bIns="46223" rtlCol="0" anchor="b"/>
          <a:lstStyle>
            <a:lvl1pPr algn="r">
              <a:defRPr sz="1200"/>
            </a:lvl1pPr>
          </a:lstStyle>
          <a:p>
            <a:fld id="{19407C22-E9ED-4BC5-A703-F4306C0109A5}" type="slidenum">
              <a:rPr lang="en-US" smtClean="0"/>
              <a:t>‹#›</a:t>
            </a:fld>
            <a:endParaRPr lang="en-US"/>
          </a:p>
        </p:txBody>
      </p:sp>
    </p:spTree>
    <p:extLst>
      <p:ext uri="{BB962C8B-B14F-4D97-AF65-F5344CB8AC3E}">
        <p14:creationId xmlns:p14="http://schemas.microsoft.com/office/powerpoint/2010/main" val="30072744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1A2F22A-CBE9-4069-9E94-904BE905ED66}" type="datetimeFigureOut">
              <a:rPr lang="en-US" smtClean="0"/>
              <a:t>6/8/2022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7963E-85C7-41A8-9AA4-9B59330F6792}" type="slidenum">
              <a:rPr lang="en-US" smtClean="0"/>
              <a:t>‹#›</a:t>
            </a:fld>
            <a:endParaRPr lang="en-US"/>
          </a:p>
        </p:txBody>
      </p:sp>
    </p:spTree>
    <p:extLst>
      <p:ext uri="{BB962C8B-B14F-4D97-AF65-F5344CB8AC3E}">
        <p14:creationId xmlns:p14="http://schemas.microsoft.com/office/powerpoint/2010/main" val="3601324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A2F22A-CBE9-4069-9E94-904BE905ED66}" type="datetimeFigureOut">
              <a:rPr lang="en-US" smtClean="0"/>
              <a:t>6/8/2022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7963E-85C7-41A8-9AA4-9B59330F6792}" type="slidenum">
              <a:rPr lang="en-US" smtClean="0"/>
              <a:t>‹#›</a:t>
            </a:fld>
            <a:endParaRPr lang="en-US"/>
          </a:p>
        </p:txBody>
      </p:sp>
    </p:spTree>
    <p:extLst>
      <p:ext uri="{BB962C8B-B14F-4D97-AF65-F5344CB8AC3E}">
        <p14:creationId xmlns:p14="http://schemas.microsoft.com/office/powerpoint/2010/main" val="1188761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A2F22A-CBE9-4069-9E94-904BE905ED66}" type="datetimeFigureOut">
              <a:rPr lang="en-US" smtClean="0"/>
              <a:t>6/8/2022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7963E-85C7-41A8-9AA4-9B59330F6792}" type="slidenum">
              <a:rPr lang="en-US" smtClean="0"/>
              <a:t>‹#›</a:t>
            </a:fld>
            <a:endParaRPr lang="en-US"/>
          </a:p>
        </p:txBody>
      </p:sp>
    </p:spTree>
    <p:extLst>
      <p:ext uri="{BB962C8B-B14F-4D97-AF65-F5344CB8AC3E}">
        <p14:creationId xmlns:p14="http://schemas.microsoft.com/office/powerpoint/2010/main" val="252079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A2F22A-CBE9-4069-9E94-904BE905ED66}" type="datetimeFigureOut">
              <a:rPr lang="en-US" smtClean="0"/>
              <a:t>6/8/2022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7963E-85C7-41A8-9AA4-9B59330F6792}" type="slidenum">
              <a:rPr lang="en-US" smtClean="0"/>
              <a:t>‹#›</a:t>
            </a:fld>
            <a:endParaRPr lang="en-US"/>
          </a:p>
        </p:txBody>
      </p:sp>
    </p:spTree>
    <p:extLst>
      <p:ext uri="{BB962C8B-B14F-4D97-AF65-F5344CB8AC3E}">
        <p14:creationId xmlns:p14="http://schemas.microsoft.com/office/powerpoint/2010/main" val="2538747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1A2F22A-CBE9-4069-9E94-904BE905ED66}" type="datetimeFigureOut">
              <a:rPr lang="en-US" smtClean="0"/>
              <a:t>6/8/2022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7963E-85C7-41A8-9AA4-9B59330F6792}" type="slidenum">
              <a:rPr lang="en-US" smtClean="0"/>
              <a:t>‹#›</a:t>
            </a:fld>
            <a:endParaRPr lang="en-US"/>
          </a:p>
        </p:txBody>
      </p:sp>
    </p:spTree>
    <p:extLst>
      <p:ext uri="{BB962C8B-B14F-4D97-AF65-F5344CB8AC3E}">
        <p14:creationId xmlns:p14="http://schemas.microsoft.com/office/powerpoint/2010/main" val="2172223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A2F22A-CBE9-4069-9E94-904BE905ED66}" type="datetimeFigureOut">
              <a:rPr lang="en-US" smtClean="0"/>
              <a:t>6/8/2022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67963E-85C7-41A8-9AA4-9B59330F6792}" type="slidenum">
              <a:rPr lang="en-US" smtClean="0"/>
              <a:t>‹#›</a:t>
            </a:fld>
            <a:endParaRPr lang="en-US"/>
          </a:p>
        </p:txBody>
      </p:sp>
    </p:spTree>
    <p:extLst>
      <p:ext uri="{BB962C8B-B14F-4D97-AF65-F5344CB8AC3E}">
        <p14:creationId xmlns:p14="http://schemas.microsoft.com/office/powerpoint/2010/main" val="2644668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A2F22A-CBE9-4069-9E94-904BE905ED66}" type="datetimeFigureOut">
              <a:rPr lang="en-US" smtClean="0"/>
              <a:t>6/8/2022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67963E-85C7-41A8-9AA4-9B59330F6792}" type="slidenum">
              <a:rPr lang="en-US" smtClean="0"/>
              <a:t>‹#›</a:t>
            </a:fld>
            <a:endParaRPr lang="en-US"/>
          </a:p>
        </p:txBody>
      </p:sp>
    </p:spTree>
    <p:extLst>
      <p:ext uri="{BB962C8B-B14F-4D97-AF65-F5344CB8AC3E}">
        <p14:creationId xmlns:p14="http://schemas.microsoft.com/office/powerpoint/2010/main" val="2505851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A2F22A-CBE9-4069-9E94-904BE905ED66}" type="datetimeFigureOut">
              <a:rPr lang="en-US" smtClean="0"/>
              <a:t>6/8/2022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67963E-85C7-41A8-9AA4-9B59330F6792}" type="slidenum">
              <a:rPr lang="en-US" smtClean="0"/>
              <a:t>‹#›</a:t>
            </a:fld>
            <a:endParaRPr lang="en-US"/>
          </a:p>
        </p:txBody>
      </p:sp>
    </p:spTree>
    <p:extLst>
      <p:ext uri="{BB962C8B-B14F-4D97-AF65-F5344CB8AC3E}">
        <p14:creationId xmlns:p14="http://schemas.microsoft.com/office/powerpoint/2010/main" val="3672516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A2F22A-CBE9-4069-9E94-904BE905ED66}" type="datetimeFigureOut">
              <a:rPr lang="en-US" smtClean="0"/>
              <a:t>6/8/2022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67963E-85C7-41A8-9AA4-9B59330F6792}" type="slidenum">
              <a:rPr lang="en-US" smtClean="0"/>
              <a:t>‹#›</a:t>
            </a:fld>
            <a:endParaRPr lang="en-US"/>
          </a:p>
        </p:txBody>
      </p:sp>
    </p:spTree>
    <p:extLst>
      <p:ext uri="{BB962C8B-B14F-4D97-AF65-F5344CB8AC3E}">
        <p14:creationId xmlns:p14="http://schemas.microsoft.com/office/powerpoint/2010/main" val="939981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1A2F22A-CBE9-4069-9E94-904BE905ED66}" type="datetimeFigureOut">
              <a:rPr lang="en-US" smtClean="0"/>
              <a:t>6/8/2022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67963E-85C7-41A8-9AA4-9B59330F6792}" type="slidenum">
              <a:rPr lang="en-US" smtClean="0"/>
              <a:t>‹#›</a:t>
            </a:fld>
            <a:endParaRPr lang="en-US"/>
          </a:p>
        </p:txBody>
      </p:sp>
    </p:spTree>
    <p:extLst>
      <p:ext uri="{BB962C8B-B14F-4D97-AF65-F5344CB8AC3E}">
        <p14:creationId xmlns:p14="http://schemas.microsoft.com/office/powerpoint/2010/main" val="2767092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1A2F22A-CBE9-4069-9E94-904BE905ED66}" type="datetimeFigureOut">
              <a:rPr lang="en-US" smtClean="0"/>
              <a:t>6/8/2022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67963E-85C7-41A8-9AA4-9B59330F6792}" type="slidenum">
              <a:rPr lang="en-US" smtClean="0"/>
              <a:t>‹#›</a:t>
            </a:fld>
            <a:endParaRPr lang="en-US"/>
          </a:p>
        </p:txBody>
      </p:sp>
    </p:spTree>
    <p:extLst>
      <p:ext uri="{BB962C8B-B14F-4D97-AF65-F5344CB8AC3E}">
        <p14:creationId xmlns:p14="http://schemas.microsoft.com/office/powerpoint/2010/main" val="2416873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A2F22A-CBE9-4069-9E94-904BE905ED66}" type="datetimeFigureOut">
              <a:rPr lang="en-US" smtClean="0"/>
              <a:t>6/8/2022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67963E-85C7-41A8-9AA4-9B59330F6792}" type="slidenum">
              <a:rPr lang="en-US" smtClean="0"/>
              <a:t>‹#›</a:t>
            </a:fld>
            <a:endParaRPr lang="en-US"/>
          </a:p>
        </p:txBody>
      </p:sp>
    </p:spTree>
    <p:extLst>
      <p:ext uri="{BB962C8B-B14F-4D97-AF65-F5344CB8AC3E}">
        <p14:creationId xmlns:p14="http://schemas.microsoft.com/office/powerpoint/2010/main" val="27642600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Smartschools@nysed.gov"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Smart Schools Investment Plan Amendments</a:t>
            </a:r>
          </a:p>
        </p:txBody>
      </p:sp>
      <p:sp>
        <p:nvSpPr>
          <p:cNvPr id="3" name="Subtitle 2"/>
          <p:cNvSpPr>
            <a:spLocks noGrp="1"/>
          </p:cNvSpPr>
          <p:nvPr>
            <p:ph type="subTitle" idx="1"/>
          </p:nvPr>
        </p:nvSpPr>
        <p:spPr/>
        <p:txBody>
          <a:bodyPr/>
          <a:lstStyle/>
          <a:p>
            <a:r>
              <a:rPr lang="en-US" dirty="0"/>
              <a:t>Office of Educational Management Services</a:t>
            </a:r>
          </a:p>
          <a:p>
            <a:r>
              <a:rPr lang="en-US" dirty="0">
                <a:hlinkClick r:id="rId2"/>
              </a:rPr>
              <a:t>Smartschools@nysed.gov</a:t>
            </a:r>
            <a:endParaRPr lang="en-US" dirty="0"/>
          </a:p>
          <a:p>
            <a:r>
              <a:rPr lang="en-US" dirty="0"/>
              <a:t>(518) 474-5928</a:t>
            </a:r>
          </a:p>
        </p:txBody>
      </p:sp>
      <p:sp>
        <p:nvSpPr>
          <p:cNvPr id="4" name="TextBox 3">
            <a:extLst>
              <a:ext uri="{FF2B5EF4-FFF2-40B4-BE49-F238E27FC236}">
                <a16:creationId xmlns:a16="http://schemas.microsoft.com/office/drawing/2014/main" id="{AE343BEB-FD81-4155-BCE0-915865CB5C10}"/>
              </a:ext>
            </a:extLst>
          </p:cNvPr>
          <p:cNvSpPr txBox="1"/>
          <p:nvPr/>
        </p:nvSpPr>
        <p:spPr>
          <a:xfrm>
            <a:off x="3825380" y="5570290"/>
            <a:ext cx="4764947" cy="369332"/>
          </a:xfrm>
          <a:prstGeom prst="rect">
            <a:avLst/>
          </a:prstGeom>
          <a:noFill/>
        </p:spPr>
        <p:txBody>
          <a:bodyPr wrap="square" rtlCol="0">
            <a:spAutoFit/>
          </a:bodyPr>
          <a:lstStyle/>
          <a:p>
            <a:pPr algn="ctr"/>
            <a:r>
              <a:rPr lang="en-US" b="1" dirty="0">
                <a:solidFill>
                  <a:srgbClr val="FF0000"/>
                </a:solidFill>
              </a:rPr>
              <a:t>Updated June 2022</a:t>
            </a:r>
          </a:p>
        </p:txBody>
      </p:sp>
    </p:spTree>
    <p:extLst>
      <p:ext uri="{BB962C8B-B14F-4D97-AF65-F5344CB8AC3E}">
        <p14:creationId xmlns:p14="http://schemas.microsoft.com/office/powerpoint/2010/main" val="263141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Developing a Budget</a:t>
            </a:r>
          </a:p>
        </p:txBody>
      </p:sp>
      <p:sp>
        <p:nvSpPr>
          <p:cNvPr id="3" name="Content Placeholder 2"/>
          <p:cNvSpPr>
            <a:spLocks noGrp="1"/>
          </p:cNvSpPr>
          <p:nvPr>
            <p:ph idx="1"/>
          </p:nvPr>
        </p:nvSpPr>
        <p:spPr/>
        <p:txBody>
          <a:bodyPr/>
          <a:lstStyle/>
          <a:p>
            <a:pPr marL="0" indent="0">
              <a:buNone/>
            </a:pPr>
            <a:r>
              <a:rPr lang="en-US" dirty="0"/>
              <a:t>The budget for an amendment is only accounting for changes in the plan. Districts are </a:t>
            </a:r>
            <a:r>
              <a:rPr lang="en-US" b="1" u="sng" dirty="0"/>
              <a:t>not reworking</a:t>
            </a:r>
            <a:r>
              <a:rPr lang="en-US" b="1" dirty="0"/>
              <a:t> </a:t>
            </a:r>
            <a:r>
              <a:rPr lang="en-US" dirty="0"/>
              <a:t>the original approved budget, but rather demonstrating what changes to that budget are being made. Each expenditure line is demonstrating what changes are being made to the original approved line items. An amendment can have a negative budget if the district is putting funds back into the available allocation.</a:t>
            </a:r>
          </a:p>
          <a:p>
            <a:pPr marL="0" indent="0">
              <a:buNone/>
            </a:pPr>
            <a:endParaRPr lang="en-US" dirty="0"/>
          </a:p>
          <a:p>
            <a:pPr marL="0" indent="0">
              <a:buNone/>
            </a:pPr>
            <a:r>
              <a:rPr lang="en-US" b="1" dirty="0"/>
              <a:t>Do not include expenditures that were approved in the original SSIP, but are unchanged.</a:t>
            </a:r>
          </a:p>
          <a:p>
            <a:pPr marL="0" indent="0">
              <a:buNone/>
            </a:pPr>
            <a:endParaRPr lang="en-US" dirty="0"/>
          </a:p>
        </p:txBody>
      </p:sp>
    </p:spTree>
    <p:extLst>
      <p:ext uri="{BB962C8B-B14F-4D97-AF65-F5344CB8AC3E}">
        <p14:creationId xmlns:p14="http://schemas.microsoft.com/office/powerpoint/2010/main" val="3740013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9397" y="347730"/>
            <a:ext cx="11513713" cy="646331"/>
          </a:xfrm>
          <a:prstGeom prst="rect">
            <a:avLst/>
          </a:prstGeom>
        </p:spPr>
        <p:txBody>
          <a:bodyPr wrap="square">
            <a:spAutoFit/>
          </a:bodyPr>
          <a:lstStyle/>
          <a:p>
            <a:r>
              <a:rPr lang="en-US" dirty="0"/>
              <a:t>If the quantity changed for an item, the quantity will be negative for a decrease or positive for an increase. It will only be the difference in what you were approved for to what you need, NOT the total. For example:</a:t>
            </a:r>
          </a:p>
        </p:txBody>
      </p:sp>
      <p:pic>
        <p:nvPicPr>
          <p:cNvPr id="1027" name="Picture 11" descr="image0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970" y="1454001"/>
            <a:ext cx="11603140" cy="1409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Removing 18 video cameras"/>
          <p:cNvPicPr>
            <a:picLocks noChangeAspect="1"/>
          </p:cNvPicPr>
          <p:nvPr/>
        </p:nvPicPr>
        <p:blipFill rotWithShape="1">
          <a:blip r:embed="rId3"/>
          <a:srcRect l="51875" t="56944" r="4531" b="33889"/>
          <a:stretch/>
        </p:blipFill>
        <p:spPr>
          <a:xfrm>
            <a:off x="399970" y="3323910"/>
            <a:ext cx="8439230" cy="1038540"/>
          </a:xfrm>
          <a:prstGeom prst="rect">
            <a:avLst/>
          </a:prstGeom>
        </p:spPr>
      </p:pic>
      <p:sp>
        <p:nvSpPr>
          <p:cNvPr id="4" name="Oval 3" descr="red circle" title="red circle"/>
          <p:cNvSpPr/>
          <p:nvPr/>
        </p:nvSpPr>
        <p:spPr>
          <a:xfrm>
            <a:off x="5258192" y="3428608"/>
            <a:ext cx="590550" cy="5810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descr="arrow pointing to negative quantity" title="arrow"/>
          <p:cNvCxnSpPr>
            <a:cxnSpLocks/>
          </p:cNvCxnSpPr>
          <p:nvPr/>
        </p:nvCxnSpPr>
        <p:spPr>
          <a:xfrm flipH="1" flipV="1">
            <a:off x="5848742" y="3843180"/>
            <a:ext cx="1730410" cy="70054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7579152" y="4362450"/>
            <a:ext cx="3780147" cy="5958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The district found alternate funding and is removing video cameras from the original approved SSIP.</a:t>
            </a:r>
          </a:p>
        </p:txBody>
      </p:sp>
      <p:sp>
        <p:nvSpPr>
          <p:cNvPr id="8" name="Title 1" hidden="1">
            <a:extLst>
              <a:ext uri="{FF2B5EF4-FFF2-40B4-BE49-F238E27FC236}">
                <a16:creationId xmlns:a16="http://schemas.microsoft.com/office/drawing/2014/main" id="{CF399494-F3AB-4BCB-86CF-DFFCBDF20991}"/>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Removing or adding quantity</a:t>
            </a:r>
          </a:p>
        </p:txBody>
      </p:sp>
    </p:spTree>
    <p:extLst>
      <p:ext uri="{BB962C8B-B14F-4D97-AF65-F5344CB8AC3E}">
        <p14:creationId xmlns:p14="http://schemas.microsoft.com/office/powerpoint/2010/main" val="581624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6517" y="401765"/>
            <a:ext cx="10968559" cy="1015663"/>
          </a:xfrm>
          <a:prstGeom prst="rect">
            <a:avLst/>
          </a:prstGeom>
        </p:spPr>
        <p:txBody>
          <a:bodyPr wrap="square">
            <a:spAutoFit/>
          </a:bodyPr>
          <a:lstStyle/>
          <a:p>
            <a:pPr marR="0" lvl="1">
              <a:spcBef>
                <a:spcPts val="0"/>
              </a:spcBef>
              <a:spcAft>
                <a:spcPts val="0"/>
              </a:spcAft>
            </a:pPr>
            <a:r>
              <a:rPr lang="en-US" sz="2000" dirty="0">
                <a:latin typeface="Calibri" panose="020F0502020204030204" pitchFamily="34" charset="0"/>
                <a:ea typeface="Times New Roman" panose="02020603050405020304" pitchFamily="18" charset="0"/>
                <a:cs typeface="Calibri" panose="020F0502020204030204" pitchFamily="34" charset="0"/>
              </a:rPr>
              <a:t>If the price changed for an item, the price will be negative for a decrease or positive for an increase. It will only be the difference in what you were approved for to what the actual cost was, NOT the final cost. </a:t>
            </a:r>
            <a:r>
              <a:rPr lang="en-US" sz="2000" b="1" dirty="0">
                <a:latin typeface="Calibri" panose="020F0502020204030204" pitchFamily="34" charset="0"/>
                <a:ea typeface="Times New Roman" panose="02020603050405020304" pitchFamily="18" charset="0"/>
                <a:cs typeface="Calibri" panose="020F0502020204030204" pitchFamily="34" charset="0"/>
              </a:rPr>
              <a:t>For example:</a:t>
            </a:r>
            <a:endParaRPr lang="en-US" sz="2000" b="1"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2050" name="Picture 1" descr="image0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518" y="1678288"/>
            <a:ext cx="11242659" cy="2634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reducing price of chromebooks"/>
          <p:cNvPicPr>
            <a:picLocks noChangeAspect="1"/>
          </p:cNvPicPr>
          <p:nvPr/>
        </p:nvPicPr>
        <p:blipFill rotWithShape="1">
          <a:blip r:embed="rId3"/>
          <a:srcRect l="52924" t="67168" r="7311" b="22518"/>
          <a:stretch/>
        </p:blipFill>
        <p:spPr>
          <a:xfrm>
            <a:off x="506518" y="4942970"/>
            <a:ext cx="8844517" cy="1319808"/>
          </a:xfrm>
          <a:prstGeom prst="rect">
            <a:avLst/>
          </a:prstGeom>
        </p:spPr>
      </p:pic>
      <p:sp>
        <p:nvSpPr>
          <p:cNvPr id="4" name="Oval 3" descr="red circle around negative price"/>
          <p:cNvSpPr/>
          <p:nvPr/>
        </p:nvSpPr>
        <p:spPr>
          <a:xfrm>
            <a:off x="6797615" y="5089585"/>
            <a:ext cx="845389" cy="51328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descr="red circle around price addition"/>
          <p:cNvSpPr/>
          <p:nvPr/>
        </p:nvSpPr>
        <p:spPr>
          <a:xfrm>
            <a:off x="6797615" y="5742122"/>
            <a:ext cx="845389" cy="51328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descr="red arrow pointing to negative price"/>
          <p:cNvCxnSpPr>
            <a:cxnSpLocks/>
            <a:stCxn id="10" idx="1"/>
          </p:cNvCxnSpPr>
          <p:nvPr/>
        </p:nvCxnSpPr>
        <p:spPr>
          <a:xfrm flipH="1" flipV="1">
            <a:off x="7643004" y="5346229"/>
            <a:ext cx="1861604" cy="22041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descr="red arrow pointing to price addition"/>
          <p:cNvCxnSpPr>
            <a:cxnSpLocks/>
            <a:stCxn id="10" idx="1"/>
          </p:cNvCxnSpPr>
          <p:nvPr/>
        </p:nvCxnSpPr>
        <p:spPr>
          <a:xfrm flipH="1">
            <a:off x="7643004" y="5566639"/>
            <a:ext cx="1861604" cy="43610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504608" y="5089585"/>
            <a:ext cx="2244569" cy="954107"/>
          </a:xfrm>
          <a:prstGeom prst="rect">
            <a:avLst/>
          </a:prstGeom>
          <a:noFill/>
          <a:ln>
            <a:solidFill>
              <a:srgbClr val="FF0000"/>
            </a:solidFill>
          </a:ln>
        </p:spPr>
        <p:txBody>
          <a:bodyPr wrap="square" rtlCol="0">
            <a:spAutoFit/>
          </a:bodyPr>
          <a:lstStyle/>
          <a:p>
            <a:r>
              <a:rPr lang="en-US" sz="1400" dirty="0"/>
              <a:t>The price of Chromebooks decreased $45. The price of Interactive Displays increased $538.</a:t>
            </a:r>
          </a:p>
        </p:txBody>
      </p:sp>
      <p:sp>
        <p:nvSpPr>
          <p:cNvPr id="11" name="Title 1" hidden="1">
            <a:extLst>
              <a:ext uri="{FF2B5EF4-FFF2-40B4-BE49-F238E27FC236}">
                <a16:creationId xmlns:a16="http://schemas.microsoft.com/office/drawing/2014/main" id="{50061868-9A06-4CC4-BDB5-3CEE93DD357C}"/>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Price changes</a:t>
            </a:r>
          </a:p>
        </p:txBody>
      </p:sp>
    </p:spTree>
    <p:extLst>
      <p:ext uri="{BB962C8B-B14F-4D97-AF65-F5344CB8AC3E}">
        <p14:creationId xmlns:p14="http://schemas.microsoft.com/office/powerpoint/2010/main" val="1458828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0862" y="240183"/>
            <a:ext cx="11311944" cy="646331"/>
          </a:xfrm>
          <a:prstGeom prst="rect">
            <a:avLst/>
          </a:prstGeom>
        </p:spPr>
        <p:txBody>
          <a:bodyPr wrap="square">
            <a:spAutoFit/>
          </a:bodyPr>
          <a:lstStyle/>
          <a:p>
            <a:r>
              <a:rPr lang="en-US" dirty="0"/>
              <a:t>If you are adding any items to the SSIP, they will have a new line item.</a:t>
            </a:r>
          </a:p>
          <a:p>
            <a:r>
              <a:rPr lang="en-US" dirty="0"/>
              <a:t>If you are removing any items from the approved SSIP, you will have a negative quantity to remove the items.</a:t>
            </a:r>
          </a:p>
        </p:txBody>
      </p:sp>
      <p:pic>
        <p:nvPicPr>
          <p:cNvPr id="3" name="Picture 2" descr="example of adding and removing items from an amendment"/>
          <p:cNvPicPr>
            <a:picLocks noChangeAspect="1"/>
          </p:cNvPicPr>
          <p:nvPr/>
        </p:nvPicPr>
        <p:blipFill rotWithShape="1">
          <a:blip r:embed="rId2"/>
          <a:srcRect l="50044" t="26424" r="7273" b="19757"/>
          <a:stretch/>
        </p:blipFill>
        <p:spPr>
          <a:xfrm>
            <a:off x="365760" y="1197032"/>
            <a:ext cx="7830589" cy="5506797"/>
          </a:xfrm>
          <a:prstGeom prst="rect">
            <a:avLst/>
          </a:prstGeom>
        </p:spPr>
      </p:pic>
      <p:cxnSp>
        <p:nvCxnSpPr>
          <p:cNvPr id="5" name="Straight Arrow Connector 4" descr="red arrow pointing at negative quantity"/>
          <p:cNvCxnSpPr>
            <a:cxnSpLocks/>
          </p:cNvCxnSpPr>
          <p:nvPr/>
        </p:nvCxnSpPr>
        <p:spPr>
          <a:xfrm flipH="1">
            <a:off x="8196349" y="1545028"/>
            <a:ext cx="82239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Oval 6" descr="red oval"/>
          <p:cNvSpPr/>
          <p:nvPr/>
        </p:nvSpPr>
        <p:spPr>
          <a:xfrm>
            <a:off x="510862" y="1197032"/>
            <a:ext cx="7685487" cy="694398"/>
          </a:xfrm>
          <a:prstGeom prst="ellipse">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TextBox 7"/>
          <p:cNvSpPr txBox="1"/>
          <p:nvPr/>
        </p:nvSpPr>
        <p:spPr>
          <a:xfrm>
            <a:off x="9018739" y="1197032"/>
            <a:ext cx="2981195" cy="1754326"/>
          </a:xfrm>
          <a:prstGeom prst="rect">
            <a:avLst/>
          </a:prstGeom>
          <a:noFill/>
          <a:ln w="28575">
            <a:solidFill>
              <a:srgbClr val="FF0000"/>
            </a:solidFill>
          </a:ln>
        </p:spPr>
        <p:txBody>
          <a:bodyPr wrap="square" rtlCol="0">
            <a:spAutoFit/>
          </a:bodyPr>
          <a:lstStyle/>
          <a:p>
            <a:r>
              <a:rPr lang="en-US" dirty="0"/>
              <a:t>The district was originally approved for 10 Clear Touch 84 interactive whiteboards. They are removing these from their approved plan completely.</a:t>
            </a:r>
          </a:p>
        </p:txBody>
      </p:sp>
      <p:sp>
        <p:nvSpPr>
          <p:cNvPr id="9" name="Right Brace 8" descr="red brace showing additional items being added"/>
          <p:cNvSpPr/>
          <p:nvPr/>
        </p:nvSpPr>
        <p:spPr>
          <a:xfrm>
            <a:off x="7979079" y="1891430"/>
            <a:ext cx="388307" cy="4584526"/>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8457155" y="3306530"/>
            <a:ext cx="2981195" cy="1754326"/>
          </a:xfrm>
          <a:prstGeom prst="rect">
            <a:avLst/>
          </a:prstGeom>
          <a:noFill/>
          <a:ln w="28575">
            <a:solidFill>
              <a:srgbClr val="FF0000"/>
            </a:solidFill>
          </a:ln>
        </p:spPr>
        <p:txBody>
          <a:bodyPr wrap="square" rtlCol="0">
            <a:spAutoFit/>
          </a:bodyPr>
          <a:lstStyle/>
          <a:p>
            <a:r>
              <a:rPr lang="en-US" dirty="0"/>
              <a:t>Instead, the district is going a different direction with projectors and is adding the supplies required to the plan to replace the interactive whiteboards.</a:t>
            </a:r>
          </a:p>
        </p:txBody>
      </p:sp>
    </p:spTree>
    <p:extLst>
      <p:ext uri="{BB962C8B-B14F-4D97-AF65-F5344CB8AC3E}">
        <p14:creationId xmlns:p14="http://schemas.microsoft.com/office/powerpoint/2010/main" val="3636786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5236"/>
          </a:xfrm>
        </p:spPr>
        <p:txBody>
          <a:bodyPr/>
          <a:lstStyle/>
          <a:p>
            <a:pPr algn="ctr"/>
            <a:r>
              <a:rPr lang="en-US" dirty="0"/>
              <a:t>Calculating the Category Budget</a:t>
            </a:r>
          </a:p>
        </p:txBody>
      </p:sp>
      <p:pic>
        <p:nvPicPr>
          <p:cNvPr id="4" name="Picture 3" descr="example of category budget"/>
          <p:cNvPicPr>
            <a:picLocks noChangeAspect="1"/>
          </p:cNvPicPr>
          <p:nvPr/>
        </p:nvPicPr>
        <p:blipFill rotWithShape="1">
          <a:blip r:embed="rId2"/>
          <a:srcRect l="50173" t="37005" r="15768" b="29377"/>
          <a:stretch/>
        </p:blipFill>
        <p:spPr>
          <a:xfrm>
            <a:off x="65988" y="705832"/>
            <a:ext cx="7465343" cy="4181475"/>
          </a:xfrm>
          <a:prstGeom prst="rect">
            <a:avLst/>
          </a:prstGeom>
        </p:spPr>
      </p:pic>
      <p:pic>
        <p:nvPicPr>
          <p:cNvPr id="5" name="Picture 4" descr="example of total budget"/>
          <p:cNvPicPr>
            <a:picLocks noChangeAspect="1"/>
          </p:cNvPicPr>
          <p:nvPr/>
        </p:nvPicPr>
        <p:blipFill rotWithShape="1">
          <a:blip r:embed="rId3"/>
          <a:srcRect l="50179" t="48344" r="15880" b="34009"/>
          <a:stretch/>
        </p:blipFill>
        <p:spPr>
          <a:xfrm>
            <a:off x="4375759" y="4887306"/>
            <a:ext cx="7816241" cy="1970693"/>
          </a:xfrm>
          <a:prstGeom prst="rect">
            <a:avLst/>
          </a:prstGeom>
        </p:spPr>
      </p:pic>
      <p:sp>
        <p:nvSpPr>
          <p:cNvPr id="6" name="TextBox 5"/>
          <p:cNvSpPr txBox="1"/>
          <p:nvPr/>
        </p:nvSpPr>
        <p:spPr>
          <a:xfrm>
            <a:off x="8898952" y="1314427"/>
            <a:ext cx="3137512" cy="2585323"/>
          </a:xfrm>
          <a:prstGeom prst="rect">
            <a:avLst/>
          </a:prstGeom>
          <a:noFill/>
        </p:spPr>
        <p:txBody>
          <a:bodyPr wrap="square" rtlCol="0">
            <a:spAutoFit/>
          </a:bodyPr>
          <a:lstStyle/>
          <a:p>
            <a:pPr marL="285750" indent="-285750">
              <a:buFont typeface="Arial" panose="020B0604020202020204" pitchFamily="34" charset="0"/>
              <a:buChar char="•"/>
            </a:pPr>
            <a:r>
              <a:rPr lang="en-US" dirty="0"/>
              <a:t>Calculate the budget for each subcategory listed. This can be a positive number or a negative number.</a:t>
            </a:r>
          </a:p>
          <a:p>
            <a:pPr marL="285750" indent="-285750">
              <a:buFont typeface="Arial" panose="020B0604020202020204" pitchFamily="34" charset="0"/>
              <a:buChar char="•"/>
            </a:pPr>
            <a:r>
              <a:rPr lang="en-US" dirty="0"/>
              <a:t>Put the budget for each subcategory in the appropriate space.</a:t>
            </a:r>
          </a:p>
          <a:p>
            <a:pPr marL="285750" indent="-285750">
              <a:buFont typeface="Arial" panose="020B0604020202020204" pitchFamily="34" charset="0"/>
              <a:buChar char="•"/>
            </a:pPr>
            <a:r>
              <a:rPr lang="en-US" dirty="0"/>
              <a:t>The system will generate a total when you save.</a:t>
            </a:r>
          </a:p>
        </p:txBody>
      </p:sp>
      <p:sp>
        <p:nvSpPr>
          <p:cNvPr id="7" name="Rectangle 6" descr="highlighting the removal of 105,000"/>
          <p:cNvSpPr/>
          <p:nvPr/>
        </p:nvSpPr>
        <p:spPr>
          <a:xfrm>
            <a:off x="6429080" y="1555423"/>
            <a:ext cx="1018095" cy="29223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descr="highlighting the removal of 105,000"/>
          <p:cNvSpPr/>
          <p:nvPr/>
        </p:nvSpPr>
        <p:spPr>
          <a:xfrm>
            <a:off x="4375759" y="5137608"/>
            <a:ext cx="7729829" cy="2655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descr="highlighting the additional expenses added"/>
          <p:cNvSpPr/>
          <p:nvPr/>
        </p:nvSpPr>
        <p:spPr>
          <a:xfrm>
            <a:off x="6429080" y="1847654"/>
            <a:ext cx="1018095" cy="3039651"/>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descr="highlighting the new total being added of 103,728"/>
          <p:cNvSpPr/>
          <p:nvPr/>
        </p:nvSpPr>
        <p:spPr>
          <a:xfrm>
            <a:off x="4375759" y="6372520"/>
            <a:ext cx="7729829" cy="260315"/>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Brace 2" descr="bracket showing all items being added to plan">
            <a:extLst>
              <a:ext uri="{FF2B5EF4-FFF2-40B4-BE49-F238E27FC236}">
                <a16:creationId xmlns:a16="http://schemas.microsoft.com/office/drawing/2014/main" id="{73CBE90F-C915-47BD-8871-E73BCA39F2BA}"/>
              </a:ext>
            </a:extLst>
          </p:cNvPr>
          <p:cNvSpPr/>
          <p:nvPr/>
        </p:nvSpPr>
        <p:spPr>
          <a:xfrm>
            <a:off x="7461394" y="1872793"/>
            <a:ext cx="271849" cy="3039651"/>
          </a:xfrm>
          <a:prstGeom prst="rightBrace">
            <a:avLst>
              <a:gd name="adj1" fmla="val 8333"/>
              <a:gd name="adj2" fmla="val 49729"/>
            </a:avLst>
          </a:prstGeom>
          <a:ln w="28575"/>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FD2AE89C-ABB6-4138-A91D-419ECFE5B65F}"/>
              </a:ext>
            </a:extLst>
          </p:cNvPr>
          <p:cNvSpPr txBox="1"/>
          <p:nvPr/>
        </p:nvSpPr>
        <p:spPr>
          <a:xfrm>
            <a:off x="7776519" y="3182813"/>
            <a:ext cx="1079157" cy="369332"/>
          </a:xfrm>
          <a:prstGeom prst="rect">
            <a:avLst/>
          </a:prstGeom>
          <a:noFill/>
        </p:spPr>
        <p:txBody>
          <a:bodyPr wrap="square" rtlCol="0">
            <a:spAutoFit/>
          </a:bodyPr>
          <a:lstStyle/>
          <a:p>
            <a:r>
              <a:rPr lang="en-US" dirty="0"/>
              <a:t>$103,728</a:t>
            </a:r>
          </a:p>
        </p:txBody>
      </p:sp>
    </p:spTree>
    <p:extLst>
      <p:ext uri="{BB962C8B-B14F-4D97-AF65-F5344CB8AC3E}">
        <p14:creationId xmlns:p14="http://schemas.microsoft.com/office/powerpoint/2010/main" val="19533031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a:t>Checking the Overview: Question 13</a:t>
            </a:r>
          </a:p>
        </p:txBody>
      </p:sp>
      <p:sp>
        <p:nvSpPr>
          <p:cNvPr id="13" name="TextBox 12">
            <a:extLst>
              <a:ext uri="{FF2B5EF4-FFF2-40B4-BE49-F238E27FC236}">
                <a16:creationId xmlns:a16="http://schemas.microsoft.com/office/drawing/2014/main" id="{D75C842D-ABA8-4E11-98CC-7286F23CF790}"/>
              </a:ext>
            </a:extLst>
          </p:cNvPr>
          <p:cNvSpPr txBox="1"/>
          <p:nvPr/>
        </p:nvSpPr>
        <p:spPr>
          <a:xfrm>
            <a:off x="461319" y="1400453"/>
            <a:ext cx="5503252" cy="2308324"/>
          </a:xfrm>
          <a:prstGeom prst="rect">
            <a:avLst/>
          </a:prstGeom>
          <a:noFill/>
        </p:spPr>
        <p:txBody>
          <a:bodyPr wrap="square" rtlCol="0">
            <a:spAutoFit/>
          </a:bodyPr>
          <a:lstStyle/>
          <a:p>
            <a:pPr marL="285750" indent="-285750">
              <a:buFont typeface="Arial" panose="020B0604020202020204" pitchFamily="34" charset="0"/>
              <a:buChar char="•"/>
            </a:pPr>
            <a:r>
              <a:rPr lang="en-US" dirty="0"/>
              <a:t>This table is automatically calculated based off the expenditures and budgets that the district included in each category. Please review the total figures to ensure that the sub-allocations and expenditure totals for each category match. If there is a discrepancy, there will be a figure (either negative or positive) in the “Difference” column. The final budget should only have zeros in the “Difference” column.</a:t>
            </a:r>
          </a:p>
        </p:txBody>
      </p:sp>
      <p:pic>
        <p:nvPicPr>
          <p:cNvPr id="3" name="Picture 2">
            <a:extLst>
              <a:ext uri="{FF2B5EF4-FFF2-40B4-BE49-F238E27FC236}">
                <a16:creationId xmlns:a16="http://schemas.microsoft.com/office/drawing/2014/main" id="{9A0864BC-9BDE-4EB0-AFC2-D521C6E40865}"/>
              </a:ext>
            </a:extLst>
          </p:cNvPr>
          <p:cNvPicPr>
            <a:picLocks noChangeAspect="1"/>
          </p:cNvPicPr>
          <p:nvPr/>
        </p:nvPicPr>
        <p:blipFill>
          <a:blip r:embed="rId2"/>
          <a:stretch>
            <a:fillRect/>
          </a:stretch>
        </p:blipFill>
        <p:spPr>
          <a:xfrm>
            <a:off x="6226117" y="1033491"/>
            <a:ext cx="5243018" cy="5339461"/>
          </a:xfrm>
          <a:prstGeom prst="rect">
            <a:avLst/>
          </a:prstGeom>
        </p:spPr>
      </p:pic>
      <p:sp>
        <p:nvSpPr>
          <p:cNvPr id="8" name="Oval 7" descr="red oval aroudn the total budget">
            <a:extLst>
              <a:ext uri="{FF2B5EF4-FFF2-40B4-BE49-F238E27FC236}">
                <a16:creationId xmlns:a16="http://schemas.microsoft.com/office/drawing/2014/main" id="{7F6CEE47-4FC2-4045-A552-DFF7108E8CEA}"/>
              </a:ext>
            </a:extLst>
          </p:cNvPr>
          <p:cNvSpPr/>
          <p:nvPr/>
        </p:nvSpPr>
        <p:spPr>
          <a:xfrm rot="5400000">
            <a:off x="8474447" y="3244111"/>
            <a:ext cx="4322632" cy="121029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descr="red arrow">
            <a:extLst>
              <a:ext uri="{FF2B5EF4-FFF2-40B4-BE49-F238E27FC236}">
                <a16:creationId xmlns:a16="http://schemas.microsoft.com/office/drawing/2014/main" id="{A90C22DB-3B00-447A-B440-20C81C9C8BDC}"/>
              </a:ext>
            </a:extLst>
          </p:cNvPr>
          <p:cNvCxnSpPr>
            <a:cxnSpLocks/>
          </p:cNvCxnSpPr>
          <p:nvPr/>
        </p:nvCxnSpPr>
        <p:spPr>
          <a:xfrm flipH="1">
            <a:off x="11062702" y="1033491"/>
            <a:ext cx="667979" cy="100539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6339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an Amendment to an SSIP?</a:t>
            </a:r>
          </a:p>
        </p:txBody>
      </p:sp>
      <p:sp>
        <p:nvSpPr>
          <p:cNvPr id="3" name="Content Placeholder 2"/>
          <p:cNvSpPr>
            <a:spLocks noGrp="1"/>
          </p:cNvSpPr>
          <p:nvPr>
            <p:ph idx="1"/>
          </p:nvPr>
        </p:nvSpPr>
        <p:spPr/>
        <p:txBody>
          <a:bodyPr>
            <a:normAutofit lnSpcReduction="10000"/>
          </a:bodyPr>
          <a:lstStyle/>
          <a:p>
            <a:pPr marL="0" indent="0">
              <a:buNone/>
            </a:pPr>
            <a:r>
              <a:rPr lang="en-US" dirty="0"/>
              <a:t>An amendment allows districts to account for necessary changes to an original approved Smart Schools Investment Plan due to price increases and/or decreases, removal of approved expenditures and/or addition of new expenditures.</a:t>
            </a:r>
          </a:p>
          <a:p>
            <a:pPr marL="0" indent="0">
              <a:buNone/>
            </a:pPr>
            <a:endParaRPr lang="en-US" dirty="0"/>
          </a:p>
          <a:p>
            <a:pPr marL="0" indent="0">
              <a:buNone/>
            </a:pPr>
            <a:r>
              <a:rPr lang="en-US" dirty="0"/>
              <a:t>It is easiest if you print out a copy of the original SSIP for reference.</a:t>
            </a:r>
          </a:p>
          <a:p>
            <a:pPr marL="0" indent="0">
              <a:buNone/>
            </a:pPr>
            <a:endParaRPr lang="en-US" dirty="0"/>
          </a:p>
          <a:p>
            <a:pPr marL="0" indent="0">
              <a:buNone/>
            </a:pPr>
            <a:r>
              <a:rPr lang="en-US" b="1" dirty="0"/>
              <a:t>*The district is not starting from scratch and redoing the approved SSIP, but rather identifying incremental changes to the approved SSIP, in a separate new SSIP Amendment.</a:t>
            </a:r>
          </a:p>
        </p:txBody>
      </p:sp>
    </p:spTree>
    <p:extLst>
      <p:ext uri="{BB962C8B-B14F-4D97-AF65-F5344CB8AC3E}">
        <p14:creationId xmlns:p14="http://schemas.microsoft.com/office/powerpoint/2010/main" val="1043285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would a district need an amendment?</a:t>
            </a:r>
          </a:p>
        </p:txBody>
      </p:sp>
      <p:sp>
        <p:nvSpPr>
          <p:cNvPr id="3" name="Content Placeholder 2"/>
          <p:cNvSpPr>
            <a:spLocks noGrp="1"/>
          </p:cNvSpPr>
          <p:nvPr>
            <p:ph idx="1"/>
          </p:nvPr>
        </p:nvSpPr>
        <p:spPr/>
        <p:txBody>
          <a:bodyPr/>
          <a:lstStyle/>
          <a:p>
            <a:r>
              <a:rPr lang="en-US" dirty="0"/>
              <a:t>Changes in pricing to expenditures after the approval of the Smart Schools Investment Plan.</a:t>
            </a:r>
          </a:p>
          <a:p>
            <a:r>
              <a:rPr lang="en-US" dirty="0"/>
              <a:t>Technology needs for the district have changed after the approval of the Smart Schools Investment Plan.</a:t>
            </a:r>
          </a:p>
          <a:p>
            <a:r>
              <a:rPr lang="en-US" dirty="0"/>
              <a:t>During the bidding process, construction or after completion, there were changes to quantities of specific line items.</a:t>
            </a:r>
          </a:p>
          <a:p>
            <a:r>
              <a:rPr lang="en-US" dirty="0"/>
              <a:t>District can add new items due to budget savings in other areas.</a:t>
            </a:r>
          </a:p>
          <a:p>
            <a:r>
              <a:rPr lang="en-US" dirty="0"/>
              <a:t>The original approved SSIP had mistakes that require correction.</a:t>
            </a:r>
          </a:p>
          <a:p>
            <a:r>
              <a:rPr lang="en-US" dirty="0"/>
              <a:t>Nonpublic schools submit final requests for technology loans.</a:t>
            </a:r>
          </a:p>
        </p:txBody>
      </p:sp>
    </p:spTree>
    <p:extLst>
      <p:ext uri="{BB962C8B-B14F-4D97-AF65-F5344CB8AC3E}">
        <p14:creationId xmlns:p14="http://schemas.microsoft.com/office/powerpoint/2010/main" val="4018396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approval time for an amendment?</a:t>
            </a:r>
          </a:p>
        </p:txBody>
      </p:sp>
      <p:sp>
        <p:nvSpPr>
          <p:cNvPr id="3" name="Content Placeholder 2"/>
          <p:cNvSpPr>
            <a:spLocks noGrp="1"/>
          </p:cNvSpPr>
          <p:nvPr>
            <p:ph idx="1"/>
          </p:nvPr>
        </p:nvSpPr>
        <p:spPr/>
        <p:txBody>
          <a:bodyPr/>
          <a:lstStyle/>
          <a:p>
            <a:r>
              <a:rPr lang="en-US" dirty="0"/>
              <a:t>Amendments are prioritized for a quicker approval time.</a:t>
            </a:r>
          </a:p>
          <a:p>
            <a:r>
              <a:rPr lang="en-US" dirty="0"/>
              <a:t>Some smaller amendments can be approved internally by SED staff, depending on the types of changes and total budget change.</a:t>
            </a:r>
          </a:p>
          <a:p>
            <a:r>
              <a:rPr lang="en-US" dirty="0"/>
              <a:t>Some more substantial amendments will require additional review and will need to be approved by the Review Board at their next meeting.</a:t>
            </a:r>
          </a:p>
        </p:txBody>
      </p:sp>
    </p:spTree>
    <p:extLst>
      <p:ext uri="{BB962C8B-B14F-4D97-AF65-F5344CB8AC3E}">
        <p14:creationId xmlns:p14="http://schemas.microsoft.com/office/powerpoint/2010/main" val="3876400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needed to complete an amendment?</a:t>
            </a:r>
          </a:p>
        </p:txBody>
      </p:sp>
      <p:sp>
        <p:nvSpPr>
          <p:cNvPr id="3" name="Content Placeholder 2"/>
          <p:cNvSpPr>
            <a:spLocks noGrp="1"/>
          </p:cNvSpPr>
          <p:nvPr>
            <p:ph idx="1"/>
          </p:nvPr>
        </p:nvSpPr>
        <p:spPr/>
        <p:txBody>
          <a:bodyPr/>
          <a:lstStyle/>
          <a:p>
            <a:r>
              <a:rPr lang="en-US" dirty="0"/>
              <a:t>Access to the Smart Schools Investment Plan in the Business Portal.</a:t>
            </a:r>
          </a:p>
          <a:p>
            <a:r>
              <a:rPr lang="en-US" dirty="0"/>
              <a:t>A copy of the original approved Smart Schools Investment Plan.</a:t>
            </a:r>
          </a:p>
          <a:p>
            <a:r>
              <a:rPr lang="en-US" dirty="0"/>
              <a:t>A copy of the SSBA Letter of Intent filed with the Office of Facilities Planning (if applicable). Check with your project manager to make any necessary changes.</a:t>
            </a:r>
          </a:p>
          <a:p>
            <a:r>
              <a:rPr lang="en-US" dirty="0"/>
              <a:t>A list of all necessary expenditure related changes from the original approved SSIP, including new items to request, items to be removed and/or price/quantity changes.</a:t>
            </a:r>
          </a:p>
        </p:txBody>
      </p:sp>
    </p:spTree>
    <p:extLst>
      <p:ext uri="{BB962C8B-B14F-4D97-AF65-F5344CB8AC3E}">
        <p14:creationId xmlns:p14="http://schemas.microsoft.com/office/powerpoint/2010/main" val="4166574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3050E-56E7-48F6-B40F-3316770DA637}"/>
              </a:ext>
            </a:extLst>
          </p:cNvPr>
          <p:cNvSpPr>
            <a:spLocks noGrp="1"/>
          </p:cNvSpPr>
          <p:nvPr>
            <p:ph type="title"/>
          </p:nvPr>
        </p:nvSpPr>
        <p:spPr>
          <a:xfrm>
            <a:off x="838200" y="2364479"/>
            <a:ext cx="10515600" cy="1325563"/>
          </a:xfrm>
        </p:spPr>
        <p:txBody>
          <a:bodyPr>
            <a:normAutofit/>
          </a:bodyPr>
          <a:lstStyle/>
          <a:p>
            <a:pPr algn="ctr"/>
            <a:r>
              <a:rPr lang="en-US" sz="5400" b="1" dirty="0"/>
              <a:t>Steps to File an Amendment</a:t>
            </a:r>
          </a:p>
        </p:txBody>
      </p:sp>
    </p:spTree>
    <p:extLst>
      <p:ext uri="{BB962C8B-B14F-4D97-AF65-F5344CB8AC3E}">
        <p14:creationId xmlns:p14="http://schemas.microsoft.com/office/powerpoint/2010/main" val="3597417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1325563"/>
          </a:xfrm>
        </p:spPr>
        <p:txBody>
          <a:bodyPr/>
          <a:lstStyle/>
          <a:p>
            <a:r>
              <a:rPr lang="en-US" dirty="0"/>
              <a:t>Create a New Smart Schools Investment Plan</a:t>
            </a:r>
          </a:p>
        </p:txBody>
      </p:sp>
      <p:sp>
        <p:nvSpPr>
          <p:cNvPr id="5" name="Content Placeholder 4"/>
          <p:cNvSpPr>
            <a:spLocks noGrp="1"/>
          </p:cNvSpPr>
          <p:nvPr>
            <p:ph idx="1"/>
          </p:nvPr>
        </p:nvSpPr>
        <p:spPr>
          <a:xfrm>
            <a:off x="402920" y="1537300"/>
            <a:ext cx="11386159" cy="4904689"/>
          </a:xfrm>
        </p:spPr>
        <p:txBody>
          <a:bodyPr>
            <a:normAutofit/>
          </a:bodyPr>
          <a:lstStyle/>
          <a:p>
            <a:r>
              <a:rPr lang="en-US" dirty="0"/>
              <a:t>Go into the Business Portal and create a new SSIP.</a:t>
            </a:r>
          </a:p>
          <a:p>
            <a:r>
              <a:rPr lang="en-US" dirty="0"/>
              <a:t>Answer </a:t>
            </a:r>
            <a:r>
              <a:rPr lang="en-US" b="1" dirty="0"/>
              <a:t>all</a:t>
            </a:r>
            <a:r>
              <a:rPr lang="en-US" dirty="0"/>
              <a:t> required questions in the Overview.</a:t>
            </a:r>
          </a:p>
          <a:p>
            <a:endParaRPr lang="en-US" dirty="0"/>
          </a:p>
          <a:p>
            <a:pPr marL="0" indent="0">
              <a:buNone/>
            </a:pPr>
            <a:r>
              <a:rPr lang="en-US" dirty="0"/>
              <a:t>Overview</a:t>
            </a:r>
          </a:p>
          <a:p>
            <a:r>
              <a:rPr lang="en-US" dirty="0"/>
              <a:t>Identifying label should be the title of original approved SSIP, with “-Amendment 1” at the end. Consecutive amendments will be labeled – Amendment 2, -Amendment 3, etc.</a:t>
            </a:r>
          </a:p>
          <a:p>
            <a:r>
              <a:rPr lang="en-US" dirty="0"/>
              <a:t>Question 2 will be labeled as an Amended Submission.</a:t>
            </a:r>
          </a:p>
          <a:p>
            <a:r>
              <a:rPr lang="en-US" dirty="0"/>
              <a:t>District should post updated SSIP information to website. This must be for a minimum of two weeks if the changes to the SSIP are more than 25%.</a:t>
            </a:r>
          </a:p>
          <a:p>
            <a:endParaRPr lang="en-US" dirty="0"/>
          </a:p>
        </p:txBody>
      </p:sp>
    </p:spTree>
    <p:extLst>
      <p:ext uri="{BB962C8B-B14F-4D97-AF65-F5344CB8AC3E}">
        <p14:creationId xmlns:p14="http://schemas.microsoft.com/office/powerpoint/2010/main" val="56569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
            <a:ext cx="12192000" cy="864295"/>
          </a:xfrm>
        </p:spPr>
        <p:txBody>
          <a:bodyPr/>
          <a:lstStyle/>
          <a:p>
            <a:pPr algn="ctr"/>
            <a:r>
              <a:rPr lang="en-US" dirty="0"/>
              <a:t>Questions in Categories</a:t>
            </a:r>
          </a:p>
        </p:txBody>
      </p:sp>
      <p:sp>
        <p:nvSpPr>
          <p:cNvPr id="5" name="Content Placeholder 4"/>
          <p:cNvSpPr>
            <a:spLocks noGrp="1"/>
          </p:cNvSpPr>
          <p:nvPr>
            <p:ph idx="1"/>
          </p:nvPr>
        </p:nvSpPr>
        <p:spPr>
          <a:xfrm>
            <a:off x="1223651" y="931178"/>
            <a:ext cx="9512121" cy="1018473"/>
          </a:xfrm>
        </p:spPr>
        <p:txBody>
          <a:bodyPr>
            <a:normAutofit fontScale="70000" lnSpcReduction="20000"/>
          </a:bodyPr>
          <a:lstStyle/>
          <a:p>
            <a:r>
              <a:rPr lang="en-US" dirty="0"/>
              <a:t>Only categories that have changes to the expenditures will need to be visited and specific questions will need to be answered. In most circumstances, amendments do not require responses to all questions, only those specified below.</a:t>
            </a:r>
          </a:p>
          <a:p>
            <a:pPr marL="0" indent="0">
              <a:buNone/>
            </a:pP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304232328"/>
              </p:ext>
            </p:extLst>
          </p:nvPr>
        </p:nvGraphicFramePr>
        <p:xfrm>
          <a:off x="338322" y="1778466"/>
          <a:ext cx="11515355" cy="4533690"/>
        </p:xfrm>
        <a:graphic>
          <a:graphicData uri="http://schemas.openxmlformats.org/drawingml/2006/table">
            <a:tbl>
              <a:tblPr firstRow="1" bandRow="1">
                <a:tableStyleId>{18603FDC-E32A-4AB5-989C-0864C3EAD2B8}</a:tableStyleId>
              </a:tblPr>
              <a:tblGrid>
                <a:gridCol w="2695698">
                  <a:extLst>
                    <a:ext uri="{9D8B030D-6E8A-4147-A177-3AD203B41FA5}">
                      <a16:colId xmlns:a16="http://schemas.microsoft.com/office/drawing/2014/main" val="2185752821"/>
                    </a:ext>
                  </a:extLst>
                </a:gridCol>
                <a:gridCol w="1725885">
                  <a:extLst>
                    <a:ext uri="{9D8B030D-6E8A-4147-A177-3AD203B41FA5}">
                      <a16:colId xmlns:a16="http://schemas.microsoft.com/office/drawing/2014/main" val="2048156685"/>
                    </a:ext>
                  </a:extLst>
                </a:gridCol>
                <a:gridCol w="1486179">
                  <a:extLst>
                    <a:ext uri="{9D8B030D-6E8A-4147-A177-3AD203B41FA5}">
                      <a16:colId xmlns:a16="http://schemas.microsoft.com/office/drawing/2014/main" val="4144994936"/>
                    </a:ext>
                  </a:extLst>
                </a:gridCol>
                <a:gridCol w="1486179">
                  <a:extLst>
                    <a:ext uri="{9D8B030D-6E8A-4147-A177-3AD203B41FA5}">
                      <a16:colId xmlns:a16="http://schemas.microsoft.com/office/drawing/2014/main" val="3544676945"/>
                    </a:ext>
                  </a:extLst>
                </a:gridCol>
                <a:gridCol w="1478849">
                  <a:extLst>
                    <a:ext uri="{9D8B030D-6E8A-4147-A177-3AD203B41FA5}">
                      <a16:colId xmlns:a16="http://schemas.microsoft.com/office/drawing/2014/main" val="1875110362"/>
                    </a:ext>
                  </a:extLst>
                </a:gridCol>
                <a:gridCol w="1398506">
                  <a:extLst>
                    <a:ext uri="{9D8B030D-6E8A-4147-A177-3AD203B41FA5}">
                      <a16:colId xmlns:a16="http://schemas.microsoft.com/office/drawing/2014/main" val="84200985"/>
                    </a:ext>
                  </a:extLst>
                </a:gridCol>
                <a:gridCol w="1244059">
                  <a:extLst>
                    <a:ext uri="{9D8B030D-6E8A-4147-A177-3AD203B41FA5}">
                      <a16:colId xmlns:a16="http://schemas.microsoft.com/office/drawing/2014/main" val="3908900016"/>
                    </a:ext>
                  </a:extLst>
                </a:gridCol>
              </a:tblGrid>
              <a:tr h="1124125">
                <a:tc>
                  <a:txBody>
                    <a:bodyPr/>
                    <a:lstStyle/>
                    <a:p>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600" dirty="0">
                          <a:solidFill>
                            <a:schemeClr val="tx1"/>
                          </a:solidFill>
                        </a:rPr>
                        <a:t>Describe the need for amendment and what changes will be made.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600" dirty="0">
                          <a:solidFill>
                            <a:schemeClr val="tx1"/>
                          </a:solidFill>
                        </a:rPr>
                        <a:t>Include SUNY/CUNY contact information.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600" dirty="0">
                          <a:solidFill>
                            <a:schemeClr val="tx1"/>
                          </a:solidFill>
                        </a:rPr>
                        <a:t>Include project numbers and related questions.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600" dirty="0">
                          <a:solidFill>
                            <a:schemeClr val="tx1"/>
                          </a:solidFill>
                        </a:rPr>
                        <a:t>Include physical location and partner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600" dirty="0">
                          <a:solidFill>
                            <a:schemeClr val="tx1"/>
                          </a:solidFill>
                        </a:rPr>
                        <a:t>Include changes to expenditures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600" dirty="0">
                          <a:solidFill>
                            <a:schemeClr val="tx1"/>
                          </a:solidFill>
                        </a:rPr>
                        <a:t>Update category budgets.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546123154"/>
                  </a:ext>
                </a:extLst>
              </a:tr>
              <a:tr h="864066">
                <a:tc>
                  <a:txBody>
                    <a:bodyPr/>
                    <a:lstStyle/>
                    <a:p>
                      <a:r>
                        <a:rPr lang="en-US" sz="1600" dirty="0">
                          <a:solidFill>
                            <a:schemeClr val="tx1"/>
                          </a:solidFill>
                        </a:rPr>
                        <a:t>School Connectivity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500" dirty="0">
                          <a:solidFill>
                            <a:schemeClr val="tx1"/>
                          </a:solidFill>
                        </a:rPr>
                        <a:t>Question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en-US"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500" dirty="0">
                          <a:solidFill>
                            <a:schemeClr val="tx1"/>
                          </a:solidFill>
                        </a:rPr>
                        <a:t>Questions 6, 7 &amp; 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en-US"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200" dirty="0">
                          <a:solidFill>
                            <a:schemeClr val="tx1"/>
                          </a:solidFill>
                        </a:rPr>
                        <a:t>Question 9 – Loanable</a:t>
                      </a:r>
                    </a:p>
                    <a:p>
                      <a:pPr algn="ctr"/>
                      <a:r>
                        <a:rPr lang="en-US" sz="1200" dirty="0">
                          <a:solidFill>
                            <a:schemeClr val="tx1"/>
                          </a:solidFill>
                        </a:rPr>
                        <a:t>Question 10 - </a:t>
                      </a:r>
                      <a:r>
                        <a:rPr lang="en-US" sz="1200" dirty="0" err="1">
                          <a:solidFill>
                            <a:schemeClr val="tx1"/>
                          </a:solidFill>
                        </a:rPr>
                        <a:t>Nonloanable</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200" dirty="0">
                          <a:solidFill>
                            <a:schemeClr val="tx1"/>
                          </a:solidFill>
                        </a:rPr>
                        <a:t>Question 12 – Loanable</a:t>
                      </a:r>
                    </a:p>
                    <a:p>
                      <a:pPr algn="ctr"/>
                      <a:r>
                        <a:rPr lang="en-US" sz="1200" dirty="0">
                          <a:solidFill>
                            <a:schemeClr val="tx1"/>
                          </a:solidFill>
                        </a:rPr>
                        <a:t>Question 13 - </a:t>
                      </a:r>
                      <a:r>
                        <a:rPr lang="en-US" sz="1200" dirty="0" err="1">
                          <a:solidFill>
                            <a:schemeClr val="tx1"/>
                          </a:solidFill>
                        </a:rPr>
                        <a:t>Nonloanable</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806991313"/>
                  </a:ext>
                </a:extLst>
              </a:tr>
              <a:tr h="419449">
                <a:tc>
                  <a:txBody>
                    <a:bodyPr/>
                    <a:lstStyle/>
                    <a:p>
                      <a:r>
                        <a:rPr lang="en-US" sz="1600" dirty="0">
                          <a:solidFill>
                            <a:schemeClr val="tx1"/>
                          </a:solidFill>
                        </a:rPr>
                        <a:t>Community Connectivity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500" dirty="0">
                          <a:solidFill>
                            <a:schemeClr val="tx1"/>
                          </a:solidFill>
                        </a:rPr>
                        <a:t>Question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en-US"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en-US"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500" dirty="0">
                          <a:solidFill>
                            <a:schemeClr val="tx1"/>
                          </a:solidFill>
                        </a:rPr>
                        <a:t>Questions 4 &amp;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500" dirty="0">
                          <a:solidFill>
                            <a:schemeClr val="tx1"/>
                          </a:solidFill>
                        </a:rPr>
                        <a:t>Question 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500" dirty="0">
                          <a:solidFill>
                            <a:schemeClr val="tx1"/>
                          </a:solidFill>
                        </a:rPr>
                        <a:t>Question 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702595662"/>
                  </a:ext>
                </a:extLst>
              </a:tr>
              <a:tr h="536793">
                <a:tc>
                  <a:txBody>
                    <a:bodyPr/>
                    <a:lstStyle/>
                    <a:p>
                      <a:r>
                        <a:rPr lang="en-US" sz="1600" dirty="0">
                          <a:solidFill>
                            <a:schemeClr val="tx1"/>
                          </a:solidFill>
                        </a:rPr>
                        <a:t>Classroom Learning Technology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500" dirty="0">
                          <a:solidFill>
                            <a:schemeClr val="tx1"/>
                          </a:solidFill>
                        </a:rPr>
                        <a:t>Question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500" dirty="0">
                          <a:solidFill>
                            <a:schemeClr val="tx1"/>
                          </a:solidFill>
                        </a:rPr>
                        <a:t>Question 9, 9a, 9b, 9c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en-US"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en-US" sz="15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500" dirty="0">
                          <a:solidFill>
                            <a:schemeClr val="tx1"/>
                          </a:solidFill>
                        </a:rPr>
                        <a:t>Question 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500" dirty="0">
                          <a:solidFill>
                            <a:schemeClr val="tx1"/>
                          </a:solidFill>
                        </a:rPr>
                        <a:t>Question 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460094243"/>
                  </a:ext>
                </a:extLst>
              </a:tr>
              <a:tr h="419170">
                <a:tc>
                  <a:txBody>
                    <a:bodyPr/>
                    <a:lstStyle/>
                    <a:p>
                      <a:r>
                        <a:rPr lang="en-US" sz="1600" dirty="0">
                          <a:solidFill>
                            <a:schemeClr val="tx1"/>
                          </a:solidFill>
                        </a:rPr>
                        <a:t>Pre-Kindergarten Classrooms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500" dirty="0">
                          <a:solidFill>
                            <a:schemeClr val="tx1"/>
                          </a:solidFill>
                        </a:rPr>
                        <a:t>Question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en-US"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500" dirty="0">
                          <a:solidFill>
                            <a:schemeClr val="tx1"/>
                          </a:solidFill>
                        </a:rPr>
                        <a:t>Question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en-US"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500" dirty="0">
                          <a:solidFill>
                            <a:schemeClr val="tx1"/>
                          </a:solidFill>
                        </a:rPr>
                        <a:t>Question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500" dirty="0">
                          <a:solidFill>
                            <a:schemeClr val="tx1"/>
                          </a:solidFill>
                        </a:rPr>
                        <a:t>Question 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511793917"/>
                  </a:ext>
                </a:extLst>
              </a:tr>
              <a:tr h="452903">
                <a:tc>
                  <a:txBody>
                    <a:bodyPr/>
                    <a:lstStyle/>
                    <a:p>
                      <a:r>
                        <a:rPr lang="en-US" sz="1600" dirty="0">
                          <a:solidFill>
                            <a:schemeClr val="tx1"/>
                          </a:solidFill>
                        </a:rPr>
                        <a:t>Transportable Classroom Units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500" dirty="0">
                          <a:solidFill>
                            <a:schemeClr val="tx1"/>
                          </a:solidFill>
                        </a:rPr>
                        <a:t>Question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en-US"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500" dirty="0">
                          <a:solidFill>
                            <a:schemeClr val="tx1"/>
                          </a:solidFill>
                        </a:rPr>
                        <a:t>Question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en-US"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500" dirty="0">
                          <a:solidFill>
                            <a:schemeClr val="tx1"/>
                          </a:solidFill>
                        </a:rPr>
                        <a:t>Question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500" dirty="0">
                          <a:solidFill>
                            <a:schemeClr val="tx1"/>
                          </a:solidFill>
                        </a:rPr>
                        <a:t>Question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199561509"/>
                  </a:ext>
                </a:extLst>
              </a:tr>
              <a:tr h="548543">
                <a:tc>
                  <a:txBody>
                    <a:bodyPr/>
                    <a:lstStyle/>
                    <a:p>
                      <a:r>
                        <a:rPr lang="en-US" sz="1600" dirty="0">
                          <a:solidFill>
                            <a:schemeClr val="tx1"/>
                          </a:solidFill>
                        </a:rPr>
                        <a:t>High-Tech Security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500" dirty="0">
                          <a:solidFill>
                            <a:schemeClr val="tx1"/>
                          </a:solidFill>
                        </a:rPr>
                        <a:t>Question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en-US"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500" dirty="0">
                          <a:solidFill>
                            <a:schemeClr val="tx1"/>
                          </a:solidFill>
                        </a:rPr>
                        <a:t>Questions 2, 3 &amp;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en-US"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500" dirty="0">
                          <a:solidFill>
                            <a:schemeClr val="tx1"/>
                          </a:solidFill>
                        </a:rPr>
                        <a:t>Question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500" dirty="0">
                          <a:solidFill>
                            <a:schemeClr val="tx1"/>
                          </a:solidFill>
                        </a:rPr>
                        <a:t>Question 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925598912"/>
                  </a:ext>
                </a:extLst>
              </a:tr>
            </a:tbl>
          </a:graphicData>
        </a:graphic>
      </p:graphicFrame>
    </p:spTree>
    <p:extLst>
      <p:ext uri="{BB962C8B-B14F-4D97-AF65-F5344CB8AC3E}">
        <p14:creationId xmlns:p14="http://schemas.microsoft.com/office/powerpoint/2010/main" val="3112408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9905C-59AD-48FF-B1FE-19519D987AC2}"/>
              </a:ext>
            </a:extLst>
          </p:cNvPr>
          <p:cNvSpPr>
            <a:spLocks noGrp="1"/>
          </p:cNvSpPr>
          <p:nvPr>
            <p:ph type="title"/>
          </p:nvPr>
        </p:nvSpPr>
        <p:spPr/>
        <p:txBody>
          <a:bodyPr/>
          <a:lstStyle/>
          <a:p>
            <a:pPr algn="ctr"/>
            <a:r>
              <a:rPr lang="en-US" dirty="0"/>
              <a:t>Non-Public Schools Category</a:t>
            </a:r>
          </a:p>
        </p:txBody>
      </p:sp>
      <p:sp>
        <p:nvSpPr>
          <p:cNvPr id="3" name="Content Placeholder 2">
            <a:extLst>
              <a:ext uri="{FF2B5EF4-FFF2-40B4-BE49-F238E27FC236}">
                <a16:creationId xmlns:a16="http://schemas.microsoft.com/office/drawing/2014/main" id="{32A925AC-DB55-4D5B-B75D-AE6FAFA466F1}"/>
              </a:ext>
            </a:extLst>
          </p:cNvPr>
          <p:cNvSpPr>
            <a:spLocks noGrp="1"/>
          </p:cNvSpPr>
          <p:nvPr>
            <p:ph idx="1"/>
          </p:nvPr>
        </p:nvSpPr>
        <p:spPr>
          <a:xfrm>
            <a:off x="705723" y="1825625"/>
            <a:ext cx="10780553" cy="4351338"/>
          </a:xfrm>
        </p:spPr>
        <p:txBody>
          <a:bodyPr>
            <a:normAutofit/>
          </a:bodyPr>
          <a:lstStyle/>
          <a:p>
            <a:r>
              <a:rPr lang="en-US" dirty="0"/>
              <a:t>Districts that have nonpublic schools within their boundaries as of 2014-15 will have the new “Non-Public Schools” category included in their Survey Navigation.</a:t>
            </a:r>
          </a:p>
          <a:p>
            <a:r>
              <a:rPr lang="en-US" dirty="0"/>
              <a:t>Any of these districts that are spending SSBA funds on technology that has been identified as loanable in School Connectivity and/or Classroom Learning Technology will need to account for plans to purchase and loan devices for nonpublic schools. </a:t>
            </a:r>
          </a:p>
          <a:p>
            <a:r>
              <a:rPr lang="en-US" dirty="0"/>
              <a:t>Nonpublic loans are automatically calculated per plan. The district can find the total nonpublic loan amount on the final column of question 4. </a:t>
            </a:r>
          </a:p>
          <a:p>
            <a:r>
              <a:rPr lang="en-US" dirty="0"/>
              <a:t>All questions in this category are required if there is a nonpublic loan.</a:t>
            </a:r>
          </a:p>
        </p:txBody>
      </p:sp>
    </p:spTree>
    <p:extLst>
      <p:ext uri="{BB962C8B-B14F-4D97-AF65-F5344CB8AC3E}">
        <p14:creationId xmlns:p14="http://schemas.microsoft.com/office/powerpoint/2010/main" val="14041272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837</TotalTime>
  <Words>1191</Words>
  <Application>Microsoft Office PowerPoint</Application>
  <PresentationFormat>Widescreen</PresentationFormat>
  <Paragraphs>102</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Smart Schools Investment Plan Amendments</vt:lpstr>
      <vt:lpstr>What is an Amendment to an SSIP?</vt:lpstr>
      <vt:lpstr>Why would a district need an amendment?</vt:lpstr>
      <vt:lpstr>What is the approval time for an amendment?</vt:lpstr>
      <vt:lpstr>What is needed to complete an amendment?</vt:lpstr>
      <vt:lpstr>Steps to File an Amendment</vt:lpstr>
      <vt:lpstr>Create a New Smart Schools Investment Plan</vt:lpstr>
      <vt:lpstr>Questions in Categories</vt:lpstr>
      <vt:lpstr>Non-Public Schools Category</vt:lpstr>
      <vt:lpstr>Developing a Budget</vt:lpstr>
      <vt:lpstr>PowerPoint Presentation</vt:lpstr>
      <vt:lpstr>PowerPoint Presentation</vt:lpstr>
      <vt:lpstr>PowerPoint Presentation</vt:lpstr>
      <vt:lpstr>Calculating the Category Budget</vt:lpstr>
      <vt:lpstr>Checking the Overview: Question 13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Lolik</dc:creator>
  <cp:lastModifiedBy>Kim Thayer</cp:lastModifiedBy>
  <cp:revision>44</cp:revision>
  <cp:lastPrinted>2017-06-07T19:24:54Z</cp:lastPrinted>
  <dcterms:created xsi:type="dcterms:W3CDTF">2017-05-18T13:56:53Z</dcterms:created>
  <dcterms:modified xsi:type="dcterms:W3CDTF">2022-06-08T14:54:29Z</dcterms:modified>
</cp:coreProperties>
</file>