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6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7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8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9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0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1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2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3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4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5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6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17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18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19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0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7" r:id="rId2"/>
    <p:sldMasterId id="2147483713" r:id="rId3"/>
    <p:sldMasterId id="2147483736" r:id="rId4"/>
    <p:sldMasterId id="2147483763" r:id="rId5"/>
    <p:sldMasterId id="2147483789" r:id="rId6"/>
    <p:sldMasterId id="2147483812" r:id="rId7"/>
    <p:sldMasterId id="2147483839" r:id="rId8"/>
    <p:sldMasterId id="2147483854" r:id="rId9"/>
    <p:sldMasterId id="2147483869" r:id="rId10"/>
    <p:sldMasterId id="2147483888" r:id="rId11"/>
    <p:sldMasterId id="2147483901" r:id="rId12"/>
    <p:sldMasterId id="2147483914" r:id="rId13"/>
    <p:sldMasterId id="2147483926" r:id="rId14"/>
    <p:sldMasterId id="2147483938" r:id="rId15"/>
    <p:sldMasterId id="2147483950" r:id="rId16"/>
    <p:sldMasterId id="2147483968" r:id="rId17"/>
    <p:sldMasterId id="2147483983" r:id="rId18"/>
    <p:sldMasterId id="2147484000" r:id="rId19"/>
    <p:sldMasterId id="2147484015" r:id="rId20"/>
    <p:sldMasterId id="2147484030" r:id="rId21"/>
  </p:sldMasterIdLst>
  <p:notesMasterIdLst>
    <p:notesMasterId r:id="rId134"/>
  </p:notesMasterIdLst>
  <p:sldIdLst>
    <p:sldId id="1274" r:id="rId22"/>
    <p:sldId id="1287" r:id="rId23"/>
    <p:sldId id="1288" r:id="rId24"/>
    <p:sldId id="1289" r:id="rId25"/>
    <p:sldId id="1290" r:id="rId26"/>
    <p:sldId id="1291" r:id="rId27"/>
    <p:sldId id="1292" r:id="rId28"/>
    <p:sldId id="1293" r:id="rId29"/>
    <p:sldId id="1294" r:id="rId30"/>
    <p:sldId id="1497" r:id="rId31"/>
    <p:sldId id="1498" r:id="rId32"/>
    <p:sldId id="1499" r:id="rId33"/>
    <p:sldId id="1296" r:id="rId34"/>
    <p:sldId id="1297" r:id="rId35"/>
    <p:sldId id="1298" r:id="rId36"/>
    <p:sldId id="1412" r:id="rId37"/>
    <p:sldId id="1413" r:id="rId38"/>
    <p:sldId id="1414" r:id="rId39"/>
    <p:sldId id="1415" r:id="rId40"/>
    <p:sldId id="1299" r:id="rId41"/>
    <p:sldId id="1406" r:id="rId42"/>
    <p:sldId id="1470" r:id="rId43"/>
    <p:sldId id="1471" r:id="rId44"/>
    <p:sldId id="1472" r:id="rId45"/>
    <p:sldId id="1473" r:id="rId46"/>
    <p:sldId id="1474" r:id="rId47"/>
    <p:sldId id="1407" r:id="rId48"/>
    <p:sldId id="1408" r:id="rId49"/>
    <p:sldId id="1416" r:id="rId50"/>
    <p:sldId id="1318" r:id="rId51"/>
    <p:sldId id="1319" r:id="rId52"/>
    <p:sldId id="1503" r:id="rId53"/>
    <p:sldId id="1504" r:id="rId54"/>
    <p:sldId id="1500" r:id="rId55"/>
    <p:sldId id="1501" r:id="rId56"/>
    <p:sldId id="1502" r:id="rId57"/>
    <p:sldId id="1417" r:id="rId58"/>
    <p:sldId id="1418" r:id="rId59"/>
    <p:sldId id="1419" r:id="rId60"/>
    <p:sldId id="1420" r:id="rId61"/>
    <p:sldId id="1421" r:id="rId62"/>
    <p:sldId id="1422" r:id="rId63"/>
    <p:sldId id="1423" r:id="rId64"/>
    <p:sldId id="1424" r:id="rId65"/>
    <p:sldId id="1425" r:id="rId66"/>
    <p:sldId id="1426" r:id="rId67"/>
    <p:sldId id="1427" r:id="rId68"/>
    <p:sldId id="1428" r:id="rId69"/>
    <p:sldId id="1429" r:id="rId70"/>
    <p:sldId id="1430" r:id="rId71"/>
    <p:sldId id="1431" r:id="rId72"/>
    <p:sldId id="1432" r:id="rId73"/>
    <p:sldId id="1433" r:id="rId74"/>
    <p:sldId id="1436" r:id="rId75"/>
    <p:sldId id="1437" r:id="rId76"/>
    <p:sldId id="1438" r:id="rId77"/>
    <p:sldId id="1439" r:id="rId78"/>
    <p:sldId id="1440" r:id="rId79"/>
    <p:sldId id="1441" r:id="rId80"/>
    <p:sldId id="1442" r:id="rId81"/>
    <p:sldId id="1443" r:id="rId82"/>
    <p:sldId id="1444" r:id="rId83"/>
    <p:sldId id="1445" r:id="rId84"/>
    <p:sldId id="1446" r:id="rId85"/>
    <p:sldId id="1447" r:id="rId86"/>
    <p:sldId id="1448" r:id="rId87"/>
    <p:sldId id="1449" r:id="rId88"/>
    <p:sldId id="1450" r:id="rId89"/>
    <p:sldId id="1451" r:id="rId90"/>
    <p:sldId id="1452" r:id="rId91"/>
    <p:sldId id="1453" r:id="rId92"/>
    <p:sldId id="1493" r:id="rId93"/>
    <p:sldId id="1494" r:id="rId94"/>
    <p:sldId id="1495" r:id="rId95"/>
    <p:sldId id="1454" r:id="rId96"/>
    <p:sldId id="1455" r:id="rId97"/>
    <p:sldId id="1456" r:id="rId98"/>
    <p:sldId id="1457" r:id="rId99"/>
    <p:sldId id="1458" r:id="rId100"/>
    <p:sldId id="1459" r:id="rId101"/>
    <p:sldId id="1475" r:id="rId102"/>
    <p:sldId id="1476" r:id="rId103"/>
    <p:sldId id="1460" r:id="rId104"/>
    <p:sldId id="1461" r:id="rId105"/>
    <p:sldId id="1462" r:id="rId106"/>
    <p:sldId id="1463" r:id="rId107"/>
    <p:sldId id="1464" r:id="rId108"/>
    <p:sldId id="1465" r:id="rId109"/>
    <p:sldId id="1466" r:id="rId110"/>
    <p:sldId id="1467" r:id="rId111"/>
    <p:sldId id="1468" r:id="rId112"/>
    <p:sldId id="1469" r:id="rId113"/>
    <p:sldId id="1505" r:id="rId114"/>
    <p:sldId id="1481" r:id="rId115"/>
    <p:sldId id="1482" r:id="rId116"/>
    <p:sldId id="1483" r:id="rId117"/>
    <p:sldId id="1484" r:id="rId118"/>
    <p:sldId id="1485" r:id="rId119"/>
    <p:sldId id="1486" r:id="rId120"/>
    <p:sldId id="1487" r:id="rId121"/>
    <p:sldId id="1488" r:id="rId122"/>
    <p:sldId id="1489" r:id="rId123"/>
    <p:sldId id="1490" r:id="rId124"/>
    <p:sldId id="1491" r:id="rId125"/>
    <p:sldId id="1492" r:id="rId126"/>
    <p:sldId id="1496" r:id="rId127"/>
    <p:sldId id="1373" r:id="rId128"/>
    <p:sldId id="1374" r:id="rId129"/>
    <p:sldId id="1375" r:id="rId130"/>
    <p:sldId id="1376" r:id="rId131"/>
    <p:sldId id="1377" r:id="rId132"/>
    <p:sldId id="1378" r:id="rId1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58" autoAdjust="0"/>
  </p:normalViewPr>
  <p:slideViewPr>
    <p:cSldViewPr snapToGrid="0">
      <p:cViewPr>
        <p:scale>
          <a:sx n="95" d="100"/>
          <a:sy n="95" d="100"/>
        </p:scale>
        <p:origin x="-1290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0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5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slide" Target="slides/slide112.xml"/><Relationship Id="rId138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slide" Target="slides/slide10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126" Type="http://schemas.openxmlformats.org/officeDocument/2006/relationships/slide" Target="slides/slide105.xml"/><Relationship Id="rId13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16" Type="http://schemas.openxmlformats.org/officeDocument/2006/relationships/slide" Target="slides/slide95.xml"/><Relationship Id="rId124" Type="http://schemas.openxmlformats.org/officeDocument/2006/relationships/slide" Target="slides/slide103.xml"/><Relationship Id="rId129" Type="http://schemas.openxmlformats.org/officeDocument/2006/relationships/slide" Target="slides/slide108.xml"/><Relationship Id="rId13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11" Type="http://schemas.openxmlformats.org/officeDocument/2006/relationships/slide" Target="slides/slide90.xml"/><Relationship Id="rId132" Type="http://schemas.openxmlformats.org/officeDocument/2006/relationships/slide" Target="slides/slide1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130" Type="http://schemas.openxmlformats.org/officeDocument/2006/relationships/slide" Target="slides/slide109.xml"/><Relationship Id="rId13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slide" Target="slides/slide110.xml"/><Relationship Id="rId136" Type="http://schemas.openxmlformats.org/officeDocument/2006/relationships/viewProps" Target="viewProps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Low-skill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99E-4731-AFED-B8B37F469DC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1980</c:v>
                </c:pt>
                <c:pt idx="1">
                  <c:v>2010</c:v>
                </c:pt>
                <c:pt idx="2">
                  <c:v>2040</c:v>
                </c:pt>
              </c:numCache>
            </c:numRef>
          </c:cat>
          <c:val>
            <c:numRef>
              <c:f>Sheet1!$B$2:$B$4</c:f>
              <c:numCache>
                <c:formatCode>0.0%</c:formatCode>
                <c:ptCount val="3"/>
                <c:pt idx="0">
                  <c:v>0.127</c:v>
                </c:pt>
                <c:pt idx="1">
                  <c:v>0.16200000000000001</c:v>
                </c:pt>
                <c:pt idx="2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99E-4731-AFED-B8B37F469D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Lower-middle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99E-4731-AFED-B8B37F469DC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1980</c:v>
                </c:pt>
                <c:pt idx="1">
                  <c:v>2010</c:v>
                </c:pt>
                <c:pt idx="2">
                  <c:v>2040</c:v>
                </c:pt>
              </c:numCache>
            </c:numRef>
          </c:cat>
          <c:val>
            <c:numRef>
              <c:f>Sheet1!$C$2:$C$4</c:f>
              <c:numCache>
                <c:formatCode>0.0%</c:formatCode>
                <c:ptCount val="3"/>
                <c:pt idx="0">
                  <c:v>0.47099999999999997</c:v>
                </c:pt>
                <c:pt idx="1">
                  <c:v>0.377</c:v>
                </c:pt>
                <c:pt idx="2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99E-4731-AFED-B8B37F469D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Upper-middle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99E-4731-AFED-B8B37F469DC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1980</c:v>
                </c:pt>
                <c:pt idx="1">
                  <c:v>2010</c:v>
                </c:pt>
                <c:pt idx="2">
                  <c:v>2040</c:v>
                </c:pt>
              </c:numCache>
            </c:numRef>
          </c:cat>
          <c:val>
            <c:numRef>
              <c:f>Sheet1!$D$2:$D$4</c:f>
              <c:numCache>
                <c:formatCode>0.0%</c:formatCode>
                <c:ptCount val="3"/>
                <c:pt idx="0">
                  <c:v>0.21299999999999999</c:v>
                </c:pt>
                <c:pt idx="1">
                  <c:v>0.20699999999999999</c:v>
                </c:pt>
                <c:pt idx="2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99E-4731-AFED-B8B37F469DC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High-skill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99E-4731-AFED-B8B37F469DC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1980</c:v>
                </c:pt>
                <c:pt idx="1">
                  <c:v>2010</c:v>
                </c:pt>
                <c:pt idx="2">
                  <c:v>2040</c:v>
                </c:pt>
              </c:numCache>
            </c:numRef>
          </c:cat>
          <c:val>
            <c:numRef>
              <c:f>Sheet1!$E$2:$E$4</c:f>
              <c:numCache>
                <c:formatCode>0.0%</c:formatCode>
                <c:ptCount val="3"/>
                <c:pt idx="0">
                  <c:v>0.189</c:v>
                </c:pt>
                <c:pt idx="1">
                  <c:v>0.254</c:v>
                </c:pt>
                <c:pt idx="2">
                  <c:v>0.35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199E-4731-AFED-B8B37F469DC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1308672"/>
        <c:axId val="106958848"/>
      </c:barChart>
      <c:catAx>
        <c:axId val="101308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6958848"/>
        <c:crosses val="autoZero"/>
        <c:auto val="1"/>
        <c:lblAlgn val="ctr"/>
        <c:lblOffset val="100"/>
        <c:noMultiLvlLbl val="0"/>
      </c:catAx>
      <c:valAx>
        <c:axId val="106958848"/>
        <c:scaling>
          <c:orientation val="minMax"/>
          <c:max val="1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1308672"/>
        <c:crosses val="autoZero"/>
        <c:crossBetween val="between"/>
        <c:majorUnit val="0.2"/>
      </c:valAx>
    </c:plotArea>
    <c:legend>
      <c:legendPos val="t"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166282016472103E-2"/>
          <c:y val="4.5353218559544502E-2"/>
          <c:w val="0.90084521223640202"/>
          <c:h val="0.851614618087992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1960s</c:v>
                </c:pt>
                <c:pt idx="1">
                  <c:v>1970s</c:v>
                </c:pt>
                <c:pt idx="2">
                  <c:v>1980s</c:v>
                </c:pt>
                <c:pt idx="3">
                  <c:v>1990s</c:v>
                </c:pt>
                <c:pt idx="4">
                  <c:v>2000s</c:v>
                </c:pt>
                <c:pt idx="5">
                  <c:v>2010s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0.32</c:v>
                </c:pt>
                <c:pt idx="1">
                  <c:v>0.27</c:v>
                </c:pt>
                <c:pt idx="2">
                  <c:v>0.2</c:v>
                </c:pt>
                <c:pt idx="3">
                  <c:v>0.2</c:v>
                </c:pt>
                <c:pt idx="4">
                  <c:v>7.0000000000000007E-2</c:v>
                </c:pt>
                <c:pt idx="5">
                  <c:v>0</c:v>
                </c:pt>
              </c:numCache>
            </c:numRef>
          </c:val>
          <c:shape val="box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1960s</c:v>
                </c:pt>
                <c:pt idx="1">
                  <c:v>1970s</c:v>
                </c:pt>
                <c:pt idx="2">
                  <c:v>1980s</c:v>
                </c:pt>
                <c:pt idx="3">
                  <c:v>1990s</c:v>
                </c:pt>
                <c:pt idx="4">
                  <c:v>2000s</c:v>
                </c:pt>
                <c:pt idx="5">
                  <c:v>2010s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1960s</c:v>
                </c:pt>
                <c:pt idx="1">
                  <c:v>1970s</c:v>
                </c:pt>
                <c:pt idx="2">
                  <c:v>1980s</c:v>
                </c:pt>
                <c:pt idx="3">
                  <c:v>1990s</c:v>
                </c:pt>
                <c:pt idx="4">
                  <c:v>2000s</c:v>
                </c:pt>
                <c:pt idx="5">
                  <c:v>2010s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gapDepth val="34"/>
        <c:shape val="cylinder"/>
        <c:axId val="108645760"/>
        <c:axId val="108651648"/>
        <c:axId val="0"/>
      </c:bar3DChart>
      <c:catAx>
        <c:axId val="108645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8651648"/>
        <c:crosses val="autoZero"/>
        <c:auto val="1"/>
        <c:lblAlgn val="ctr"/>
        <c:lblOffset val="100"/>
        <c:noMultiLvlLbl val="0"/>
      </c:catAx>
      <c:valAx>
        <c:axId val="1086516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8645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A8863-064B-4547-83FB-2BA23BC853FC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20AC0-35A7-455F-9803-99E582B8C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76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41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94999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123" name="Rectangle 3"/>
          <p:cNvSpPr>
            <a:spLocks noGrp="1"/>
          </p:cNvSpPr>
          <p:nvPr>
            <p:ph type="body" idx="1"/>
          </p:nvPr>
        </p:nvSpPr>
        <p:spPr>
          <a:xfrm>
            <a:off x="684610" y="4342191"/>
            <a:ext cx="5488781" cy="411389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30414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63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3961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63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5289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5620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4223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0091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141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52879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4645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2141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73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8003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0352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1988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1347" name="Rectangle 3"/>
          <p:cNvSpPr>
            <a:spLocks noGrp="1"/>
          </p:cNvSpPr>
          <p:nvPr>
            <p:ph type="body" idx="1"/>
          </p:nvPr>
        </p:nvSpPr>
        <p:spPr bwMode="auto">
          <a:xfrm>
            <a:off x="912813" y="4344988"/>
            <a:ext cx="5032375" cy="4113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00204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1347" name="Rectangle 3"/>
          <p:cNvSpPr>
            <a:spLocks noGrp="1"/>
          </p:cNvSpPr>
          <p:nvPr>
            <p:ph type="body" idx="1"/>
          </p:nvPr>
        </p:nvSpPr>
        <p:spPr bwMode="auto">
          <a:xfrm>
            <a:off x="912813" y="4344988"/>
            <a:ext cx="5032375" cy="4113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16591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73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1720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A41F3-EB1A-45D3-9885-C765162BB78E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933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A41F3-EB1A-45D3-9885-C765162BB78E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147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73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40547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A41F3-EB1A-45D3-9885-C765162BB78E}" type="slidenum">
              <a:rPr lang="en-US" smtClean="0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25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2525" y="688975"/>
            <a:ext cx="4556125" cy="3417888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59" tIns="44151" rIns="91459" bIns="4415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69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73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52018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2525" y="688975"/>
            <a:ext cx="4556125" cy="3417888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59" tIns="44151" rIns="91459" bIns="4415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9127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2525" y="688975"/>
            <a:ext cx="4556125" cy="3417888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59" tIns="44151" rIns="91459" bIns="4415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719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2525" y="688975"/>
            <a:ext cx="4556125" cy="3417888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59" tIns="44151" rIns="91459" bIns="4415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6261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2525" y="688975"/>
            <a:ext cx="4556125" cy="3417888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59" tIns="44151" rIns="91459" bIns="4415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5628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2525" y="688975"/>
            <a:ext cx="4556125" cy="3417888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59" tIns="44151" rIns="91459" bIns="4415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4183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2525" y="688975"/>
            <a:ext cx="4556125" cy="3417888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59" tIns="44151" rIns="91459" bIns="4415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9932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2525" y="688975"/>
            <a:ext cx="4556125" cy="3417888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59" tIns="44151" rIns="91459" bIns="4415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2275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2525" y="688975"/>
            <a:ext cx="4556125" cy="3417888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59" tIns="44151" rIns="91459" bIns="4415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735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2525" y="688975"/>
            <a:ext cx="4556125" cy="3417888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59" tIns="44151" rIns="91459" bIns="4415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468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2525" y="688975"/>
            <a:ext cx="4556125" cy="3417888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59" tIns="44151" rIns="91459" bIns="4415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802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73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929358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3">
              <a:spcAft>
                <a:spcPts val="500"/>
              </a:spcAft>
              <a:defRPr sz="1800"/>
            </a:pPr>
            <a:r>
              <a:rPr lang="en-US" sz="1200" dirty="0" smtClean="0">
                <a:ea typeface="Arial"/>
                <a:cs typeface="Arial"/>
                <a:sym typeface="Arial"/>
              </a:rPr>
              <a:t>I’ve</a:t>
            </a:r>
            <a:r>
              <a:rPr lang="en-US" sz="1200" baseline="0" dirty="0" smtClean="0">
                <a:ea typeface="Arial"/>
                <a:cs typeface="Arial"/>
                <a:sym typeface="Arial"/>
              </a:rPr>
              <a:t> launched a new blog, </a:t>
            </a:r>
            <a:r>
              <a:rPr lang="en-US" sz="1200" i="1" baseline="0" dirty="0" smtClean="0">
                <a:ea typeface="Arial"/>
                <a:cs typeface="Arial"/>
                <a:sym typeface="Arial"/>
              </a:rPr>
              <a:t>What’s Relevant Right Now</a:t>
            </a:r>
            <a:r>
              <a:rPr lang="en-US" sz="1200" baseline="0" dirty="0" smtClean="0">
                <a:ea typeface="Arial"/>
                <a:cs typeface="Arial"/>
                <a:sym typeface="Arial"/>
              </a:rPr>
              <a:t>. Subscribe through blog.leadered.com or use the QR code. I’m also on </a:t>
            </a:r>
            <a:r>
              <a:rPr lang="en-US" sz="1200" baseline="0" dirty="0" err="1" smtClean="0">
                <a:ea typeface="Arial"/>
                <a:cs typeface="Arial"/>
                <a:sym typeface="Arial"/>
              </a:rPr>
              <a:t>Linkedin</a:t>
            </a:r>
            <a:r>
              <a:rPr lang="en-US" sz="1200" baseline="0" smtClean="0">
                <a:ea typeface="Arial"/>
                <a:cs typeface="Arial"/>
                <a:sym typeface="Arial"/>
              </a:rPr>
              <a:t>. </a:t>
            </a:r>
            <a:endParaRPr lang="en-US" sz="1200" baseline="0" dirty="0" smtClean="0"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A41F3-EB1A-45D3-9885-C765162BB78E}" type="slidenum">
              <a:rPr lang="en-US" smtClean="0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936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73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What does</a:t>
            </a:r>
            <a:r>
              <a:rPr lang="en-US" baseline="0" dirty="0" smtClean="0"/>
              <a:t> the slide represent and what is the source??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434660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4213"/>
            <a:ext cx="4575175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4963" name="Rectangle 3"/>
          <p:cNvSpPr>
            <a:spLocks noGrp="1"/>
          </p:cNvSpPr>
          <p:nvPr>
            <p:ph type="body" idx="1"/>
          </p:nvPr>
        </p:nvSpPr>
        <p:spPr bwMode="auto">
          <a:xfrm>
            <a:off x="687388" y="4344988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94448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798047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470803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93247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33647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73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1542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A41F3-EB1A-45D3-9885-C765162BB78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12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73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8425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A41F3-EB1A-45D3-9885-C765162BB78E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47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123" name="Rectangle 3"/>
          <p:cNvSpPr>
            <a:spLocks noGrp="1"/>
          </p:cNvSpPr>
          <p:nvPr>
            <p:ph type="body" idx="1"/>
          </p:nvPr>
        </p:nvSpPr>
        <p:spPr>
          <a:xfrm>
            <a:off x="684610" y="4342191"/>
            <a:ext cx="5488781" cy="411389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41774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7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7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4.jpeg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8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8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8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8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6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9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9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9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9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1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1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i="0" spc="-20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10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8" y="209550"/>
            <a:ext cx="7802562" cy="7334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35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0" rtlCol="0" anchor="b">
            <a:normAutofit/>
          </a:bodyPr>
          <a:lstStyle>
            <a:lvl1pPr>
              <a:defRPr lang="en-US" sz="4400" b="1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5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"/>
          <a:stretch/>
        </p:blipFill>
        <p:spPr>
          <a:xfrm>
            <a:off x="0" y="-1"/>
            <a:ext cx="9144001" cy="62621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pic>
        <p:nvPicPr>
          <p:cNvPr id="7" name="Picture 6" descr="gradient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2" b="41177"/>
          <a:stretch/>
        </p:blipFill>
        <p:spPr>
          <a:xfrm>
            <a:off x="1587" y="5214471"/>
            <a:ext cx="9142413" cy="164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6" y="5438012"/>
            <a:ext cx="5154436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200" b="0" i="0" cap="none" spc="-7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499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pic>
        <p:nvPicPr>
          <p:cNvPr id="8" name="Picture 7" descr="gradient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2" b="41177"/>
          <a:stretch/>
        </p:blipFill>
        <p:spPr>
          <a:xfrm>
            <a:off x="0" y="5214471"/>
            <a:ext cx="9142413" cy="164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6" y="5438012"/>
            <a:ext cx="5154436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200" b="0" i="0" cap="none" spc="-7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69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499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5153025"/>
            <a:ext cx="9144001" cy="1696955"/>
          </a:xfrm>
          <a:prstGeom prst="rect">
            <a:avLst/>
          </a:prstGeom>
          <a:solidFill>
            <a:srgbClr val="7A170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5" y="5440807"/>
            <a:ext cx="6276975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75000"/>
              </a:lnSpc>
              <a:defRPr lang="en-US" sz="4000" b="0" kern="1200" cap="none" spc="-70" baseline="0">
                <a:solidFill>
                  <a:schemeClr val="bg1"/>
                </a:solidFill>
                <a:latin typeface="+mn-lt"/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6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28744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-1"/>
            <a:ext cx="4572000" cy="6287445"/>
          </a:xfrm>
          <a:prstGeom prst="rect">
            <a:avLst/>
          </a:prstGeom>
          <a:solidFill>
            <a:srgbClr val="5859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1" y="2069759"/>
            <a:ext cx="4016926" cy="3799803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4000" b="0" kern="1200" cap="none" spc="-70" baseline="0" smtClean="0">
                <a:solidFill>
                  <a:schemeClr val="bg1"/>
                </a:solidFill>
                <a:latin typeface="+mn-lt"/>
                <a:ea typeface="+mj-ea"/>
                <a:cs typeface="Cordia New" panose="020B0304020202020204" pitchFamily="34" charset="-34"/>
              </a:defRPr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4800" b="0" spc="-200" baseline="0">
                <a:solidFill>
                  <a:schemeClr val="bg1">
                    <a:lumMod val="85000"/>
                  </a:schemeClr>
                </a:solidFill>
                <a:latin typeface="+mn-lt"/>
                <a:cs typeface="Cordia New" panose="020B0304020202020204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725444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85000"/>
                  </a:schemeClr>
                </a:solidFill>
                <a:latin typeface="+mn-lt"/>
                <a:cs typeface="Cordia New" panose="020B0304020202020204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4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spc="-200" baseline="0">
                <a:solidFill>
                  <a:schemeClr val="bg1"/>
                </a:solidFill>
                <a:latin typeface="+mn-lt"/>
                <a:cs typeface="Cordia New" panose="020B0304020202020204" pitchFamily="34" charset="-3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  <a:cs typeface="Cordia New" panose="020B0304020202020204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8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i="0" spc="-20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6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dien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927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i="0" spc="-20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0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2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057405"/>
            <a:ext cx="8229600" cy="40687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75914D"/>
              </a:buClr>
              <a:buFontTx/>
              <a:buChar char="•"/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58536FD-94E3-489F-A60B-CF97BA0C3A02}" type="slidenum">
              <a:rPr lang="en-US">
                <a:solidFill>
                  <a:prstClr val="white">
                    <a:lumMod val="8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00699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dien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92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9105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652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164772"/>
            <a:ext cx="7073899" cy="481901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spc="-50" baseline="0">
                <a:solidFill>
                  <a:schemeClr val="bg1"/>
                </a:solidFill>
                <a:latin typeface="+mn-lt"/>
              </a:defRPr>
            </a:lvl1pPr>
            <a:lvl2pPr marL="234950" indent="0">
              <a:lnSpc>
                <a:spcPct val="90000"/>
              </a:lnSpc>
              <a:buNone/>
              <a:defRPr sz="2000" spc="-50" baseline="0">
                <a:solidFill>
                  <a:schemeClr val="bg1"/>
                </a:solidFill>
                <a:latin typeface="+mn-lt"/>
              </a:defRPr>
            </a:lvl2pPr>
            <a:lvl3pPr marL="457200" indent="0">
              <a:lnSpc>
                <a:spcPct val="90000"/>
              </a:lnSpc>
              <a:buNone/>
              <a:defRPr sz="1800" spc="-50" baseline="0">
                <a:solidFill>
                  <a:schemeClr val="bg1"/>
                </a:solidFill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0" y="-1"/>
            <a:ext cx="9169274" cy="6283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8" t="34321" r="31767"/>
          <a:stretch/>
        </p:blipFill>
        <p:spPr>
          <a:xfrm>
            <a:off x="0" y="0"/>
            <a:ext cx="2749176" cy="629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2" y="241300"/>
            <a:ext cx="1957294" cy="5017994"/>
          </a:xfrm>
        </p:spPr>
        <p:txBody>
          <a:bodyPr anchor="t"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5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1105647"/>
            <a:ext cx="7919944" cy="518458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702235"/>
            <a:ext cx="7919944" cy="55880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0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1060824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38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164772"/>
            <a:ext cx="6148401" cy="4819011"/>
          </a:xfrm>
        </p:spPr>
        <p:txBody>
          <a:bodyPr>
            <a:noAutofit/>
          </a:bodyPr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8883650" cy="723900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637414"/>
            <a:ext cx="6156353" cy="4346369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latin typeface="+mn-lt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60350" y="911305"/>
            <a:ext cx="8883650" cy="339725"/>
          </a:xfrm>
        </p:spPr>
        <p:txBody>
          <a:bodyPr>
            <a:noAutofit/>
          </a:bodyPr>
          <a:lstStyle>
            <a:lvl1pPr marL="0" indent="0">
              <a:buNone/>
              <a:defRPr sz="1600" b="1" cap="all" baseline="0">
                <a:latin typeface="+mn-lt"/>
              </a:defRPr>
            </a:lvl1pPr>
          </a:lstStyle>
          <a:p>
            <a:pPr lvl="0"/>
            <a:r>
              <a:rPr lang="en-US" smtClean="0"/>
              <a:t>CLICK TO EDIT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1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  <a:latin typeface="Calibri Light"/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194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35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990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9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"/>
          <a:stretch/>
        </p:blipFill>
        <p:spPr>
          <a:xfrm>
            <a:off x="0" y="-1"/>
            <a:ext cx="9144001" cy="62621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pic>
        <p:nvPicPr>
          <p:cNvPr id="7" name="Picture 6" descr="gradient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2" b="41177"/>
          <a:stretch/>
        </p:blipFill>
        <p:spPr>
          <a:xfrm>
            <a:off x="1587" y="5214471"/>
            <a:ext cx="9142413" cy="164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6" y="5438012"/>
            <a:ext cx="5154436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200" b="0" i="0" cap="none" spc="-7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499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pic>
        <p:nvPicPr>
          <p:cNvPr id="8" name="Picture 7" descr="gradient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2" b="41177"/>
          <a:stretch/>
        </p:blipFill>
        <p:spPr>
          <a:xfrm>
            <a:off x="0" y="5214471"/>
            <a:ext cx="9142413" cy="164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6" y="5438012"/>
            <a:ext cx="5154436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200" b="0" i="0" cap="none" spc="-7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499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5153025"/>
            <a:ext cx="9144001" cy="1696955"/>
          </a:xfrm>
          <a:prstGeom prst="rect">
            <a:avLst/>
          </a:prstGeom>
          <a:solidFill>
            <a:srgbClr val="7A170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5" y="5440807"/>
            <a:ext cx="6276975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75000"/>
              </a:lnSpc>
              <a:defRPr lang="en-US" sz="4000" b="0" kern="1200" cap="none" spc="-70" baseline="0">
                <a:solidFill>
                  <a:schemeClr val="bg1"/>
                </a:solidFill>
                <a:latin typeface="+mn-lt"/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5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28744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-1"/>
            <a:ext cx="4572000" cy="6287445"/>
          </a:xfrm>
          <a:prstGeom prst="rect">
            <a:avLst/>
          </a:prstGeom>
          <a:solidFill>
            <a:srgbClr val="5859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1" y="2069759"/>
            <a:ext cx="4016926" cy="3799803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4000" b="0" kern="1200" cap="none" spc="-70" baseline="0" smtClean="0">
                <a:solidFill>
                  <a:schemeClr val="bg1"/>
                </a:solidFill>
                <a:latin typeface="+mn-lt"/>
                <a:ea typeface="+mj-ea"/>
                <a:cs typeface="Cordia New" panose="020B0304020202020204" pitchFamily="34" charset="-34"/>
              </a:defRPr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4800" b="0" spc="-200" baseline="0">
                <a:solidFill>
                  <a:schemeClr val="bg1">
                    <a:lumMod val="85000"/>
                  </a:schemeClr>
                </a:solidFill>
                <a:latin typeface="+mn-lt"/>
                <a:cs typeface="Cordia New" panose="020B0304020202020204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725444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85000"/>
                  </a:schemeClr>
                </a:solidFill>
                <a:latin typeface="+mn-lt"/>
                <a:cs typeface="Cordia New" panose="020B0304020202020204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3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spc="-200" baseline="0">
                <a:solidFill>
                  <a:schemeClr val="bg1"/>
                </a:solidFill>
                <a:latin typeface="+mn-lt"/>
                <a:cs typeface="Cordia New" panose="020B0304020202020204" pitchFamily="34" charset="-3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  <a:cs typeface="Cordia New" panose="020B0304020202020204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2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i="0" spc="-20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9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dien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927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i="0" spc="-20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6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"/>
          <a:stretch/>
        </p:blipFill>
        <p:spPr>
          <a:xfrm>
            <a:off x="0" y="-1"/>
            <a:ext cx="9144001" cy="62621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pic>
        <p:nvPicPr>
          <p:cNvPr id="7" name="Picture 6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2" b="41177"/>
          <a:stretch/>
        </p:blipFill>
        <p:spPr>
          <a:xfrm>
            <a:off x="1587" y="5214471"/>
            <a:ext cx="9142413" cy="164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6" y="5438012"/>
            <a:ext cx="5154436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200" b="0" i="0" cap="none" spc="-7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32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3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dien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92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9105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652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164772"/>
            <a:ext cx="7073899" cy="481901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spc="-50" baseline="0">
                <a:solidFill>
                  <a:schemeClr val="bg1"/>
                </a:solidFill>
                <a:latin typeface="+mn-lt"/>
              </a:defRPr>
            </a:lvl1pPr>
            <a:lvl2pPr marL="234950" indent="0">
              <a:lnSpc>
                <a:spcPct val="90000"/>
              </a:lnSpc>
              <a:buNone/>
              <a:defRPr sz="2000" spc="-50" baseline="0">
                <a:solidFill>
                  <a:schemeClr val="bg1"/>
                </a:solidFill>
                <a:latin typeface="+mn-lt"/>
              </a:defRPr>
            </a:lvl2pPr>
            <a:lvl3pPr marL="457200" indent="0">
              <a:lnSpc>
                <a:spcPct val="90000"/>
              </a:lnSpc>
              <a:buNone/>
              <a:defRPr sz="1800" spc="-50" baseline="0">
                <a:solidFill>
                  <a:schemeClr val="bg1"/>
                </a:solidFill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3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3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2667000"/>
            <a:ext cx="8534400" cy="723900"/>
          </a:xfrm>
        </p:spPr>
        <p:txBody>
          <a:bodyPr vert="horz" lIns="91440" tIns="45720" rIns="91440" bIns="0" rtlCol="0" anchor="b">
            <a:noAutofit/>
          </a:bodyPr>
          <a:lstStyle>
            <a:lvl1pPr algn="ctr">
              <a:defRPr lang="en-US" sz="5400" b="0" i="0" spc="-150">
                <a:solidFill>
                  <a:srgbClr val="FFFFFF"/>
                </a:solidFill>
              </a:defRPr>
            </a:lvl1pPr>
          </a:lstStyle>
          <a:p>
            <a:pPr marL="0"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7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0" y="-1"/>
            <a:ext cx="9169274" cy="6283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0" y="-1"/>
            <a:ext cx="9169274" cy="6283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7000"/>
            <a:ext cx="8763000" cy="723900"/>
          </a:xfrm>
        </p:spPr>
        <p:txBody>
          <a:bodyPr>
            <a:noAutofit/>
          </a:bodyPr>
          <a:lstStyle>
            <a:lvl1pPr algn="ctr">
              <a:defRPr sz="5400" b="0" i="0" spc="-15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0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8" t="34321" r="31767"/>
          <a:stretch/>
        </p:blipFill>
        <p:spPr>
          <a:xfrm>
            <a:off x="0" y="0"/>
            <a:ext cx="2749176" cy="629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2" y="241300"/>
            <a:ext cx="1957294" cy="5017994"/>
          </a:xfrm>
        </p:spPr>
        <p:txBody>
          <a:bodyPr anchor="t"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6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1105647"/>
            <a:ext cx="7919944" cy="518458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4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702235"/>
            <a:ext cx="7919944" cy="55880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8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499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pic>
        <p:nvPicPr>
          <p:cNvPr id="8" name="Picture 7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2" b="41177"/>
          <a:stretch/>
        </p:blipFill>
        <p:spPr>
          <a:xfrm>
            <a:off x="0" y="5214471"/>
            <a:ext cx="9142413" cy="164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6" y="5438012"/>
            <a:ext cx="5154436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200" b="0" i="0" cap="none" spc="-7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57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1060824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0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0" rtlCol="0" anchor="b">
            <a:normAutofit/>
          </a:bodyPr>
          <a:lstStyle>
            <a:lvl1pPr>
              <a:defRPr lang="en-US" sz="4400" b="1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164772"/>
            <a:ext cx="6148401" cy="4819011"/>
          </a:xfrm>
        </p:spPr>
        <p:txBody>
          <a:bodyPr>
            <a:noAutofit/>
          </a:bodyPr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8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8883650" cy="723900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637414"/>
            <a:ext cx="6156353" cy="4346369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latin typeface="+mn-lt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60350" y="911305"/>
            <a:ext cx="8883650" cy="339725"/>
          </a:xfrm>
        </p:spPr>
        <p:txBody>
          <a:bodyPr>
            <a:noAutofit/>
          </a:bodyPr>
          <a:lstStyle>
            <a:lvl1pPr marL="0" indent="0">
              <a:buNone/>
              <a:defRPr sz="1600" b="1" cap="all" baseline="0">
                <a:latin typeface="+mn-lt"/>
              </a:defRPr>
            </a:lvl1pPr>
          </a:lstStyle>
          <a:p>
            <a:pPr lvl="0"/>
            <a:r>
              <a:rPr lang="en-US" smtClean="0"/>
              <a:t>CLICK TO EDIT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35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990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0" rtlCol="0" anchor="b">
            <a:normAutofit/>
          </a:bodyPr>
          <a:lstStyle>
            <a:lvl1pPr>
              <a:defRPr lang="en-US" sz="4400" b="1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6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i="0" spc="-20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39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260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1105647"/>
            <a:ext cx="7919944" cy="518458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798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41350" y="1105647"/>
            <a:ext cx="8502650" cy="5184588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189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499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5153025"/>
            <a:ext cx="9144001" cy="1696955"/>
          </a:xfrm>
          <a:prstGeom prst="rect">
            <a:avLst/>
          </a:prstGeom>
          <a:solidFill>
            <a:srgbClr val="7A170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5" y="5440807"/>
            <a:ext cx="6276975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75000"/>
              </a:lnSpc>
              <a:defRPr lang="en-US" sz="4000" b="0" kern="1200" cap="none" spc="-70" baseline="0">
                <a:solidFill>
                  <a:schemeClr val="bg1"/>
                </a:solidFill>
                <a:latin typeface="+mn-lt"/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05647"/>
            <a:ext cx="8559800" cy="5184588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0622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702235"/>
            <a:ext cx="7919944" cy="55880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580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164772"/>
            <a:ext cx="6148401" cy="4819011"/>
          </a:xfrm>
        </p:spPr>
        <p:txBody>
          <a:bodyPr>
            <a:noAutofit/>
          </a:bodyPr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37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8883650" cy="723900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637414"/>
            <a:ext cx="6156353" cy="4346369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latin typeface="+mn-lt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60350" y="911305"/>
            <a:ext cx="8883650" cy="339725"/>
          </a:xfrm>
        </p:spPr>
        <p:txBody>
          <a:bodyPr>
            <a:noAutofit/>
          </a:bodyPr>
          <a:lstStyle>
            <a:lvl1pPr marL="0" indent="0">
              <a:buNone/>
              <a:defRPr sz="1600" b="1" cap="all" baseline="0">
                <a:latin typeface="+mn-lt"/>
              </a:defRPr>
            </a:lvl1pPr>
          </a:lstStyle>
          <a:p>
            <a:pPr lvl="0"/>
            <a:r>
              <a:rPr lang="en-US" smtClean="0"/>
              <a:t>CLICK TO EDIT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6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35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990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42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8" y="209550"/>
            <a:ext cx="7802562" cy="7334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057405"/>
            <a:ext cx="8229600" cy="40687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75914D"/>
              </a:buClr>
              <a:buFontTx/>
              <a:buChar char="•"/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58536FD-94E3-489F-A60B-CF97BA0C3A02}" type="slidenum">
              <a:rPr lang="en-US">
                <a:solidFill>
                  <a:prstClr val="white">
                    <a:lumMod val="8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336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  <a:latin typeface="Calibri Light"/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03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0" y="-1"/>
            <a:ext cx="9169274" cy="6283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250091" y="2296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590800"/>
            <a:ext cx="6553200" cy="734591"/>
          </a:xfrm>
        </p:spPr>
        <p:txBody>
          <a:bodyPr lIns="0" rIns="0" anchor="t">
            <a:noAutofit/>
          </a:bodyPr>
          <a:lstStyle>
            <a:lvl1pPr algn="l">
              <a:defRPr sz="4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429000"/>
            <a:ext cx="6553200" cy="1828800"/>
          </a:xfrm>
        </p:spPr>
        <p:txBody>
          <a:bodyPr lIns="0" rIns="0" anchor="t">
            <a:noAutofit/>
          </a:bodyPr>
          <a:lstStyle>
            <a:lvl1pPr marL="0" indent="0" algn="l">
              <a:buNone/>
              <a:defRPr sz="2800" b="1">
                <a:solidFill>
                  <a:srgbClr val="910000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Name, Title</a:t>
            </a:r>
            <a:endParaRPr lang="en-US" dirty="0"/>
          </a:p>
        </p:txBody>
      </p:sp>
      <p:pic>
        <p:nvPicPr>
          <p:cNvPr id="9" name="Picture 8" descr="bigstock-Wave-Abstract-1207585_2.jpg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06" r="-961"/>
          <a:stretch/>
        </p:blipFill>
        <p:spPr>
          <a:xfrm>
            <a:off x="7315200" y="-1"/>
            <a:ext cx="1856232" cy="6876288"/>
          </a:xfrm>
          <a:prstGeom prst="rect">
            <a:avLst/>
          </a:prstGeom>
        </p:spPr>
      </p:pic>
      <p:pic>
        <p:nvPicPr>
          <p:cNvPr id="5" name="Picture 4" descr="051415-ICLE_logo_lockup-RGB-200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4572000" cy="882396"/>
          </a:xfrm>
          <a:prstGeom prst="rect">
            <a:avLst/>
          </a:prstGeom>
        </p:spPr>
      </p:pic>
      <p:pic>
        <p:nvPicPr>
          <p:cNvPr id="2" name="Picture 1" descr="Screen Shot 2016-02-09 at 3.00.33 PM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5829300"/>
            <a:ext cx="1266825" cy="590550"/>
          </a:xfrm>
          <a:prstGeom prst="rect">
            <a:avLst/>
          </a:prstGeom>
        </p:spPr>
      </p:pic>
      <p:pic>
        <p:nvPicPr>
          <p:cNvPr id="3" name="Picture 2" descr="Screen Shot 2016-02-09 at 3.00.14 PM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0"/>
            <a:ext cx="3810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28744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-1"/>
            <a:ext cx="4572000" cy="6287445"/>
          </a:xfrm>
          <a:prstGeom prst="rect">
            <a:avLst/>
          </a:prstGeom>
          <a:solidFill>
            <a:srgbClr val="5859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1" y="2069759"/>
            <a:ext cx="4016926" cy="3799803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4000" b="0" kern="1200" cap="none" spc="-70" baseline="0" smtClean="0">
                <a:solidFill>
                  <a:schemeClr val="bg1"/>
                </a:solidFill>
                <a:latin typeface="+mn-lt"/>
                <a:ea typeface="+mj-ea"/>
                <a:cs typeface="Cordia New" panose="020B0304020202020204" pitchFamily="34" charset="-34"/>
              </a:defRPr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1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>
            <a:lvl1pPr>
              <a:defRPr>
                <a:solidFill>
                  <a:srgbClr val="91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7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19200"/>
            <a:ext cx="9144000" cy="2209800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3581400"/>
            <a:ext cx="2590800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78124" y="3581400"/>
            <a:ext cx="2587752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0" y="3581400"/>
            <a:ext cx="2587752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621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7800" y="1066800"/>
            <a:ext cx="3429000" cy="50292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7200" y="1066800"/>
            <a:ext cx="47244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4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994150" cy="50292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066800"/>
            <a:ext cx="3994150" cy="50292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6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30936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7200" y="1066800"/>
            <a:ext cx="8229600" cy="495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2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7800" y="1066800"/>
            <a:ext cx="3429000" cy="50292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7200" y="1066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99415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066800"/>
            <a:ext cx="399415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mputer Monitor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143000"/>
            <a:ext cx="6096001" cy="5068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56232" y="1490397"/>
            <a:ext cx="5422392" cy="3352800"/>
          </a:xfrm>
          <a:prstGeom prst="roundRect">
            <a:avLst>
              <a:gd name="adj" fmla="val 904"/>
            </a:avLst>
          </a:prstGeo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5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ptop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89" y="1066800"/>
            <a:ext cx="7742622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01368" y="1481328"/>
            <a:ext cx="5532120" cy="3438144"/>
          </a:xfrm>
          <a:prstGeom prst="roundRect">
            <a:avLst>
              <a:gd name="adj" fmla="val 284"/>
            </a:avLst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3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pad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8071" y="481680"/>
            <a:ext cx="4947858" cy="6324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066544" y="1752600"/>
            <a:ext cx="5084064" cy="379476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36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4800" b="0" spc="-200" baseline="0">
                <a:solidFill>
                  <a:schemeClr val="bg1">
                    <a:lumMod val="85000"/>
                  </a:schemeClr>
                </a:solidFill>
                <a:latin typeface="+mn-lt"/>
                <a:cs typeface="Cordia New" panose="020B0304020202020204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725444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85000"/>
                  </a:schemeClr>
                </a:solidFill>
                <a:latin typeface="+mn-lt"/>
                <a:cs typeface="Cordia New" panose="020B0304020202020204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3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pad Vertica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874827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14400" y="1676400"/>
            <a:ext cx="2971800" cy="397764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115568"/>
            <a:ext cx="4038600" cy="49042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6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4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14400" y="2590800"/>
            <a:ext cx="6384925" cy="734591"/>
          </a:xfrm>
        </p:spPr>
        <p:txBody>
          <a:bodyPr lIns="0" rIns="0" anchor="t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914400" y="3428999"/>
            <a:ext cx="6400800" cy="1840543"/>
          </a:xfrm>
        </p:spPr>
        <p:txBody>
          <a:bodyPr lIns="0" rIns="0" anchor="t"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6400"/>
            <a:ext cx="3538165" cy="68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4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250091" y="2296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590800"/>
            <a:ext cx="6553200" cy="734591"/>
          </a:xfrm>
        </p:spPr>
        <p:txBody>
          <a:bodyPr lIns="0" rIns="0" anchor="t">
            <a:noAutofit/>
          </a:bodyPr>
          <a:lstStyle>
            <a:lvl1pPr algn="l">
              <a:defRPr sz="4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429000"/>
            <a:ext cx="6553200" cy="1828800"/>
          </a:xfrm>
        </p:spPr>
        <p:txBody>
          <a:bodyPr lIns="0" rIns="0" anchor="t">
            <a:noAutofit/>
          </a:bodyPr>
          <a:lstStyle>
            <a:lvl1pPr marL="0" indent="0" algn="l">
              <a:buNone/>
              <a:defRPr sz="2800" b="1">
                <a:solidFill>
                  <a:srgbClr val="910000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Name, Title</a:t>
            </a:r>
            <a:endParaRPr lang="en-US" dirty="0"/>
          </a:p>
        </p:txBody>
      </p:sp>
      <p:pic>
        <p:nvPicPr>
          <p:cNvPr id="9" name="Picture 8" descr="bigstock-Wave-Abstract-1207585_2.jpg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06" r="-961"/>
          <a:stretch/>
        </p:blipFill>
        <p:spPr>
          <a:xfrm>
            <a:off x="7315200" y="-1"/>
            <a:ext cx="1856232" cy="6876288"/>
          </a:xfrm>
          <a:prstGeom prst="rect">
            <a:avLst/>
          </a:prstGeom>
        </p:spPr>
      </p:pic>
      <p:pic>
        <p:nvPicPr>
          <p:cNvPr id="5" name="Picture 4" descr="051415-ICLE_logo_lockup-RGB-200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4572000" cy="882396"/>
          </a:xfrm>
          <a:prstGeom prst="rect">
            <a:avLst/>
          </a:prstGeom>
        </p:spPr>
      </p:pic>
      <p:pic>
        <p:nvPicPr>
          <p:cNvPr id="2" name="Picture 1" descr="Screen Shot 2016-02-09 at 3.00.33 PM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5829300"/>
            <a:ext cx="1266825" cy="590550"/>
          </a:xfrm>
          <a:prstGeom prst="rect">
            <a:avLst/>
          </a:prstGeom>
        </p:spPr>
      </p:pic>
      <p:pic>
        <p:nvPicPr>
          <p:cNvPr id="3" name="Picture 2" descr="Screen Shot 2016-02-09 at 3.00.14 PM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0"/>
            <a:ext cx="3810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5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>
            <a:lvl1pPr>
              <a:defRPr>
                <a:solidFill>
                  <a:srgbClr val="91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02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19200"/>
            <a:ext cx="9144000" cy="2209800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3581400"/>
            <a:ext cx="2590800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78124" y="3581400"/>
            <a:ext cx="2587752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0" y="3581400"/>
            <a:ext cx="2587752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9438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7800" y="1066800"/>
            <a:ext cx="3429000" cy="51816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7200" y="1066800"/>
            <a:ext cx="47244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44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994150" cy="51816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066800"/>
            <a:ext cx="3994150" cy="51816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172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30936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7200" y="1066800"/>
            <a:ext cx="8229600" cy="518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762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7800" y="1066800"/>
            <a:ext cx="3429000" cy="5181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7200" y="1066800"/>
            <a:ext cx="4724400" cy="518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8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spc="-200" baseline="0">
                <a:solidFill>
                  <a:schemeClr val="bg1"/>
                </a:solidFill>
                <a:latin typeface="+mn-lt"/>
                <a:cs typeface="Cordia New" panose="020B0304020202020204" pitchFamily="34" charset="-3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  <a:cs typeface="Cordia New" panose="020B0304020202020204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994150" cy="5257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066800"/>
            <a:ext cx="3994150" cy="5257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08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mputer Monitor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143000"/>
            <a:ext cx="6096001" cy="5068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56232" y="1490397"/>
            <a:ext cx="5422392" cy="3352800"/>
          </a:xfrm>
          <a:prstGeom prst="roundRect">
            <a:avLst>
              <a:gd name="adj" fmla="val 904"/>
            </a:avLst>
          </a:prstGeom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857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ptop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89" y="1219200"/>
            <a:ext cx="7742622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01368" y="1481328"/>
            <a:ext cx="5532120" cy="3438144"/>
          </a:xfrm>
          <a:prstGeom prst="roundRect">
            <a:avLst>
              <a:gd name="adj" fmla="val 284"/>
            </a:avLst>
          </a:prstGeo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6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pad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8071" y="481680"/>
            <a:ext cx="4947858" cy="6324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066544" y="1752600"/>
            <a:ext cx="5084064" cy="379476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699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pad Vertica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874827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14400" y="1676400"/>
            <a:ext cx="2971800" cy="397764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115568"/>
            <a:ext cx="4038600" cy="5209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613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71425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14400" y="2590800"/>
            <a:ext cx="6384925" cy="734591"/>
          </a:xfrm>
        </p:spPr>
        <p:txBody>
          <a:bodyPr lIns="0" rIns="0" anchor="t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914400" y="3428999"/>
            <a:ext cx="6400800" cy="1840543"/>
          </a:xfrm>
        </p:spPr>
        <p:txBody>
          <a:bodyPr lIns="0" rIns="0" anchor="t"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6400"/>
            <a:ext cx="3538165" cy="68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0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387051"/>
          </a:xfrm>
          <a:prstGeom prst="rect">
            <a:avLst/>
          </a:prstGeom>
        </p:spPr>
      </p:pic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304800" y="2667000"/>
            <a:ext cx="8534400" cy="723900"/>
          </a:xfrm>
        </p:spPr>
        <p:txBody>
          <a:bodyPr vert="horz" lIns="91440" tIns="45720" rIns="91440" bIns="0" rtlCol="0" anchor="b">
            <a:noAutofit/>
          </a:bodyPr>
          <a:lstStyle>
            <a:lvl1pPr algn="ctr">
              <a:defRPr lang="en-US" sz="5400" b="0" i="0" spc="-150">
                <a:solidFill>
                  <a:srgbClr val="FFFFFF"/>
                </a:solidFill>
              </a:defRPr>
            </a:lvl1pPr>
          </a:lstStyle>
          <a:p>
            <a:pPr marL="0"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52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38705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2667000"/>
            <a:ext cx="8534400" cy="723900"/>
          </a:xfrm>
        </p:spPr>
        <p:txBody>
          <a:bodyPr vert="horz" lIns="91440" tIns="45720" rIns="91440" bIns="0" rtlCol="0" anchor="b">
            <a:noAutofit/>
          </a:bodyPr>
          <a:lstStyle>
            <a:lvl1pPr algn="ctr">
              <a:defRPr lang="en-US" sz="5400" b="0" i="0" spc="-150">
                <a:solidFill>
                  <a:srgbClr val="FFFFFF"/>
                </a:solidFill>
              </a:defRPr>
            </a:lvl1pPr>
          </a:lstStyle>
          <a:p>
            <a:pPr marL="0"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12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0" rtlCol="0" anchor="b">
            <a:normAutofit/>
          </a:bodyPr>
          <a:lstStyle>
            <a:lvl1pPr>
              <a:defRPr lang="en-US" sz="4400" b="1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8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i="0" spc="-20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0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3264E5-C9A1-4CC6-AF70-66C4EDDAC9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969970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4AA761-E13A-45AE-9765-AACA9ECDB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636705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B8689-4ED4-4C16-A70A-3D90487924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2628283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DA9CE0-B576-4814-8C9E-9569ACCBA8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891971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D0700A-A7FA-4C37-98CE-6E543B0803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519038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FDD1B9-FC59-4E59-8CE7-D0CE1CE668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716537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1D2F17-55F0-4ADD-ACC3-38055AF574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58141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CFBD2E-0703-4E5A-872B-3F6AE8DA23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38633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099065-7DD1-4C9E-B772-DEE1C09F08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145598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F890F-E412-4403-8439-0B0404D92B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45837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94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dien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927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i="0" spc="-20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57200"/>
            <a:ext cx="2286000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57200"/>
            <a:ext cx="6705600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958AB-BF0A-407F-BD8B-C5B81B1578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35800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FCC667-1042-4AFB-A1E2-7470E9F0C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853934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B88DB-7E57-4EE5-BA6E-5B0EABD05F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44365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B3E91A-40E7-4334-9167-A48ACFD4BC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84867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73C62-C853-423F-B09A-39DF38011C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90035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12290-DB19-455E-94D0-9590BF923B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1276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205FFD-071E-4358-8BDD-BDF691C4EE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81873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C94C1-773A-4CC4-8F73-DE1DE6F1A9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72783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1F323-41B0-4998-997F-DE48E2BB9E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91860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D1265-0057-480B-9CE4-33E62C42F7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0881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6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CFF7B2-9960-487F-9303-3927348DC9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99182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0077C-0A4E-49B0-B5DB-510AFD0DA1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35008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57200"/>
            <a:ext cx="2286000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57200"/>
            <a:ext cx="6705600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D60FD0-1BFE-4304-83CA-DC3D73B130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37185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057400"/>
            <a:ext cx="4038600" cy="4068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068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D6E80A-46C5-48AA-8B00-92014EF08F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101963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25182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35787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6737193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5081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87452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0798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dien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92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560252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8370569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1321038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74812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0"/>
            <a:ext cx="2057400" cy="4602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019800" cy="4602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18523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FEA00-0ED9-46EC-95CF-02C458380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337832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1D6DE-3F45-4F37-B403-F175133973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212578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8042F-838D-4B91-9875-18B2095AC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646968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BC233-D6D7-49EB-AEB6-03137EB4A7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768518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22257-0F98-45C4-9DAE-839BB72DE3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37555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9105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652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164772"/>
            <a:ext cx="7073899" cy="481901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spc="-50" baseline="0">
                <a:solidFill>
                  <a:schemeClr val="bg1"/>
                </a:solidFill>
                <a:latin typeface="+mn-lt"/>
              </a:defRPr>
            </a:lvl1pPr>
            <a:lvl2pPr marL="234950" indent="0">
              <a:lnSpc>
                <a:spcPct val="90000"/>
              </a:lnSpc>
              <a:buNone/>
              <a:defRPr sz="2000" spc="-50" baseline="0">
                <a:solidFill>
                  <a:schemeClr val="bg1"/>
                </a:solidFill>
                <a:latin typeface="+mn-lt"/>
              </a:defRPr>
            </a:lvl2pPr>
            <a:lvl3pPr marL="457200" indent="0">
              <a:lnSpc>
                <a:spcPct val="90000"/>
              </a:lnSpc>
              <a:buNone/>
              <a:defRPr sz="1800" spc="-50" baseline="0">
                <a:solidFill>
                  <a:schemeClr val="bg1"/>
                </a:solidFill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3AF0F-5B9C-47D8-A31F-845A2B601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20591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4901AF-D528-403C-85AE-9BBD038461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831645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1E400-3FE1-4B4C-943A-13CEB04657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159396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C85847-4A33-4189-B8D2-363EEBF330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942045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E43DB-E810-49E4-BD8F-EF6AC8F736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334957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57200"/>
            <a:ext cx="2286000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57200"/>
            <a:ext cx="6705600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781F2-F235-497B-B67F-F281065A7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8319977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4DF2E-9E3D-4489-9EFC-F876C3568D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944676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6D3E0-4F59-4A66-A079-D07E451C87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232243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521E1-0324-4BA7-9A92-CF686E2349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601076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9999B7-761E-4A5A-A85A-E5ED5C95E0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34441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D95590-E41A-4BC4-98D4-5BB297EF33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993317"/>
      </p:ext>
    </p:extLst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278B69-9D07-47ED-AE8F-58E62DF274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8474"/>
      </p:ext>
    </p:extLst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3CFC6B-2AD1-4B4C-9AFC-4CFD50FAFE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660170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7D2CD-ADA7-4AA8-A8A9-6A35910BBF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136870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6716F-75BF-489B-94FE-29E61C6F5B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970184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7B81A-0FC5-4035-A470-78D3C9CC0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921514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57200"/>
            <a:ext cx="2286000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57200"/>
            <a:ext cx="6705600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43E9B3-2E76-4682-9305-E869CFA2CE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874605"/>
      </p:ext>
    </p:extLst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250091" y="2296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590800"/>
            <a:ext cx="6553200" cy="734591"/>
          </a:xfrm>
        </p:spPr>
        <p:txBody>
          <a:bodyPr lIns="0" rIns="0" anchor="t">
            <a:noAutofit/>
          </a:bodyPr>
          <a:lstStyle>
            <a:lvl1pPr algn="l">
              <a:defRPr sz="4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429000"/>
            <a:ext cx="6553200" cy="1828800"/>
          </a:xfrm>
        </p:spPr>
        <p:txBody>
          <a:bodyPr lIns="0" rIns="0" anchor="t">
            <a:noAutofit/>
          </a:bodyPr>
          <a:lstStyle>
            <a:lvl1pPr marL="0" indent="0" algn="l">
              <a:buNone/>
              <a:defRPr sz="2800" b="1">
                <a:solidFill>
                  <a:srgbClr val="910000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Name, Title</a:t>
            </a:r>
            <a:endParaRPr lang="en-US" dirty="0"/>
          </a:p>
        </p:txBody>
      </p:sp>
      <p:pic>
        <p:nvPicPr>
          <p:cNvPr id="9" name="Picture 8" descr="bigstock-Wave-Abstract-1207585_2.jpg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06" r="-961"/>
          <a:stretch/>
        </p:blipFill>
        <p:spPr>
          <a:xfrm>
            <a:off x="7315200" y="-1"/>
            <a:ext cx="1856232" cy="6876288"/>
          </a:xfrm>
          <a:prstGeom prst="rect">
            <a:avLst/>
          </a:prstGeom>
        </p:spPr>
      </p:pic>
      <p:pic>
        <p:nvPicPr>
          <p:cNvPr id="5" name="Picture 4" descr="051415-ICLE_logo_lockup-RGB-200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4572000" cy="882396"/>
          </a:xfrm>
          <a:prstGeom prst="rect">
            <a:avLst/>
          </a:prstGeom>
        </p:spPr>
      </p:pic>
      <p:pic>
        <p:nvPicPr>
          <p:cNvPr id="2" name="Picture 1" descr="Screen Shot 2016-02-09 at 3.00.33 PM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5829300"/>
            <a:ext cx="1266825" cy="590550"/>
          </a:xfrm>
          <a:prstGeom prst="rect">
            <a:avLst/>
          </a:prstGeom>
        </p:spPr>
      </p:pic>
      <p:pic>
        <p:nvPicPr>
          <p:cNvPr id="3" name="Picture 2" descr="Screen Shot 2016-02-09 at 3.00.14 PM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0"/>
            <a:ext cx="3810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8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>
            <a:lvl1pPr>
              <a:defRPr>
                <a:solidFill>
                  <a:srgbClr val="91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08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19200"/>
            <a:ext cx="9144000" cy="2209800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3581400"/>
            <a:ext cx="2590800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78124" y="3581400"/>
            <a:ext cx="2587752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0" y="3581400"/>
            <a:ext cx="2587752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4012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0" y="-1"/>
            <a:ext cx="9169274" cy="6283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4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7800" y="1066800"/>
            <a:ext cx="3429000" cy="51816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7200" y="1066800"/>
            <a:ext cx="47244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60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994150" cy="51816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066800"/>
            <a:ext cx="3994150" cy="51816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1686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30936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7200" y="1066800"/>
            <a:ext cx="8229600" cy="518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988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7800" y="1066800"/>
            <a:ext cx="3429000" cy="5181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7200" y="1066800"/>
            <a:ext cx="4724400" cy="518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72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994150" cy="5257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066800"/>
            <a:ext cx="3994150" cy="5257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9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mputer Monitor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143000"/>
            <a:ext cx="6096001" cy="5068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56232" y="1490397"/>
            <a:ext cx="5422392" cy="3352800"/>
          </a:xfrm>
          <a:prstGeom prst="roundRect">
            <a:avLst>
              <a:gd name="adj" fmla="val 904"/>
            </a:avLst>
          </a:prstGeom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017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ptop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89" y="1219200"/>
            <a:ext cx="7742622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01368" y="1481328"/>
            <a:ext cx="5532120" cy="3438144"/>
          </a:xfrm>
          <a:prstGeom prst="roundRect">
            <a:avLst>
              <a:gd name="adj" fmla="val 284"/>
            </a:avLst>
          </a:prstGeo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1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pad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8071" y="481680"/>
            <a:ext cx="4947858" cy="6324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066544" y="1752600"/>
            <a:ext cx="5084064" cy="379476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55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pad Vertica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874827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14400" y="1676400"/>
            <a:ext cx="2971800" cy="397764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115568"/>
            <a:ext cx="4038600" cy="5209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32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66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8" t="34321" r="31767"/>
          <a:stretch/>
        </p:blipFill>
        <p:spPr>
          <a:xfrm>
            <a:off x="0" y="0"/>
            <a:ext cx="2749176" cy="629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2" y="241300"/>
            <a:ext cx="1957294" cy="5017994"/>
          </a:xfrm>
        </p:spPr>
        <p:txBody>
          <a:bodyPr anchor="t"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14400" y="2590800"/>
            <a:ext cx="6384925" cy="734591"/>
          </a:xfrm>
        </p:spPr>
        <p:txBody>
          <a:bodyPr lIns="0" rIns="0" anchor="t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914400" y="3428999"/>
            <a:ext cx="6400800" cy="1840543"/>
          </a:xfrm>
        </p:spPr>
        <p:txBody>
          <a:bodyPr lIns="0" rIns="0" anchor="t"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6400"/>
            <a:ext cx="3538165" cy="68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97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0" y="-1"/>
            <a:ext cx="9169274" cy="6283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91979" y="6559402"/>
            <a:ext cx="419100" cy="129417"/>
          </a:xfrm>
          <a:prstGeom prst="rect">
            <a:avLst/>
          </a:prstGeom>
        </p:spPr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2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250092" y="229688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endParaRPr lang="en-US" sz="1350" dirty="0">
              <a:solidFill>
                <a:srgbClr val="54585A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590802"/>
            <a:ext cx="6553200" cy="734591"/>
          </a:xfrm>
        </p:spPr>
        <p:txBody>
          <a:bodyPr lIns="0" rIns="0" anchor="t">
            <a:noAutofit/>
          </a:bodyPr>
          <a:lstStyle>
            <a:lvl1pPr algn="l">
              <a:defRPr sz="3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429000"/>
            <a:ext cx="6553200" cy="1828800"/>
          </a:xfrm>
        </p:spPr>
        <p:txBody>
          <a:bodyPr lIns="0" rIns="0" anchor="t">
            <a:noAutofit/>
          </a:bodyPr>
          <a:lstStyle>
            <a:lvl1pPr marL="0" indent="0" algn="l">
              <a:buNone/>
              <a:defRPr sz="2100" b="1">
                <a:solidFill>
                  <a:srgbClr val="910000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Name, Title</a:t>
            </a:r>
            <a:endParaRPr lang="en-US" dirty="0"/>
          </a:p>
        </p:txBody>
      </p:sp>
      <p:pic>
        <p:nvPicPr>
          <p:cNvPr id="9" name="Picture 8" descr="bigstock-Wave-Abstract-1207585_2.jpg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06" r="-961"/>
          <a:stretch/>
        </p:blipFill>
        <p:spPr>
          <a:xfrm>
            <a:off x="7315200" y="-1"/>
            <a:ext cx="1856232" cy="6876288"/>
          </a:xfrm>
          <a:prstGeom prst="rect">
            <a:avLst/>
          </a:prstGeom>
        </p:spPr>
      </p:pic>
      <p:pic>
        <p:nvPicPr>
          <p:cNvPr id="5" name="Picture 4" descr="051415-ICLE_logo_lockup-RGB-200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4572000" cy="882396"/>
          </a:xfrm>
          <a:prstGeom prst="rect">
            <a:avLst/>
          </a:prstGeom>
        </p:spPr>
      </p:pic>
      <p:pic>
        <p:nvPicPr>
          <p:cNvPr id="2" name="Picture 1" descr="Screen Shot 2016-02-09 at 3.00.33 PM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6" y="5829300"/>
            <a:ext cx="1266825" cy="590550"/>
          </a:xfrm>
          <a:prstGeom prst="rect">
            <a:avLst/>
          </a:prstGeom>
        </p:spPr>
      </p:pic>
      <p:pic>
        <p:nvPicPr>
          <p:cNvPr id="3" name="Picture 2" descr="Screen Shot 2016-02-09 at 3.00.14 PM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0"/>
            <a:ext cx="3810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86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>
            <a:lvl1pPr>
              <a:defRPr>
                <a:solidFill>
                  <a:srgbClr val="91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50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19200"/>
            <a:ext cx="9144000" cy="2209800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3581400"/>
            <a:ext cx="25908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172640" indent="0">
              <a:buNone/>
              <a:defRPr sz="1800"/>
            </a:lvl2pPr>
            <a:lvl3pPr marL="340519" indent="0">
              <a:buNone/>
              <a:defRPr sz="1800"/>
            </a:lvl3pPr>
            <a:lvl4pPr marL="513159" indent="0">
              <a:buNone/>
              <a:defRPr sz="1800"/>
            </a:lvl4pPr>
            <a:lvl5pPr marL="68580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78124" y="3581400"/>
            <a:ext cx="2587752" cy="2743200"/>
          </a:xfrm>
        </p:spPr>
        <p:txBody>
          <a:bodyPr/>
          <a:lstStyle>
            <a:lvl1pPr marL="0" indent="0">
              <a:buNone/>
              <a:defRPr sz="1800"/>
            </a:lvl1pPr>
            <a:lvl2pPr marL="172640" indent="0">
              <a:buNone/>
              <a:defRPr sz="1800"/>
            </a:lvl2pPr>
            <a:lvl3pPr marL="340519" indent="0">
              <a:buNone/>
              <a:defRPr sz="1800"/>
            </a:lvl3pPr>
            <a:lvl4pPr marL="513159" indent="0">
              <a:buNone/>
              <a:defRPr sz="1800"/>
            </a:lvl4pPr>
            <a:lvl5pPr marL="68580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0" y="3581400"/>
            <a:ext cx="2587752" cy="2743200"/>
          </a:xfrm>
        </p:spPr>
        <p:txBody>
          <a:bodyPr/>
          <a:lstStyle>
            <a:lvl1pPr marL="0" indent="0">
              <a:buNone/>
              <a:defRPr sz="1800"/>
            </a:lvl1pPr>
            <a:lvl2pPr marL="172640" indent="0">
              <a:buNone/>
              <a:defRPr sz="1800"/>
            </a:lvl2pPr>
            <a:lvl3pPr marL="340519" indent="0">
              <a:buNone/>
              <a:defRPr sz="1800"/>
            </a:lvl3pPr>
            <a:lvl4pPr marL="513159" indent="0">
              <a:buNone/>
              <a:defRPr sz="1800"/>
            </a:lvl4pPr>
            <a:lvl5pPr marL="68580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1138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7800" y="1066800"/>
            <a:ext cx="3429000" cy="51816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7200" y="1066800"/>
            <a:ext cx="47244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016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994150" cy="5181600"/>
          </a:xfr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1" y="1066800"/>
            <a:ext cx="3994150" cy="5181600"/>
          </a:xfr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3022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30936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7200" y="1066800"/>
            <a:ext cx="8229600" cy="518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5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5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7800" y="1066800"/>
            <a:ext cx="3429000" cy="5181600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7200" y="1066800"/>
            <a:ext cx="4724400" cy="518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5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1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994150" cy="5257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1" y="1066800"/>
            <a:ext cx="3994150" cy="5257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06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1105647"/>
            <a:ext cx="7919944" cy="518458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4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mputer Monitor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1"/>
            <a:ext cx="6096001" cy="5068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56232" y="1490397"/>
            <a:ext cx="5422392" cy="3352800"/>
          </a:xfrm>
          <a:prstGeom prst="roundRect">
            <a:avLst>
              <a:gd name="adj" fmla="val 904"/>
            </a:avLst>
          </a:prstGeom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440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ptop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89" y="1219200"/>
            <a:ext cx="7742622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01368" y="1481328"/>
            <a:ext cx="5532120" cy="3438144"/>
          </a:xfrm>
          <a:prstGeom prst="roundRect">
            <a:avLst>
              <a:gd name="adj" fmla="val 284"/>
            </a:avLst>
          </a:prstGeo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11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pad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8071" y="481681"/>
            <a:ext cx="4947858" cy="6324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066544" y="1752600"/>
            <a:ext cx="5084064" cy="379476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79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pad Vertica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19200"/>
            <a:ext cx="3874827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14400" y="1676400"/>
            <a:ext cx="2971800" cy="397764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115568"/>
            <a:ext cx="4038600" cy="5209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1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061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35359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14401" y="2590802"/>
            <a:ext cx="6384925" cy="734591"/>
          </a:xfrm>
        </p:spPr>
        <p:txBody>
          <a:bodyPr lIns="0" rIns="0" anchor="t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1"/>
            <a:ext cx="6400800" cy="1840543"/>
          </a:xfrm>
        </p:spPr>
        <p:txBody>
          <a:bodyPr lIns="0" rIns="0" anchor="t">
            <a:noAutofit/>
          </a:bodyPr>
          <a:lstStyle>
            <a:lvl1pPr marL="0" indent="0" algn="l">
              <a:buNone/>
              <a:defRPr sz="210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676400"/>
            <a:ext cx="3538165" cy="68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9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250091" y="2296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457200" y="2590800"/>
            <a:ext cx="6553200" cy="734591"/>
          </a:xfrm>
        </p:spPr>
        <p:txBody>
          <a:bodyPr lIns="0" rIns="0" anchor="t">
            <a:noAutofit/>
          </a:bodyPr>
          <a:lstStyle>
            <a:lvl1pPr algn="l">
              <a:defRPr sz="40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6553200" cy="1828800"/>
          </a:xfrm>
        </p:spPr>
        <p:txBody>
          <a:bodyPr lIns="0" rIns="0" anchor="t">
            <a:noAutofit/>
          </a:bodyPr>
          <a:lstStyle>
            <a:lvl1pPr marL="0" indent="0" algn="l">
              <a:buNone/>
              <a:defRPr sz="2800" b="1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1714501"/>
            <a:ext cx="3603300" cy="620484"/>
          </a:xfrm>
          <a:prstGeom prst="rect">
            <a:avLst/>
          </a:prstGeom>
        </p:spPr>
      </p:pic>
      <p:pic>
        <p:nvPicPr>
          <p:cNvPr id="8" name="Picture 2" descr="C:\Users\cardinj\Box Sync\Joslyn Cardin Personal Folder\Resources\HMH Prof Services_logo\HMH-ProfServices_4c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5333994"/>
            <a:ext cx="2956190" cy="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igstock-Wave-Abstract-1207585_2.jpg"/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72"/>
          <a:stretch/>
        </p:blipFill>
        <p:spPr>
          <a:xfrm>
            <a:off x="7315201" y="0"/>
            <a:ext cx="20859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31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126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783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219200"/>
            <a:ext cx="9144000" cy="22098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3581400"/>
            <a:ext cx="2590800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78124" y="3581400"/>
            <a:ext cx="2587752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0" y="3581400"/>
            <a:ext cx="2587752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6081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7800" y="1066800"/>
            <a:ext cx="3429000" cy="531266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7200" y="1066800"/>
            <a:ext cx="4724400" cy="53126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94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702235"/>
            <a:ext cx="7919944" cy="55880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994150" cy="5312664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066800"/>
            <a:ext cx="3994150" cy="5312664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1428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30936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7200" y="1066800"/>
            <a:ext cx="8229600" cy="53126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171450"/>
            <a:ext cx="1047619" cy="847619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1" y="228600"/>
            <a:ext cx="533400" cy="533400"/>
          </a:xfrm>
        </p:spPr>
        <p:txBody>
          <a:bodyPr tIns="91440" bIns="9144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230187" indent="0" algn="ctr">
              <a:buNone/>
              <a:defRPr>
                <a:solidFill>
                  <a:schemeClr val="bg1"/>
                </a:solidFill>
              </a:defRPr>
            </a:lvl2pPr>
            <a:lvl3pPr marL="454025" indent="0" algn="ctr">
              <a:buNone/>
              <a:defRPr>
                <a:solidFill>
                  <a:schemeClr val="bg1"/>
                </a:solidFill>
              </a:defRPr>
            </a:lvl3pPr>
            <a:lvl4pPr marL="684212" indent="0" algn="ctr">
              <a:buNone/>
              <a:defRPr>
                <a:solidFill>
                  <a:schemeClr val="bg1"/>
                </a:solidFill>
              </a:defRPr>
            </a:lvl4pPr>
            <a:lvl5pPr marL="9144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998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7800" y="1066800"/>
            <a:ext cx="3429000" cy="53126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7200" y="1066800"/>
            <a:ext cx="4724400" cy="53126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171450"/>
            <a:ext cx="1047619" cy="84761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1" y="228600"/>
            <a:ext cx="533400" cy="533400"/>
          </a:xfrm>
        </p:spPr>
        <p:txBody>
          <a:bodyPr tIns="91440" bIns="9144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230187" indent="0" algn="ctr">
              <a:buNone/>
              <a:defRPr>
                <a:solidFill>
                  <a:schemeClr val="bg1"/>
                </a:solidFill>
              </a:defRPr>
            </a:lvl2pPr>
            <a:lvl3pPr marL="454025" indent="0" algn="ctr">
              <a:buNone/>
              <a:defRPr>
                <a:solidFill>
                  <a:schemeClr val="bg1"/>
                </a:solidFill>
              </a:defRPr>
            </a:lvl3pPr>
            <a:lvl4pPr marL="684212" indent="0" algn="ctr">
              <a:buNone/>
              <a:defRPr>
                <a:solidFill>
                  <a:schemeClr val="bg1"/>
                </a:solidFill>
              </a:defRPr>
            </a:lvl4pPr>
            <a:lvl5pPr marL="9144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11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994150" cy="53126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066800"/>
            <a:ext cx="3994150" cy="53126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171450"/>
            <a:ext cx="1047619" cy="847619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1" y="228600"/>
            <a:ext cx="533400" cy="533400"/>
          </a:xfrm>
        </p:spPr>
        <p:txBody>
          <a:bodyPr tIns="91440" bIns="9144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230187" indent="0" algn="ctr">
              <a:buNone/>
              <a:defRPr>
                <a:solidFill>
                  <a:schemeClr val="bg1"/>
                </a:solidFill>
              </a:defRPr>
            </a:lvl2pPr>
            <a:lvl3pPr marL="454025" indent="0" algn="ctr">
              <a:buNone/>
              <a:defRPr>
                <a:solidFill>
                  <a:schemeClr val="bg1"/>
                </a:solidFill>
              </a:defRPr>
            </a:lvl3pPr>
            <a:lvl4pPr marL="684212" indent="0" algn="ctr">
              <a:buNone/>
              <a:defRPr>
                <a:solidFill>
                  <a:schemeClr val="bg1"/>
                </a:solidFill>
              </a:defRPr>
            </a:lvl4pPr>
            <a:lvl5pPr marL="9144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703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mputer Monitor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1143000"/>
            <a:ext cx="6096001" cy="5068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56232" y="1490397"/>
            <a:ext cx="5422392" cy="3352800"/>
          </a:xfrm>
          <a:prstGeom prst="roundRect">
            <a:avLst>
              <a:gd name="adj" fmla="val 904"/>
            </a:avLst>
          </a:prstGeo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439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ptop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89" y="1219200"/>
            <a:ext cx="7742622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01368" y="1481328"/>
            <a:ext cx="5532120" cy="3438144"/>
          </a:xfrm>
          <a:prstGeom prst="roundRect">
            <a:avLst>
              <a:gd name="adj" fmla="val 284"/>
            </a:avLst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72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pad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98071" y="481680"/>
            <a:ext cx="4947858" cy="6324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066544" y="1752600"/>
            <a:ext cx="5084064" cy="379476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07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pad Vertica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19200"/>
            <a:ext cx="3874827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14400" y="1676400"/>
            <a:ext cx="2971800" cy="397764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115568"/>
            <a:ext cx="4038600" cy="53126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3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1869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14400" y="2590800"/>
            <a:ext cx="6384925" cy="734591"/>
          </a:xfrm>
        </p:spPr>
        <p:txBody>
          <a:bodyPr lIns="0" rIns="0" anchor="t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914400" y="3428999"/>
            <a:ext cx="6400800" cy="1840543"/>
          </a:xfrm>
        </p:spPr>
        <p:txBody>
          <a:bodyPr lIns="0" rIns="0" anchor="t"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410199"/>
            <a:ext cx="2743200" cy="662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828800"/>
            <a:ext cx="3886200" cy="53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6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1060824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200" y="6375025"/>
            <a:ext cx="682103" cy="365125"/>
          </a:xfrm>
          <a:prstGeom prst="rect">
            <a:avLst/>
          </a:prstGeom>
        </p:spPr>
        <p:txBody>
          <a:bodyPr/>
          <a:lstStyle/>
          <a:p>
            <a:fld id="{99B265A1-9856-4DC1-A602-ABBC99188A38}" type="slidenum">
              <a:rPr lang="en-US">
                <a:solidFill>
                  <a:srgbClr val="54585A"/>
                </a:solidFill>
              </a:rPr>
              <a:pPr/>
              <a:t>‹#›</a:t>
            </a:fld>
            <a:endParaRPr lang="en-US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1771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673351"/>
            <a:ext cx="8229600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36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250091" y="2296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590800"/>
            <a:ext cx="6553200" cy="734591"/>
          </a:xfrm>
        </p:spPr>
        <p:txBody>
          <a:bodyPr lIns="0" rIns="0" anchor="t">
            <a:noAutofit/>
          </a:bodyPr>
          <a:lstStyle>
            <a:lvl1pPr algn="l">
              <a:defRPr sz="4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429000"/>
            <a:ext cx="6553200" cy="1828800"/>
          </a:xfrm>
        </p:spPr>
        <p:txBody>
          <a:bodyPr lIns="0" rIns="0" anchor="t">
            <a:noAutofit/>
          </a:bodyPr>
          <a:lstStyle>
            <a:lvl1pPr marL="0" indent="0" algn="l">
              <a:buNone/>
              <a:defRPr sz="2800" b="1">
                <a:solidFill>
                  <a:srgbClr val="910000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Name, Title</a:t>
            </a:r>
            <a:endParaRPr lang="en-US" dirty="0"/>
          </a:p>
        </p:txBody>
      </p:sp>
      <p:pic>
        <p:nvPicPr>
          <p:cNvPr id="9" name="Picture 8" descr="bigstock-Wave-Abstract-1207585_2.jpg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06" r="-961"/>
          <a:stretch/>
        </p:blipFill>
        <p:spPr>
          <a:xfrm>
            <a:off x="7315200" y="-1"/>
            <a:ext cx="1856232" cy="6876288"/>
          </a:xfrm>
          <a:prstGeom prst="rect">
            <a:avLst/>
          </a:prstGeom>
        </p:spPr>
      </p:pic>
      <p:pic>
        <p:nvPicPr>
          <p:cNvPr id="5" name="Picture 4" descr="051415-ICLE_logo_lockup-RGB-200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4572000" cy="882396"/>
          </a:xfrm>
          <a:prstGeom prst="rect">
            <a:avLst/>
          </a:prstGeom>
        </p:spPr>
      </p:pic>
      <p:pic>
        <p:nvPicPr>
          <p:cNvPr id="2" name="Picture 1" descr="Screen Shot 2016-02-09 at 3.00.33 PM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5829300"/>
            <a:ext cx="1266825" cy="590550"/>
          </a:xfrm>
          <a:prstGeom prst="rect">
            <a:avLst/>
          </a:prstGeom>
        </p:spPr>
      </p:pic>
      <p:pic>
        <p:nvPicPr>
          <p:cNvPr id="3" name="Picture 2" descr="Screen Shot 2016-02-09 at 3.00.14 PM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0"/>
            <a:ext cx="3810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2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>
            <a:lvl1pPr>
              <a:defRPr>
                <a:solidFill>
                  <a:srgbClr val="91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6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19200"/>
            <a:ext cx="9144000" cy="2209800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3581400"/>
            <a:ext cx="2590800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78124" y="3581400"/>
            <a:ext cx="2587752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0" y="3581400"/>
            <a:ext cx="2587752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501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7800" y="1066800"/>
            <a:ext cx="3429000" cy="50292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7200" y="1066800"/>
            <a:ext cx="47244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31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994150" cy="50292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066800"/>
            <a:ext cx="3994150" cy="50292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30936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7200" y="1066800"/>
            <a:ext cx="8229600" cy="495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6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7800" y="1066800"/>
            <a:ext cx="3429000" cy="50292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7200" y="1066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99415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066800"/>
            <a:ext cx="399415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1105647"/>
            <a:ext cx="7919944" cy="518458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37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0" rtlCol="0" anchor="b">
            <a:normAutofit/>
          </a:bodyPr>
          <a:lstStyle>
            <a:lvl1pPr>
              <a:defRPr lang="en-US" sz="4400" b="1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164772"/>
            <a:ext cx="6148401" cy="4819011"/>
          </a:xfrm>
        </p:spPr>
        <p:txBody>
          <a:bodyPr>
            <a:noAutofit/>
          </a:bodyPr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16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mputer Monitor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143000"/>
            <a:ext cx="6096001" cy="5068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56232" y="1490397"/>
            <a:ext cx="5422392" cy="3352800"/>
          </a:xfrm>
          <a:prstGeom prst="roundRect">
            <a:avLst>
              <a:gd name="adj" fmla="val 904"/>
            </a:avLst>
          </a:prstGeo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ptop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89" y="1066800"/>
            <a:ext cx="7742622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01368" y="1481328"/>
            <a:ext cx="5532120" cy="3438144"/>
          </a:xfrm>
          <a:prstGeom prst="roundRect">
            <a:avLst>
              <a:gd name="adj" fmla="val 284"/>
            </a:avLst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5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pad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8071" y="481680"/>
            <a:ext cx="4947858" cy="6324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066544" y="1752600"/>
            <a:ext cx="5084064" cy="379476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67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pad Vertica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874827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14400" y="1676400"/>
            <a:ext cx="2971800" cy="397764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115568"/>
            <a:ext cx="4038600" cy="49042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8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9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14400" y="2590800"/>
            <a:ext cx="6384925" cy="734591"/>
          </a:xfrm>
        </p:spPr>
        <p:txBody>
          <a:bodyPr lIns="0" rIns="0" anchor="t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914400" y="3428999"/>
            <a:ext cx="6400800" cy="1840543"/>
          </a:xfrm>
        </p:spPr>
        <p:txBody>
          <a:bodyPr lIns="0" rIns="0" anchor="t"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6400"/>
            <a:ext cx="3538165" cy="68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i="0" spc="-20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92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0245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1105647"/>
            <a:ext cx="7919944" cy="518458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9349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41350" y="1105647"/>
            <a:ext cx="8502650" cy="5184588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07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8883650" cy="723900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637414"/>
            <a:ext cx="6156353" cy="4346369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latin typeface="+mn-lt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60350" y="911305"/>
            <a:ext cx="8883650" cy="339725"/>
          </a:xfrm>
        </p:spPr>
        <p:txBody>
          <a:bodyPr>
            <a:noAutofit/>
          </a:bodyPr>
          <a:lstStyle>
            <a:lvl1pPr marL="0" indent="0">
              <a:buNone/>
              <a:defRPr sz="1600" b="1" cap="all" baseline="0">
                <a:latin typeface="+mn-lt"/>
              </a:defRPr>
            </a:lvl1pPr>
          </a:lstStyle>
          <a:p>
            <a:pPr lvl="0"/>
            <a:r>
              <a:rPr lang="en-US" smtClean="0"/>
              <a:t>CLICK TO EDIT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8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05647"/>
            <a:ext cx="8559800" cy="5184588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6872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702235"/>
            <a:ext cx="7919944" cy="55880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8844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164772"/>
            <a:ext cx="6148401" cy="4819011"/>
          </a:xfrm>
        </p:spPr>
        <p:txBody>
          <a:bodyPr>
            <a:noAutofit/>
          </a:bodyPr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16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8883650" cy="723900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637414"/>
            <a:ext cx="6156353" cy="4346369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latin typeface="+mn-lt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60350" y="911305"/>
            <a:ext cx="8883650" cy="339725"/>
          </a:xfrm>
        </p:spPr>
        <p:txBody>
          <a:bodyPr>
            <a:noAutofit/>
          </a:bodyPr>
          <a:lstStyle>
            <a:lvl1pPr marL="0" indent="0">
              <a:buNone/>
              <a:defRPr sz="1600" b="1" cap="all" baseline="0">
                <a:latin typeface="+mn-lt"/>
              </a:defRPr>
            </a:lvl1pPr>
          </a:lstStyle>
          <a:p>
            <a:pPr lvl="0"/>
            <a:r>
              <a:rPr lang="en-US" smtClean="0"/>
              <a:t>CLICK TO EDIT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4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35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990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43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8" y="209550"/>
            <a:ext cx="7802562" cy="7334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45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057405"/>
            <a:ext cx="8229600" cy="40687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75914D"/>
              </a:buClr>
              <a:buFontTx/>
              <a:buChar char="•"/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58536FD-94E3-489F-A60B-CF97BA0C3A02}" type="slidenum">
              <a:rPr lang="en-US">
                <a:solidFill>
                  <a:prstClr val="white">
                    <a:lumMod val="8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42695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418766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  <a:latin typeface="Calibri Light"/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147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0" y="-1"/>
            <a:ext cx="9169274" cy="6283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35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990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9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50091" y="2296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590800"/>
            <a:ext cx="6553200" cy="734591"/>
          </a:xfrm>
        </p:spPr>
        <p:txBody>
          <a:bodyPr lIns="0" rIns="0" anchor="t">
            <a:noAutofit/>
          </a:bodyPr>
          <a:lstStyle>
            <a:lvl1pPr algn="l">
              <a:defRPr sz="4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429000"/>
            <a:ext cx="6553200" cy="1828800"/>
          </a:xfrm>
        </p:spPr>
        <p:txBody>
          <a:bodyPr lIns="0" rIns="0" anchor="t">
            <a:noAutofit/>
          </a:bodyPr>
          <a:lstStyle>
            <a:lvl1pPr marL="0" indent="0" algn="l">
              <a:buNone/>
              <a:defRPr sz="2800" b="1">
                <a:solidFill>
                  <a:srgbClr val="910000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Name, Title</a:t>
            </a:r>
            <a:endParaRPr lang="en-US" dirty="0"/>
          </a:p>
        </p:txBody>
      </p:sp>
      <p:pic>
        <p:nvPicPr>
          <p:cNvPr id="9" name="Picture 8" descr="bigstock-Wave-Abstract-1207585_2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06" r="-961"/>
          <a:stretch/>
        </p:blipFill>
        <p:spPr>
          <a:xfrm>
            <a:off x="7315200" y="-1"/>
            <a:ext cx="1856232" cy="6876288"/>
          </a:xfrm>
          <a:prstGeom prst="rect">
            <a:avLst/>
          </a:prstGeom>
        </p:spPr>
      </p:pic>
      <p:pic>
        <p:nvPicPr>
          <p:cNvPr id="5" name="Picture 4" descr="051415-ICLE_logo_lockup-RGB-2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4572000" cy="882396"/>
          </a:xfrm>
          <a:prstGeom prst="rect">
            <a:avLst/>
          </a:prstGeom>
        </p:spPr>
      </p:pic>
      <p:pic>
        <p:nvPicPr>
          <p:cNvPr id="2" name="Picture 1" descr="Screen Shot 2016-02-09 at 3.00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5829300"/>
            <a:ext cx="1266825" cy="590550"/>
          </a:xfrm>
          <a:prstGeom prst="rect">
            <a:avLst/>
          </a:prstGeom>
        </p:spPr>
      </p:pic>
      <p:pic>
        <p:nvPicPr>
          <p:cNvPr id="3" name="Picture 2" descr="Screen Shot 2016-02-09 at 3.00.1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0"/>
            <a:ext cx="3810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9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>
            <a:lvl1pPr>
              <a:defRPr>
                <a:solidFill>
                  <a:srgbClr val="91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2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19200"/>
            <a:ext cx="9144000" cy="2209800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3581400"/>
            <a:ext cx="2590800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78124" y="3581400"/>
            <a:ext cx="2587752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0" y="3581400"/>
            <a:ext cx="2587752" cy="2743200"/>
          </a:xfrm>
        </p:spPr>
        <p:txBody>
          <a:bodyPr/>
          <a:lstStyle>
            <a:lvl1pPr marL="0" indent="0">
              <a:buNone/>
              <a:defRPr sz="2400"/>
            </a:lvl1pPr>
            <a:lvl2pPr marL="230187" indent="0">
              <a:buNone/>
              <a:defRPr sz="2400"/>
            </a:lvl2pPr>
            <a:lvl3pPr marL="454025" indent="0">
              <a:buNone/>
              <a:defRPr sz="2400"/>
            </a:lvl3pPr>
            <a:lvl4pPr marL="684212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170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7800" y="1066800"/>
            <a:ext cx="3429000" cy="5029200"/>
          </a:xfrm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7200" y="1066800"/>
            <a:ext cx="47244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623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994150" cy="50292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066800"/>
            <a:ext cx="3994150" cy="50292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5645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30936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7200" y="1066800"/>
            <a:ext cx="8229600" cy="495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37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Image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57800" y="1066800"/>
            <a:ext cx="3429000" cy="50292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7200" y="1066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+ PG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99415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066800"/>
            <a:ext cx="399415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06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mputer Monitor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143000"/>
            <a:ext cx="6096001" cy="5068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56232" y="1490397"/>
            <a:ext cx="5422392" cy="3352800"/>
          </a:xfrm>
          <a:prstGeom prst="roundRect">
            <a:avLst>
              <a:gd name="adj" fmla="val 904"/>
            </a:avLst>
          </a:prstGeom>
          <a:ln>
            <a:noFill/>
          </a:ln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71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Laptop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89" y="1066800"/>
            <a:ext cx="7742622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01368" y="1481328"/>
            <a:ext cx="5532120" cy="3438144"/>
          </a:xfrm>
          <a:prstGeom prst="roundRect">
            <a:avLst>
              <a:gd name="adj" fmla="val 284"/>
            </a:avLst>
          </a:prstGeom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34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0" rtlCol="0" anchor="b">
            <a:normAutofit/>
          </a:bodyPr>
          <a:lstStyle>
            <a:lvl1pPr>
              <a:defRPr lang="en-US" sz="4400" b="1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8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pad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8071" y="481680"/>
            <a:ext cx="4947858" cy="6324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066544" y="1752600"/>
            <a:ext cx="5084064" cy="3794760"/>
          </a:xfrm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383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pad Vertica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874827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14400" y="1676400"/>
            <a:ext cx="2971800" cy="3977640"/>
          </a:xfrm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115568"/>
            <a:ext cx="4038600" cy="49042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875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52135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14400" y="2590800"/>
            <a:ext cx="6384925" cy="734591"/>
          </a:xfrm>
        </p:spPr>
        <p:txBody>
          <a:bodyPr lIns="0" rIns="0" anchor="t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914400" y="3428999"/>
            <a:ext cx="6400800" cy="1840543"/>
          </a:xfrm>
        </p:spPr>
        <p:txBody>
          <a:bodyPr lIns="0" rIns="0" anchor="t"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6400"/>
            <a:ext cx="3538165" cy="68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07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"/>
          <a:stretch/>
        </p:blipFill>
        <p:spPr>
          <a:xfrm>
            <a:off x="0" y="-1"/>
            <a:ext cx="9144001" cy="62621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pic>
        <p:nvPicPr>
          <p:cNvPr id="7" name="Picture 6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2" b="41177"/>
          <a:stretch/>
        </p:blipFill>
        <p:spPr>
          <a:xfrm>
            <a:off x="1587" y="5214471"/>
            <a:ext cx="9142413" cy="164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6" y="5438012"/>
            <a:ext cx="5154436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200" b="0" i="0" cap="none" spc="-7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499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pic>
        <p:nvPicPr>
          <p:cNvPr id="8" name="Picture 7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2" b="41177"/>
          <a:stretch/>
        </p:blipFill>
        <p:spPr>
          <a:xfrm>
            <a:off x="0" y="5214471"/>
            <a:ext cx="9142413" cy="164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6" y="5438012"/>
            <a:ext cx="5154436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200" b="0" i="0" cap="none" spc="-7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499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5153025"/>
            <a:ext cx="9144001" cy="1696955"/>
          </a:xfrm>
          <a:prstGeom prst="rect">
            <a:avLst/>
          </a:prstGeom>
          <a:solidFill>
            <a:srgbClr val="7A170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5" y="5440807"/>
            <a:ext cx="6276975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75000"/>
              </a:lnSpc>
              <a:defRPr lang="en-US" sz="4000" b="0" kern="1200" cap="none" spc="-70" baseline="0">
                <a:solidFill>
                  <a:schemeClr val="bg1"/>
                </a:solidFill>
                <a:latin typeface="+mn-lt"/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28744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-1"/>
            <a:ext cx="4572000" cy="6287445"/>
          </a:xfrm>
          <a:prstGeom prst="rect">
            <a:avLst/>
          </a:prstGeom>
          <a:solidFill>
            <a:srgbClr val="5859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1" y="2069759"/>
            <a:ext cx="4016926" cy="3799803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4000" b="0" kern="1200" cap="none" spc="-70" baseline="0" smtClean="0">
                <a:solidFill>
                  <a:schemeClr val="bg1"/>
                </a:solidFill>
                <a:latin typeface="+mn-lt"/>
                <a:ea typeface="+mj-ea"/>
                <a:cs typeface="Cordia New" panose="020B0304020202020204" pitchFamily="34" charset="-34"/>
              </a:defRPr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3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4800" b="0" spc="-200" baseline="0">
                <a:solidFill>
                  <a:schemeClr val="bg1">
                    <a:lumMod val="85000"/>
                  </a:schemeClr>
                </a:solidFill>
                <a:latin typeface="+mn-lt"/>
                <a:cs typeface="Cordia New" panose="020B0304020202020204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725444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85000"/>
                  </a:schemeClr>
                </a:solidFill>
                <a:latin typeface="+mn-lt"/>
                <a:cs typeface="Cordia New" panose="020B0304020202020204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5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spc="-200" baseline="0">
                <a:solidFill>
                  <a:schemeClr val="bg1"/>
                </a:solidFill>
                <a:latin typeface="+mn-lt"/>
                <a:cs typeface="Cordia New" panose="020B0304020202020204" pitchFamily="34" charset="-3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  <a:cs typeface="Cordia New" panose="020B0304020202020204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41350" y="1105647"/>
            <a:ext cx="8502650" cy="5184588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923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i="0" spc="-20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4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dien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927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i="0" spc="-20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dien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92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9105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652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164772"/>
            <a:ext cx="7073899" cy="481901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spc="-50" baseline="0">
                <a:solidFill>
                  <a:schemeClr val="bg1"/>
                </a:solidFill>
                <a:latin typeface="+mn-lt"/>
              </a:defRPr>
            </a:lvl1pPr>
            <a:lvl2pPr marL="234950" indent="0">
              <a:lnSpc>
                <a:spcPct val="90000"/>
              </a:lnSpc>
              <a:buNone/>
              <a:defRPr sz="2000" spc="-50" baseline="0">
                <a:solidFill>
                  <a:schemeClr val="bg1"/>
                </a:solidFill>
                <a:latin typeface="+mn-lt"/>
              </a:defRPr>
            </a:lvl2pPr>
            <a:lvl3pPr marL="457200" indent="0">
              <a:lnSpc>
                <a:spcPct val="90000"/>
              </a:lnSpc>
              <a:buNone/>
              <a:defRPr sz="1800" spc="-50" baseline="0">
                <a:solidFill>
                  <a:schemeClr val="bg1"/>
                </a:solidFill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7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0" y="-1"/>
            <a:ext cx="9169274" cy="6283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8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8" t="34321" r="31767"/>
          <a:stretch/>
        </p:blipFill>
        <p:spPr>
          <a:xfrm>
            <a:off x="0" y="0"/>
            <a:ext cx="2749176" cy="629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2" y="241300"/>
            <a:ext cx="1957294" cy="5017994"/>
          </a:xfrm>
        </p:spPr>
        <p:txBody>
          <a:bodyPr anchor="t"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1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1105647"/>
            <a:ext cx="7919944" cy="518458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702235"/>
            <a:ext cx="7919944" cy="55880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4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05647"/>
            <a:ext cx="8559800" cy="5184588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5400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1060824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1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164772"/>
            <a:ext cx="6148401" cy="4819011"/>
          </a:xfrm>
        </p:spPr>
        <p:txBody>
          <a:bodyPr>
            <a:noAutofit/>
          </a:bodyPr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4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8883650" cy="723900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637414"/>
            <a:ext cx="6156353" cy="4346369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latin typeface="+mn-lt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60350" y="911305"/>
            <a:ext cx="8883650" cy="339725"/>
          </a:xfrm>
        </p:spPr>
        <p:txBody>
          <a:bodyPr>
            <a:noAutofit/>
          </a:bodyPr>
          <a:lstStyle>
            <a:lvl1pPr marL="0" indent="0">
              <a:buNone/>
              <a:defRPr sz="1600" b="1" cap="all" baseline="0">
                <a:latin typeface="+mn-lt"/>
              </a:defRPr>
            </a:lvl1pPr>
          </a:lstStyle>
          <a:p>
            <a:pPr lvl="0"/>
            <a:r>
              <a:rPr lang="en-US" smtClean="0"/>
              <a:t>CLICK TO EDIT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35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990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"/>
          <a:stretch/>
        </p:blipFill>
        <p:spPr>
          <a:xfrm>
            <a:off x="0" y="-1"/>
            <a:ext cx="9144001" cy="62621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pic>
        <p:nvPicPr>
          <p:cNvPr id="7" name="Picture 6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2" b="41177"/>
          <a:stretch/>
        </p:blipFill>
        <p:spPr>
          <a:xfrm>
            <a:off x="1587" y="5214471"/>
            <a:ext cx="9142413" cy="164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6" y="5438012"/>
            <a:ext cx="5154436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200" b="0" i="0" cap="none" spc="-7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99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499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pic>
        <p:nvPicPr>
          <p:cNvPr id="8" name="Picture 7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2" b="41177"/>
          <a:stretch/>
        </p:blipFill>
        <p:spPr>
          <a:xfrm>
            <a:off x="0" y="5214471"/>
            <a:ext cx="9142413" cy="164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6" y="5438012"/>
            <a:ext cx="5154436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200" b="0" i="0" cap="none" spc="-7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05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499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5153025"/>
            <a:ext cx="9144001" cy="1696955"/>
          </a:xfrm>
          <a:prstGeom prst="rect">
            <a:avLst/>
          </a:prstGeom>
          <a:solidFill>
            <a:srgbClr val="7A170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5" y="5440807"/>
            <a:ext cx="6276975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75000"/>
              </a:lnSpc>
              <a:defRPr lang="en-US" sz="4000" b="0" kern="1200" cap="none" spc="-70" baseline="0">
                <a:solidFill>
                  <a:schemeClr val="bg1"/>
                </a:solidFill>
                <a:latin typeface="+mn-lt"/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9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28744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-1"/>
            <a:ext cx="4572000" cy="6287445"/>
          </a:xfrm>
          <a:prstGeom prst="rect">
            <a:avLst/>
          </a:prstGeom>
          <a:solidFill>
            <a:srgbClr val="5859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1" y="2069759"/>
            <a:ext cx="4016926" cy="3799803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4000" b="0" kern="1200" cap="none" spc="-70" baseline="0" smtClean="0">
                <a:solidFill>
                  <a:schemeClr val="bg1"/>
                </a:solidFill>
                <a:latin typeface="+mn-lt"/>
                <a:ea typeface="+mj-ea"/>
                <a:cs typeface="Cordia New" panose="020B0304020202020204" pitchFamily="34" charset="-34"/>
              </a:defRPr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9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4800" b="0" spc="-200" baseline="0">
                <a:solidFill>
                  <a:schemeClr val="bg1">
                    <a:lumMod val="85000"/>
                  </a:schemeClr>
                </a:solidFill>
                <a:latin typeface="+mn-lt"/>
                <a:cs typeface="Cordia New" panose="020B0304020202020204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725444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85000"/>
                  </a:schemeClr>
                </a:solidFill>
                <a:latin typeface="+mn-lt"/>
                <a:cs typeface="Cordia New" panose="020B0304020202020204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3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702235"/>
            <a:ext cx="7919944" cy="55880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946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spc="-200" baseline="0">
                <a:solidFill>
                  <a:schemeClr val="bg1"/>
                </a:solidFill>
                <a:latin typeface="+mn-lt"/>
                <a:cs typeface="Cordia New" panose="020B0304020202020204" pitchFamily="34" charset="-3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  <a:cs typeface="Cordia New" panose="020B0304020202020204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5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i="0" spc="-20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6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dien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927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i="0" spc="-20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7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dien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92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4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9105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652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164772"/>
            <a:ext cx="7073899" cy="481901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spc="-50" baseline="0">
                <a:solidFill>
                  <a:schemeClr val="bg1"/>
                </a:solidFill>
                <a:latin typeface="+mn-lt"/>
              </a:defRPr>
            </a:lvl1pPr>
            <a:lvl2pPr marL="234950" indent="0">
              <a:lnSpc>
                <a:spcPct val="90000"/>
              </a:lnSpc>
              <a:buNone/>
              <a:defRPr sz="2000" spc="-50" baseline="0">
                <a:solidFill>
                  <a:schemeClr val="bg1"/>
                </a:solidFill>
                <a:latin typeface="+mn-lt"/>
              </a:defRPr>
            </a:lvl2pPr>
            <a:lvl3pPr marL="457200" indent="0">
              <a:lnSpc>
                <a:spcPct val="90000"/>
              </a:lnSpc>
              <a:buNone/>
              <a:defRPr sz="1800" spc="-50" baseline="0">
                <a:solidFill>
                  <a:schemeClr val="bg1"/>
                </a:solidFill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2667000"/>
            <a:ext cx="8534400" cy="723900"/>
          </a:xfrm>
        </p:spPr>
        <p:txBody>
          <a:bodyPr vert="horz" lIns="91440" tIns="45720" rIns="91440" bIns="0" rtlCol="0" anchor="b">
            <a:noAutofit/>
          </a:bodyPr>
          <a:lstStyle>
            <a:lvl1pPr algn="ctr">
              <a:defRPr lang="en-US" sz="5400" b="0" i="0" spc="-150">
                <a:solidFill>
                  <a:srgbClr val="FFFFFF"/>
                </a:solidFill>
              </a:defRPr>
            </a:lvl1pPr>
          </a:lstStyle>
          <a:p>
            <a:pPr marL="0"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62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0" y="-1"/>
            <a:ext cx="9169274" cy="6283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0" y="-1"/>
            <a:ext cx="9169274" cy="6283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7000"/>
            <a:ext cx="8763000" cy="723900"/>
          </a:xfrm>
        </p:spPr>
        <p:txBody>
          <a:bodyPr>
            <a:noAutofit/>
          </a:bodyPr>
          <a:lstStyle>
            <a:lvl1pPr algn="ctr">
              <a:defRPr sz="5400" b="0" i="0" spc="-15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0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164772"/>
            <a:ext cx="6148401" cy="4819011"/>
          </a:xfrm>
        </p:spPr>
        <p:txBody>
          <a:bodyPr>
            <a:noAutofit/>
          </a:bodyPr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6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8" t="34321" r="31767"/>
          <a:stretch/>
        </p:blipFill>
        <p:spPr>
          <a:xfrm>
            <a:off x="0" y="0"/>
            <a:ext cx="2749176" cy="629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2" y="241300"/>
            <a:ext cx="1957294" cy="5017994"/>
          </a:xfrm>
        </p:spPr>
        <p:txBody>
          <a:bodyPr anchor="t"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93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1105647"/>
            <a:ext cx="7919944" cy="518458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07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702235"/>
            <a:ext cx="7919944" cy="55880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1060824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0" rtlCol="0" anchor="b">
            <a:normAutofit/>
          </a:bodyPr>
          <a:lstStyle>
            <a:lvl1pPr>
              <a:defRPr lang="en-US" sz="4400" b="1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164772"/>
            <a:ext cx="6148401" cy="4819011"/>
          </a:xfrm>
        </p:spPr>
        <p:txBody>
          <a:bodyPr>
            <a:noAutofit/>
          </a:bodyPr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8883650" cy="723900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637414"/>
            <a:ext cx="6156353" cy="4346369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latin typeface="+mn-lt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60350" y="911305"/>
            <a:ext cx="8883650" cy="339725"/>
          </a:xfrm>
        </p:spPr>
        <p:txBody>
          <a:bodyPr>
            <a:noAutofit/>
          </a:bodyPr>
          <a:lstStyle>
            <a:lvl1pPr marL="0" indent="0">
              <a:buNone/>
              <a:defRPr sz="1600" b="1" cap="all" baseline="0">
                <a:latin typeface="+mn-lt"/>
              </a:defRPr>
            </a:lvl1pPr>
          </a:lstStyle>
          <a:p>
            <a:pPr lvl="0"/>
            <a:r>
              <a:rPr lang="en-US" smtClean="0"/>
              <a:t>CLICK TO EDIT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35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990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5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0" rtlCol="0" anchor="b">
            <a:normAutofit/>
          </a:bodyPr>
          <a:lstStyle>
            <a:lvl1pPr>
              <a:defRPr lang="en-US" sz="4400" b="1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4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8883650" cy="723900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637414"/>
            <a:ext cx="6156353" cy="4346369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latin typeface="+mn-lt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60350" y="911305"/>
            <a:ext cx="8883650" cy="339725"/>
          </a:xfrm>
        </p:spPr>
        <p:txBody>
          <a:bodyPr>
            <a:noAutofit/>
          </a:bodyPr>
          <a:lstStyle>
            <a:lvl1pPr marL="0" indent="0">
              <a:buNone/>
              <a:defRPr sz="1600" b="1" cap="all" baseline="0">
                <a:latin typeface="+mn-lt"/>
              </a:defRPr>
            </a:lvl1pPr>
          </a:lstStyle>
          <a:p>
            <a:pPr lvl="0"/>
            <a:r>
              <a:rPr lang="en-US" smtClean="0"/>
              <a:t>CLICK TO EDIT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37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"/>
          <a:stretch/>
        </p:blipFill>
        <p:spPr>
          <a:xfrm>
            <a:off x="0" y="-1"/>
            <a:ext cx="9144001" cy="62621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pic>
        <p:nvPicPr>
          <p:cNvPr id="7" name="Picture 6" descr="gradient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2" b="41177"/>
          <a:stretch/>
        </p:blipFill>
        <p:spPr>
          <a:xfrm>
            <a:off x="1587" y="5214471"/>
            <a:ext cx="9142413" cy="164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6" y="5438012"/>
            <a:ext cx="5154436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200" b="0" i="0" cap="none" spc="-7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15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499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pic>
        <p:nvPicPr>
          <p:cNvPr id="8" name="Picture 7" descr="gradient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2" b="41177"/>
          <a:stretch/>
        </p:blipFill>
        <p:spPr>
          <a:xfrm>
            <a:off x="0" y="5214471"/>
            <a:ext cx="9142413" cy="164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6" y="5438012"/>
            <a:ext cx="5154436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200" b="0" i="0" cap="none" spc="-7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3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499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5153025"/>
            <a:ext cx="9144001" cy="1696955"/>
          </a:xfrm>
          <a:prstGeom prst="rect">
            <a:avLst/>
          </a:prstGeom>
          <a:solidFill>
            <a:srgbClr val="7A170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570"/>
            <a:ext cx="5095875" cy="701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75" y="5440807"/>
            <a:ext cx="6276975" cy="112139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75000"/>
              </a:lnSpc>
              <a:defRPr lang="en-US" sz="4000" b="0" kern="1200" cap="none" spc="-70" baseline="0">
                <a:solidFill>
                  <a:schemeClr val="bg1"/>
                </a:solidFill>
                <a:latin typeface="+mn-lt"/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28744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-1"/>
            <a:ext cx="4572000" cy="6287445"/>
          </a:xfrm>
          <a:prstGeom prst="rect">
            <a:avLst/>
          </a:prstGeom>
          <a:solidFill>
            <a:srgbClr val="5859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1" y="2069759"/>
            <a:ext cx="4016926" cy="3799803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4000" b="0" kern="1200" cap="none" spc="-70" baseline="0" smtClean="0">
                <a:solidFill>
                  <a:schemeClr val="bg1"/>
                </a:solidFill>
                <a:latin typeface="+mn-lt"/>
                <a:ea typeface="+mj-ea"/>
                <a:cs typeface="Cordia New" panose="020B0304020202020204" pitchFamily="34" charset="-34"/>
              </a:defRPr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4800" b="0" spc="-200" baseline="0">
                <a:solidFill>
                  <a:schemeClr val="bg1">
                    <a:lumMod val="85000"/>
                  </a:schemeClr>
                </a:solidFill>
                <a:latin typeface="+mn-lt"/>
                <a:cs typeface="Cordia New" panose="020B0304020202020204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725444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85000"/>
                  </a:schemeClr>
                </a:solidFill>
                <a:latin typeface="+mn-lt"/>
                <a:cs typeface="Cordia New" panose="020B0304020202020204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spc="-200" baseline="0">
                <a:solidFill>
                  <a:schemeClr val="bg1"/>
                </a:solidFill>
                <a:latin typeface="+mn-lt"/>
                <a:cs typeface="Cordia New" panose="020B0304020202020204" pitchFamily="34" charset="-3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  <a:cs typeface="Cordia New" panose="020B0304020202020204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7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i="0" spc="-20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4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dien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927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35868" y="2245768"/>
            <a:ext cx="6858000" cy="2479675"/>
          </a:xfrm>
        </p:spPr>
        <p:txBody>
          <a:bodyPr bIns="0" anchor="b">
            <a:normAutofit/>
          </a:bodyPr>
          <a:lstStyle>
            <a:lvl1pPr algn="l">
              <a:lnSpc>
                <a:spcPct val="75000"/>
              </a:lnSpc>
              <a:defRPr sz="5400" b="0" i="0" spc="-200" baseline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868" y="4717119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47" y="3970860"/>
            <a:ext cx="1386099" cy="1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rgbClr val="9307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dien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92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35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990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80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9105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652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164772"/>
            <a:ext cx="7073899" cy="481901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spc="-50" baseline="0">
                <a:solidFill>
                  <a:schemeClr val="bg1"/>
                </a:solidFill>
                <a:latin typeface="+mn-lt"/>
              </a:defRPr>
            </a:lvl1pPr>
            <a:lvl2pPr marL="234950" indent="0">
              <a:lnSpc>
                <a:spcPct val="90000"/>
              </a:lnSpc>
              <a:buNone/>
              <a:defRPr sz="2000" spc="-50" baseline="0">
                <a:solidFill>
                  <a:schemeClr val="bg1"/>
                </a:solidFill>
                <a:latin typeface="+mn-lt"/>
              </a:defRPr>
            </a:lvl2pPr>
            <a:lvl3pPr marL="457200" indent="0">
              <a:lnSpc>
                <a:spcPct val="90000"/>
              </a:lnSpc>
              <a:buNone/>
              <a:defRPr sz="1800" spc="-50" baseline="0">
                <a:solidFill>
                  <a:schemeClr val="bg1"/>
                </a:solidFill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6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79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dient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0" y="-1"/>
            <a:ext cx="9169274" cy="6283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5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8" t="34321" r="31767"/>
          <a:stretch/>
        </p:blipFill>
        <p:spPr>
          <a:xfrm>
            <a:off x="0" y="0"/>
            <a:ext cx="2749176" cy="629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2" y="241300"/>
            <a:ext cx="1957294" cy="5017994"/>
          </a:xfrm>
        </p:spPr>
        <p:txBody>
          <a:bodyPr anchor="t"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1105647"/>
            <a:ext cx="7919944" cy="518458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0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abou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09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1350" y="702235"/>
            <a:ext cx="7919944" cy="55880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9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Wave-Abstract-1207585_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34321" r="12358"/>
          <a:stretch/>
        </p:blipFill>
        <p:spPr>
          <a:xfrm>
            <a:off x="0" y="-1"/>
            <a:ext cx="9144000" cy="62902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1060824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34" y="241300"/>
            <a:ext cx="7444815" cy="7239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LT Std 35 Light"/>
                <a:cs typeface="Avenir LT Std 35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6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0" rtlCol="0" anchor="b">
            <a:normAutofit/>
          </a:bodyPr>
          <a:lstStyle>
            <a:lvl1pPr>
              <a:defRPr lang="en-US" sz="4400" b="1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164772"/>
            <a:ext cx="6148401" cy="4819011"/>
          </a:xfrm>
        </p:spPr>
        <p:txBody>
          <a:bodyPr>
            <a:noAutofit/>
          </a:bodyPr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7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8883650" cy="723900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637414"/>
            <a:ext cx="6156353" cy="4346369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latin typeface="+mn-lt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60350" y="911305"/>
            <a:ext cx="8883650" cy="339725"/>
          </a:xfrm>
        </p:spPr>
        <p:txBody>
          <a:bodyPr>
            <a:noAutofit/>
          </a:bodyPr>
          <a:lstStyle>
            <a:lvl1pPr marL="0" indent="0">
              <a:buNone/>
              <a:defRPr sz="1600" b="1" cap="all" baseline="0">
                <a:latin typeface="+mn-lt"/>
              </a:defRPr>
            </a:lvl1pPr>
          </a:lstStyle>
          <a:p>
            <a:pPr lvl="0"/>
            <a:r>
              <a:rPr lang="en-US" smtClean="0"/>
              <a:t>CLICK TO EDIT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1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35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9900" y="1151858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75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2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2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image" Target="../media/image2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48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5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6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6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slideLayout" Target="../slideLayouts/slideLayout288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277.xml"/><Relationship Id="rId16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5" Type="http://schemas.openxmlformats.org/officeDocument/2006/relationships/slideLayout" Target="../slideLayouts/slideLayout290.xml"/><Relationship Id="rId10" Type="http://schemas.openxmlformats.org/officeDocument/2006/relationships/slideLayout" Target="../slideLayouts/slideLayout285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slideLayout" Target="../slideLayouts/slideLayout28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slideLayout" Target="../slideLayouts/slideLayout304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slideLayout" Target="../slideLayouts/slideLayout30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9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Relationship Id="rId14" Type="http://schemas.openxmlformats.org/officeDocument/2006/relationships/slideLayout" Target="../slideLayouts/slideLayout3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NUL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13" Type="http://schemas.openxmlformats.org/officeDocument/2006/relationships/slideLayout" Target="../slideLayouts/slideLayout318.xml"/><Relationship Id="rId3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317.xml"/><Relationship Id="rId2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0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315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Relationship Id="rId14" Type="http://schemas.openxmlformats.org/officeDocument/2006/relationships/slideLayout" Target="../slideLayouts/slideLayout3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slideLayout" Target="../slideLayouts/slideLayout332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slideLayout" Target="../slideLayouts/slideLayout33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2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Relationship Id="rId14" Type="http://schemas.openxmlformats.org/officeDocument/2006/relationships/slideLayout" Target="../slideLayouts/slideLayout3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NUL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image" Target="NUL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60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88833"/>
            <a:ext cx="9144000" cy="56916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7886700" cy="72390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350" y="1164772"/>
            <a:ext cx="7886700" cy="481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1979" y="6559402"/>
            <a:ext cx="419100" cy="1294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spc="-100" baseline="0">
          <a:solidFill>
            <a:srgbClr val="930709"/>
          </a:solidFill>
          <a:latin typeface="+mn-lt"/>
          <a:ea typeface="+mj-ea"/>
          <a:cs typeface="Cordia New" panose="020B0304020202020204" pitchFamily="34" charset="-34"/>
        </a:defRPr>
      </a:lvl1pPr>
    </p:titleStyle>
    <p:bodyStyle>
      <a:lvl1pPr marL="169863" indent="-169863" algn="l" defTabSz="914400" rtl="0" eaLnBrk="1" latinLnBrk="0" hangingPunct="1">
        <a:lnSpc>
          <a:spcPct val="85000"/>
        </a:lnSpc>
        <a:spcBef>
          <a:spcPts val="1000"/>
        </a:spcBef>
        <a:buClr>
          <a:srgbClr val="7A1701"/>
        </a:buClr>
        <a:buSzPct val="80000"/>
        <a:buFont typeface="Arial" panose="020B0604020202020204" pitchFamily="34" charset="0"/>
        <a:buChar char="•"/>
        <a:defRPr sz="2400" kern="1200">
          <a:solidFill>
            <a:srgbClr val="58595B"/>
          </a:solidFill>
          <a:latin typeface="+mn-lt"/>
          <a:ea typeface="+mn-ea"/>
          <a:cs typeface="Cordia New" panose="020B0304020202020204" pitchFamily="34" charset="-34"/>
        </a:defRPr>
      </a:lvl1pPr>
      <a:lvl2pPr marL="40481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Cordia New" panose="020B0304020202020204" pitchFamily="34" charset="-34"/>
        <a:buChar char="–"/>
        <a:defRPr sz="2000" kern="1200">
          <a:solidFill>
            <a:srgbClr val="58595B"/>
          </a:solidFill>
          <a:latin typeface="+mn-lt"/>
          <a:ea typeface="+mn-ea"/>
          <a:cs typeface="Cordia New" panose="020B0304020202020204" pitchFamily="34" charset="-34"/>
        </a:defRPr>
      </a:lvl2pPr>
      <a:lvl3pPr marL="62706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+mn-lt"/>
          <a:ea typeface="+mn-ea"/>
          <a:cs typeface="Cordia New" panose="020B0304020202020204" pitchFamily="34" charset="-34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7507"/>
            <a:ext cx="8229600" cy="52370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6428746"/>
            <a:ext cx="1256522" cy="3035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072" y="6522042"/>
            <a:ext cx="1143000" cy="2762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65764"/>
            <a:ext cx="1371600" cy="1888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6400800"/>
            <a:ext cx="9153144" cy="45720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02731"/>
            <a:ext cx="2057400" cy="28326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400800"/>
            <a:ext cx="9144000" cy="0"/>
          </a:xfrm>
          <a:prstGeom prst="line">
            <a:avLst/>
          </a:prstGeom>
          <a:ln>
            <a:solidFill>
              <a:srgbClr val="F2A9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6447532"/>
            <a:ext cx="780271" cy="36373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1" cy="238111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2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4046" r:id="rId16"/>
    <p:sldLayoutId id="2147484047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910000"/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0"/>
        </a:spcAft>
        <a:buSzPct val="120000"/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2238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13" indent="-23018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30188" algn="l" defTabSz="457200" rtl="0" eaLnBrk="1" latinLnBrk="0" hangingPunct="1">
        <a:spcBef>
          <a:spcPts val="0"/>
        </a:spcBef>
        <a:spcAft>
          <a:spcPts val="0"/>
        </a:spcAft>
        <a:buFont typeface="Lucida Grande"/>
        <a:buChar char="-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6175" indent="-231775" algn="l" defTabSz="457200" rtl="0" eaLnBrk="1" latinLnBrk="0" hangingPunct="1">
        <a:spcBef>
          <a:spcPts val="0"/>
        </a:spcBef>
        <a:spcAft>
          <a:spcPts val="0"/>
        </a:spcAft>
        <a:buFont typeface="Lucida Grande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57200"/>
            <a:ext cx="9144000" cy="1143000"/>
          </a:xfrm>
          <a:prstGeom prst="rect">
            <a:avLst/>
          </a:prstGeom>
          <a:solidFill>
            <a:srgbClr val="9E28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7400"/>
            <a:ext cx="82296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buClr>
                <a:srgbClr val="75914D"/>
              </a:buClr>
              <a:buFontTx/>
              <a:buChar char="•"/>
              <a:defRPr sz="1400" b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FD26675C-26CA-4702-8855-490CF54E34FC}" type="slidenum">
              <a:rPr lang="en-US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4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57200"/>
            <a:ext cx="9144000" cy="1143000"/>
          </a:xfrm>
          <a:prstGeom prst="rect">
            <a:avLst/>
          </a:prstGeom>
          <a:solidFill>
            <a:srgbClr val="9E280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7400"/>
            <a:ext cx="8229600" cy="406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56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2FCE0755-430D-46F3-83EA-5345D67557DC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69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52800"/>
            <a:ext cx="822960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44250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B00B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B00B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B00B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B00B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B00B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B00B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B00B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B00B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B00B00"/>
          </a:solidFill>
          <a:latin typeface="Calibri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57200"/>
            <a:ext cx="9144000" cy="1143000"/>
          </a:xfrm>
          <a:prstGeom prst="rect">
            <a:avLst/>
          </a:prstGeom>
          <a:solidFill>
            <a:srgbClr val="9E28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7400"/>
            <a:ext cx="82296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3110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C0D53903-607E-4DA7-8C96-5D162EA09076}" type="slidenum">
              <a:rPr lang="en-US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9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57200"/>
            <a:ext cx="9144000" cy="1143000"/>
          </a:xfrm>
          <a:prstGeom prst="rect">
            <a:avLst/>
          </a:prstGeom>
          <a:solidFill>
            <a:srgbClr val="9E28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7400"/>
            <a:ext cx="82296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3110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891CEA3B-17CE-40C0-BEAB-C2B7852A2822}" type="slidenum">
              <a:rPr lang="en-US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3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5914D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7507"/>
            <a:ext cx="8229600" cy="52370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6428746"/>
            <a:ext cx="1256522" cy="3035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072" y="6522042"/>
            <a:ext cx="1143000" cy="2762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65764"/>
            <a:ext cx="1371600" cy="1888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6400800"/>
            <a:ext cx="9153144" cy="45720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02731"/>
            <a:ext cx="2057400" cy="28326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400800"/>
            <a:ext cx="9144000" cy="0"/>
          </a:xfrm>
          <a:prstGeom prst="line">
            <a:avLst/>
          </a:prstGeom>
          <a:ln>
            <a:solidFill>
              <a:srgbClr val="F2A9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6447532"/>
            <a:ext cx="780271" cy="36373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1" cy="238111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8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6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910000"/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0"/>
        </a:spcAft>
        <a:buSzPct val="120000"/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2238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13" indent="-23018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30188" algn="l" defTabSz="457200" rtl="0" eaLnBrk="1" latinLnBrk="0" hangingPunct="1">
        <a:spcBef>
          <a:spcPts val="0"/>
        </a:spcBef>
        <a:spcAft>
          <a:spcPts val="0"/>
        </a:spcAft>
        <a:buFont typeface="Lucida Grande"/>
        <a:buChar char="-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6175" indent="-231775" algn="l" defTabSz="457200" rtl="0" eaLnBrk="1" latinLnBrk="0" hangingPunct="1">
        <a:spcBef>
          <a:spcPts val="0"/>
        </a:spcBef>
        <a:spcAft>
          <a:spcPts val="0"/>
        </a:spcAft>
        <a:buFont typeface="Lucida Grande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7509"/>
            <a:ext cx="8229600" cy="52370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1" y="6428748"/>
            <a:ext cx="1256522" cy="3035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072" y="6522042"/>
            <a:ext cx="1143000" cy="2762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65764"/>
            <a:ext cx="1371600" cy="1888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6400800"/>
            <a:ext cx="9153144" cy="45720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900">
              <a:defRPr/>
            </a:pPr>
            <a:endParaRPr lang="en-US" sz="1350" kern="0" dirty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02731"/>
            <a:ext cx="2057400" cy="28326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400800"/>
            <a:ext cx="9144000" cy="0"/>
          </a:xfrm>
          <a:prstGeom prst="line">
            <a:avLst/>
          </a:prstGeom>
          <a:ln>
            <a:solidFill>
              <a:srgbClr val="F2A9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2" y="6447534"/>
            <a:ext cx="780271" cy="36373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2"/>
            <a:ext cx="9144001" cy="238111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7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b="1" kern="1200">
          <a:solidFill>
            <a:srgbClr val="910000"/>
          </a:solidFill>
          <a:latin typeface="+mj-lt"/>
          <a:ea typeface="+mj-ea"/>
          <a:cs typeface="+mj-cs"/>
        </a:defRPr>
      </a:lvl1pPr>
    </p:titleStyle>
    <p:bodyStyle>
      <a:lvl1pPr marL="172641" indent="-172641" algn="l" defTabSz="342900" rtl="0" eaLnBrk="1" latinLnBrk="0" hangingPunct="1">
        <a:spcBef>
          <a:spcPts val="0"/>
        </a:spcBef>
        <a:spcAft>
          <a:spcPts val="0"/>
        </a:spcAft>
        <a:buSzPct val="120000"/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519" indent="-167879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13160" indent="-172641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2641" algn="l" defTabSz="342900" rtl="0" eaLnBrk="1" latinLnBrk="0" hangingPunct="1">
        <a:spcBef>
          <a:spcPts val="0"/>
        </a:spcBef>
        <a:spcAft>
          <a:spcPts val="0"/>
        </a:spcAft>
        <a:buFont typeface="Lucida Grande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859631" indent="-173831" algn="l" defTabSz="342900" rtl="0" eaLnBrk="1" latinLnBrk="0" hangingPunct="1">
        <a:spcBef>
          <a:spcPts val="0"/>
        </a:spcBef>
        <a:spcAft>
          <a:spcPts val="0"/>
        </a:spcAft>
        <a:buFont typeface="Lucida Grande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7507"/>
            <a:ext cx="8229600" cy="531266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428746"/>
            <a:ext cx="1256522" cy="3035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6462372"/>
            <a:ext cx="9144571" cy="395628"/>
          </a:xfrm>
          <a:prstGeom prst="rect">
            <a:avLst/>
          </a:prstGeom>
          <a:solidFill>
            <a:srgbClr val="54585A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072" y="6522042"/>
            <a:ext cx="1143000" cy="27628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571" y="6462372"/>
            <a:ext cx="9144000" cy="0"/>
          </a:xfrm>
          <a:prstGeom prst="line">
            <a:avLst/>
          </a:prstGeom>
          <a:noFill/>
          <a:ln w="28575" cap="flat" cmpd="sng" algn="ctr">
            <a:solidFill>
              <a:srgbClr val="F2A900"/>
            </a:solidFill>
            <a:prstDash val="solid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0" y="0"/>
            <a:ext cx="9144001" cy="238111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65764"/>
            <a:ext cx="1371600" cy="18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2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0"/>
        </a:spcAft>
        <a:buSzPct val="120000"/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2238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13" indent="-23018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30188" algn="l" defTabSz="457200" rtl="0" eaLnBrk="1" latinLnBrk="0" hangingPunct="1">
        <a:spcBef>
          <a:spcPts val="0"/>
        </a:spcBef>
        <a:spcAft>
          <a:spcPts val="0"/>
        </a:spcAft>
        <a:buFont typeface="Lucida Grande"/>
        <a:buChar char="-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6175" indent="-231775" algn="l" defTabSz="457200" rtl="0" eaLnBrk="1" latinLnBrk="0" hangingPunct="1">
        <a:spcBef>
          <a:spcPts val="0"/>
        </a:spcBef>
        <a:spcAft>
          <a:spcPts val="0"/>
        </a:spcAft>
        <a:buFont typeface="Lucida Grande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7507"/>
            <a:ext cx="8229600" cy="49322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6428746"/>
            <a:ext cx="1256522" cy="3035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072" y="6522042"/>
            <a:ext cx="1143000" cy="2762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65764"/>
            <a:ext cx="1371600" cy="1888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6400800"/>
            <a:ext cx="9153144" cy="45720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02731"/>
            <a:ext cx="2057400" cy="28326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400800"/>
            <a:ext cx="9144000" cy="0"/>
          </a:xfrm>
          <a:prstGeom prst="line">
            <a:avLst/>
          </a:prstGeom>
          <a:ln>
            <a:solidFill>
              <a:srgbClr val="F2A9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6447532"/>
            <a:ext cx="780271" cy="36373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1" cy="238111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620000" y="6062990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rgbClr val="54585A"/>
                </a:solidFill>
              </a:rPr>
              <a:t>#</a:t>
            </a:r>
            <a:r>
              <a:rPr lang="en-US" sz="1100" b="1" dirty="0" err="1">
                <a:solidFill>
                  <a:srgbClr val="54585A"/>
                </a:solidFill>
              </a:rPr>
              <a:t>ModelSchools</a:t>
            </a:r>
            <a:endParaRPr lang="en-US" sz="1100" b="1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9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  <p:sldLayoutId id="214748401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910000"/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0"/>
        </a:spcAft>
        <a:buSzPct val="120000"/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2238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13" indent="-23018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30188" algn="l" defTabSz="457200" rtl="0" eaLnBrk="1" latinLnBrk="0" hangingPunct="1">
        <a:spcBef>
          <a:spcPts val="0"/>
        </a:spcBef>
        <a:spcAft>
          <a:spcPts val="0"/>
        </a:spcAft>
        <a:buFont typeface="Lucida Grande"/>
        <a:buChar char="-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6175" indent="-231775" algn="l" defTabSz="457200" rtl="0" eaLnBrk="1" latinLnBrk="0" hangingPunct="1">
        <a:spcBef>
          <a:spcPts val="0"/>
        </a:spcBef>
        <a:spcAft>
          <a:spcPts val="0"/>
        </a:spcAft>
        <a:buFont typeface="Lucida Grande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88833"/>
            <a:ext cx="9144000" cy="56916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7886700" cy="72390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350" y="1164772"/>
            <a:ext cx="7886700" cy="481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1979" y="6559402"/>
            <a:ext cx="419100" cy="1294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4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100" baseline="0">
          <a:solidFill>
            <a:srgbClr val="930709"/>
          </a:solidFill>
          <a:latin typeface="Arial"/>
          <a:ea typeface="+mj-ea"/>
          <a:cs typeface="Arial"/>
        </a:defRPr>
      </a:lvl1pPr>
    </p:titleStyle>
    <p:bodyStyle>
      <a:lvl1pPr marL="169863" indent="-169863" algn="l" defTabSz="914400" rtl="0" eaLnBrk="1" latinLnBrk="0" hangingPunct="1">
        <a:lnSpc>
          <a:spcPct val="85000"/>
        </a:lnSpc>
        <a:spcBef>
          <a:spcPts val="1000"/>
        </a:spcBef>
        <a:buClr>
          <a:srgbClr val="7A1701"/>
        </a:buClr>
        <a:buSzPct val="80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Cordia New" panose="020B0304020202020204" pitchFamily="34" charset="-34"/>
        </a:defRPr>
      </a:lvl1pPr>
      <a:lvl2pPr marL="40481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Cordia New" panose="020B0304020202020204" pitchFamily="34" charset="-34"/>
        </a:defRPr>
      </a:lvl2pPr>
      <a:lvl3pPr marL="62706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Cordia New" panose="020B0304020202020204" pitchFamily="34" charset="-34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88833"/>
            <a:ext cx="9144000" cy="56916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7886700" cy="72390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350" y="1164772"/>
            <a:ext cx="7886700" cy="481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1979" y="6559402"/>
            <a:ext cx="419100" cy="1294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5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spc="-100" baseline="0">
          <a:solidFill>
            <a:srgbClr val="930709"/>
          </a:solidFill>
          <a:latin typeface="+mn-lt"/>
          <a:ea typeface="+mj-ea"/>
          <a:cs typeface="Cordia New" panose="020B0304020202020204" pitchFamily="34" charset="-34"/>
        </a:defRPr>
      </a:lvl1pPr>
    </p:titleStyle>
    <p:bodyStyle>
      <a:lvl1pPr marL="169863" indent="-169863" algn="l" defTabSz="914400" rtl="0" eaLnBrk="1" latinLnBrk="0" hangingPunct="1">
        <a:lnSpc>
          <a:spcPct val="85000"/>
        </a:lnSpc>
        <a:spcBef>
          <a:spcPts val="1000"/>
        </a:spcBef>
        <a:buClr>
          <a:srgbClr val="7A1701"/>
        </a:buClr>
        <a:buSzPct val="80000"/>
        <a:buFont typeface="Arial" panose="020B0604020202020204" pitchFamily="34" charset="0"/>
        <a:buChar char="•"/>
        <a:defRPr sz="2400" kern="1200">
          <a:solidFill>
            <a:srgbClr val="58595B"/>
          </a:solidFill>
          <a:latin typeface="+mn-lt"/>
          <a:ea typeface="+mn-ea"/>
          <a:cs typeface="Cordia New" panose="020B0304020202020204" pitchFamily="34" charset="-34"/>
        </a:defRPr>
      </a:lvl1pPr>
      <a:lvl2pPr marL="40481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Cordia New" panose="020B0304020202020204" pitchFamily="34" charset="-34"/>
        <a:buChar char="–"/>
        <a:defRPr sz="2000" kern="1200">
          <a:solidFill>
            <a:srgbClr val="58595B"/>
          </a:solidFill>
          <a:latin typeface="+mn-lt"/>
          <a:ea typeface="+mn-ea"/>
          <a:cs typeface="Cordia New" panose="020B0304020202020204" pitchFamily="34" charset="-34"/>
        </a:defRPr>
      </a:lvl2pPr>
      <a:lvl3pPr marL="62706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+mn-lt"/>
          <a:ea typeface="+mn-ea"/>
          <a:cs typeface="Cordia New" panose="020B0304020202020204" pitchFamily="34" charset="-34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7507"/>
            <a:ext cx="8229600" cy="49322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6428746"/>
            <a:ext cx="1256522" cy="3035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072" y="6522042"/>
            <a:ext cx="1143000" cy="2762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65764"/>
            <a:ext cx="1371600" cy="1888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6400800"/>
            <a:ext cx="9153144" cy="45720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02731"/>
            <a:ext cx="2057400" cy="28326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400800"/>
            <a:ext cx="9144000" cy="0"/>
          </a:xfrm>
          <a:prstGeom prst="line">
            <a:avLst/>
          </a:prstGeom>
          <a:ln>
            <a:solidFill>
              <a:srgbClr val="F2A9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6447532"/>
            <a:ext cx="780271" cy="3637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9144001" cy="238111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9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910000"/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0"/>
        </a:spcAft>
        <a:buSzPct val="120000"/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2238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13" indent="-23018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30188" algn="l" defTabSz="457200" rtl="0" eaLnBrk="1" latinLnBrk="0" hangingPunct="1">
        <a:spcBef>
          <a:spcPts val="0"/>
        </a:spcBef>
        <a:spcAft>
          <a:spcPts val="0"/>
        </a:spcAft>
        <a:buFont typeface="Lucida Grande"/>
        <a:buChar char="-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6175" indent="-231775" algn="l" defTabSz="457200" rtl="0" eaLnBrk="1" latinLnBrk="0" hangingPunct="1">
        <a:spcBef>
          <a:spcPts val="0"/>
        </a:spcBef>
        <a:spcAft>
          <a:spcPts val="0"/>
        </a:spcAft>
        <a:buFont typeface="Lucida Grande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88833"/>
            <a:ext cx="9144000" cy="56916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7886700" cy="72390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350" y="1164772"/>
            <a:ext cx="7886700" cy="481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1979" y="6559402"/>
            <a:ext cx="419100" cy="1294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8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rgbClr val="930709"/>
          </a:solidFill>
          <a:latin typeface="Arial"/>
          <a:ea typeface="+mj-ea"/>
          <a:cs typeface="Arial"/>
        </a:defRPr>
      </a:lvl1pPr>
    </p:titleStyle>
    <p:bodyStyle>
      <a:lvl1pPr marL="169863" indent="-169863" algn="l" defTabSz="914400" rtl="0" eaLnBrk="1" latinLnBrk="0" hangingPunct="1">
        <a:lnSpc>
          <a:spcPct val="85000"/>
        </a:lnSpc>
        <a:spcBef>
          <a:spcPts val="1000"/>
        </a:spcBef>
        <a:buClr>
          <a:srgbClr val="7A1701"/>
        </a:buClr>
        <a:buSzPct val="80000"/>
        <a:buFont typeface="Wingdings" charset="2"/>
        <a:buChar char="§"/>
        <a:defRPr sz="2400" kern="1200">
          <a:solidFill>
            <a:srgbClr val="000000"/>
          </a:solidFill>
          <a:latin typeface="Arial"/>
          <a:ea typeface="+mn-ea"/>
          <a:cs typeface="Arial"/>
        </a:defRPr>
      </a:lvl1pPr>
      <a:lvl2pPr marL="40481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Wingdings" charset="2"/>
        <a:buChar char="§"/>
        <a:defRPr sz="2000" kern="1200">
          <a:solidFill>
            <a:srgbClr val="000000"/>
          </a:solidFill>
          <a:latin typeface="Arial"/>
          <a:ea typeface="+mn-ea"/>
          <a:cs typeface="Arial"/>
        </a:defRPr>
      </a:lvl2pPr>
      <a:lvl3pPr marL="62706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Wingdings" charset="2"/>
        <a:buChar char="§"/>
        <a:defRPr sz="1800" kern="1200">
          <a:solidFill>
            <a:srgbClr val="000000"/>
          </a:solidFill>
          <a:latin typeface="Arial"/>
          <a:ea typeface="+mn-ea"/>
          <a:cs typeface="Arial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88833"/>
            <a:ext cx="9144000" cy="56916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7886700" cy="72390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350" y="1164772"/>
            <a:ext cx="7886700" cy="481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1979" y="6559402"/>
            <a:ext cx="419100" cy="1294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3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100" baseline="0">
          <a:solidFill>
            <a:srgbClr val="930709"/>
          </a:solidFill>
          <a:latin typeface="Arial"/>
          <a:ea typeface="+mj-ea"/>
          <a:cs typeface="Arial"/>
        </a:defRPr>
      </a:lvl1pPr>
    </p:titleStyle>
    <p:bodyStyle>
      <a:lvl1pPr marL="169863" indent="-169863" algn="l" defTabSz="914400" rtl="0" eaLnBrk="1" latinLnBrk="0" hangingPunct="1">
        <a:lnSpc>
          <a:spcPct val="85000"/>
        </a:lnSpc>
        <a:spcBef>
          <a:spcPts val="1000"/>
        </a:spcBef>
        <a:buClr>
          <a:srgbClr val="7A1701"/>
        </a:buClr>
        <a:buSzPct val="80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Cordia New" panose="020B0304020202020204" pitchFamily="34" charset="-34"/>
        </a:defRPr>
      </a:lvl1pPr>
      <a:lvl2pPr marL="40481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Cordia New" panose="020B0304020202020204" pitchFamily="34" charset="-34"/>
        </a:defRPr>
      </a:lvl2pPr>
      <a:lvl3pPr marL="62706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Cordia New" panose="020B0304020202020204" pitchFamily="34" charset="-34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88833"/>
            <a:ext cx="9144000" cy="56916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7886700" cy="72390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350" y="1164772"/>
            <a:ext cx="7886700" cy="481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1979" y="6559402"/>
            <a:ext cx="419100" cy="1294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3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100" baseline="0">
          <a:solidFill>
            <a:srgbClr val="930709"/>
          </a:solidFill>
          <a:latin typeface="Arial"/>
          <a:ea typeface="+mj-ea"/>
          <a:cs typeface="Arial"/>
        </a:defRPr>
      </a:lvl1pPr>
    </p:titleStyle>
    <p:bodyStyle>
      <a:lvl1pPr marL="169863" indent="-169863" algn="l" defTabSz="914400" rtl="0" eaLnBrk="1" latinLnBrk="0" hangingPunct="1">
        <a:lnSpc>
          <a:spcPct val="85000"/>
        </a:lnSpc>
        <a:spcBef>
          <a:spcPts val="1000"/>
        </a:spcBef>
        <a:buClr>
          <a:srgbClr val="7A1701"/>
        </a:buClr>
        <a:buSzPct val="80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Cordia New" panose="020B0304020202020204" pitchFamily="34" charset="-34"/>
        </a:defRPr>
      </a:lvl1pPr>
      <a:lvl2pPr marL="40481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Cordia New" panose="020B0304020202020204" pitchFamily="34" charset="-34"/>
        </a:defRPr>
      </a:lvl2pPr>
      <a:lvl3pPr marL="62706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Cordia New" panose="020B0304020202020204" pitchFamily="34" charset="-34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88833"/>
            <a:ext cx="9144000" cy="56916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7886700" cy="72390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350" y="1164772"/>
            <a:ext cx="7886700" cy="481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1979" y="6559402"/>
            <a:ext cx="419100" cy="1294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2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rgbClr val="930709"/>
          </a:solidFill>
          <a:latin typeface="Arial"/>
          <a:ea typeface="+mj-ea"/>
          <a:cs typeface="Arial"/>
        </a:defRPr>
      </a:lvl1pPr>
    </p:titleStyle>
    <p:bodyStyle>
      <a:lvl1pPr marL="169863" indent="-169863" algn="l" defTabSz="914400" rtl="0" eaLnBrk="1" latinLnBrk="0" hangingPunct="1">
        <a:lnSpc>
          <a:spcPct val="85000"/>
        </a:lnSpc>
        <a:spcBef>
          <a:spcPts val="1000"/>
        </a:spcBef>
        <a:buClr>
          <a:srgbClr val="7A1701"/>
        </a:buClr>
        <a:buSzPct val="80000"/>
        <a:buFont typeface="Wingdings" charset="2"/>
        <a:buChar char="§"/>
        <a:defRPr sz="2400" kern="1200">
          <a:solidFill>
            <a:srgbClr val="000000"/>
          </a:solidFill>
          <a:latin typeface="Arial"/>
          <a:ea typeface="+mn-ea"/>
          <a:cs typeface="Arial"/>
        </a:defRPr>
      </a:lvl1pPr>
      <a:lvl2pPr marL="40481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Wingdings" charset="2"/>
        <a:buChar char="§"/>
        <a:defRPr sz="2000" kern="1200">
          <a:solidFill>
            <a:srgbClr val="000000"/>
          </a:solidFill>
          <a:latin typeface="Arial"/>
          <a:ea typeface="+mn-ea"/>
          <a:cs typeface="Arial"/>
        </a:defRPr>
      </a:lvl2pPr>
      <a:lvl3pPr marL="62706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Wingdings" charset="2"/>
        <a:buChar char="§"/>
        <a:defRPr sz="1800" kern="1200">
          <a:solidFill>
            <a:srgbClr val="000000"/>
          </a:solidFill>
          <a:latin typeface="Arial"/>
          <a:ea typeface="+mn-ea"/>
          <a:cs typeface="Arial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88833"/>
            <a:ext cx="9144000" cy="56916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7886700" cy="72390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350" y="1164772"/>
            <a:ext cx="7886700" cy="481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1979" y="6559402"/>
            <a:ext cx="419100" cy="1294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1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  <p:sldLayoutId id="2147483835" r:id="rId23"/>
    <p:sldLayoutId id="2147483836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100" baseline="0">
          <a:solidFill>
            <a:srgbClr val="930709"/>
          </a:solidFill>
          <a:latin typeface="Arial"/>
          <a:ea typeface="+mj-ea"/>
          <a:cs typeface="Arial"/>
        </a:defRPr>
      </a:lvl1pPr>
    </p:titleStyle>
    <p:bodyStyle>
      <a:lvl1pPr marL="169863" indent="-169863" algn="l" defTabSz="914400" rtl="0" eaLnBrk="1" latinLnBrk="0" hangingPunct="1">
        <a:lnSpc>
          <a:spcPct val="85000"/>
        </a:lnSpc>
        <a:spcBef>
          <a:spcPts val="1000"/>
        </a:spcBef>
        <a:buClr>
          <a:srgbClr val="7A1701"/>
        </a:buClr>
        <a:buSzPct val="80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Cordia New" panose="020B0304020202020204" pitchFamily="34" charset="-34"/>
        </a:defRPr>
      </a:lvl1pPr>
      <a:lvl2pPr marL="40481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Cordia New" panose="020B0304020202020204" pitchFamily="34" charset="-34"/>
        </a:defRPr>
      </a:lvl2pPr>
      <a:lvl3pPr marL="62706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Cordia New" panose="020B0304020202020204" pitchFamily="34" charset="-34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88833"/>
            <a:ext cx="9144000" cy="56916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0350" y="241300"/>
            <a:ext cx="7886700" cy="72390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350" y="1164772"/>
            <a:ext cx="7886700" cy="481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1979" y="6559402"/>
            <a:ext cx="419100" cy="1294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841C3B81-13E8-4E9D-8B9C-5EB8446FD3F3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2" r:id="rId12"/>
    <p:sldLayoutId id="214748385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spc="-100" baseline="0">
          <a:solidFill>
            <a:srgbClr val="930709"/>
          </a:solidFill>
          <a:latin typeface="+mn-lt"/>
          <a:ea typeface="+mj-ea"/>
          <a:cs typeface="Cordia New" panose="020B0304020202020204" pitchFamily="34" charset="-34"/>
        </a:defRPr>
      </a:lvl1pPr>
    </p:titleStyle>
    <p:bodyStyle>
      <a:lvl1pPr marL="169863" indent="-169863" algn="l" defTabSz="914400" rtl="0" eaLnBrk="1" latinLnBrk="0" hangingPunct="1">
        <a:lnSpc>
          <a:spcPct val="85000"/>
        </a:lnSpc>
        <a:spcBef>
          <a:spcPts val="1000"/>
        </a:spcBef>
        <a:buClr>
          <a:srgbClr val="7A1701"/>
        </a:buClr>
        <a:buSzPct val="80000"/>
        <a:buFont typeface="Arial" panose="020B0604020202020204" pitchFamily="34" charset="0"/>
        <a:buChar char="•"/>
        <a:defRPr sz="2400" kern="1200">
          <a:solidFill>
            <a:srgbClr val="58595B"/>
          </a:solidFill>
          <a:latin typeface="+mn-lt"/>
          <a:ea typeface="+mn-ea"/>
          <a:cs typeface="Cordia New" panose="020B0304020202020204" pitchFamily="34" charset="-34"/>
        </a:defRPr>
      </a:lvl1pPr>
      <a:lvl2pPr marL="40481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Cordia New" panose="020B0304020202020204" pitchFamily="34" charset="-34"/>
        <a:buChar char="–"/>
        <a:defRPr sz="2000" kern="1200">
          <a:solidFill>
            <a:srgbClr val="58595B"/>
          </a:solidFill>
          <a:latin typeface="+mn-lt"/>
          <a:ea typeface="+mn-ea"/>
          <a:cs typeface="Cordia New" panose="020B0304020202020204" pitchFamily="34" charset="-34"/>
        </a:defRPr>
      </a:lvl2pPr>
      <a:lvl3pPr marL="627063" indent="-169863" algn="l" defTabSz="914400" rtl="0" eaLnBrk="1" latinLnBrk="0" hangingPunct="1">
        <a:lnSpc>
          <a:spcPct val="85000"/>
        </a:lnSpc>
        <a:spcBef>
          <a:spcPts val="500"/>
        </a:spcBef>
        <a:buClr>
          <a:srgbClr val="7A1701"/>
        </a:buClr>
        <a:buSzPct val="80000"/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+mn-lt"/>
          <a:ea typeface="+mn-ea"/>
          <a:cs typeface="Cordia New" panose="020B0304020202020204" pitchFamily="34" charset="-34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7507"/>
            <a:ext cx="8229600" cy="49322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6428746"/>
            <a:ext cx="1256522" cy="3035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072" y="6522042"/>
            <a:ext cx="1143000" cy="2762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65764"/>
            <a:ext cx="1371600" cy="1888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6400800"/>
            <a:ext cx="9153144" cy="45720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02731"/>
            <a:ext cx="2057400" cy="28326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400800"/>
            <a:ext cx="9144000" cy="0"/>
          </a:xfrm>
          <a:prstGeom prst="line">
            <a:avLst/>
          </a:prstGeom>
          <a:ln>
            <a:solidFill>
              <a:srgbClr val="F2A9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6447532"/>
            <a:ext cx="780271" cy="36373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1" cy="238111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620000" y="6062990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 smtClean="0">
                <a:solidFill>
                  <a:srgbClr val="54585A"/>
                </a:solidFill>
              </a:rPr>
              <a:t>#</a:t>
            </a:r>
            <a:r>
              <a:rPr lang="en-US" sz="1100" b="1" dirty="0" err="1" smtClean="0">
                <a:solidFill>
                  <a:srgbClr val="54585A"/>
                </a:solidFill>
              </a:rPr>
              <a:t>ModelSchools</a:t>
            </a:r>
            <a:endParaRPr lang="en-US" sz="1100" b="1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75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910000"/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0"/>
        </a:spcAft>
        <a:buSzPct val="120000"/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2238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13" indent="-23018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30188" algn="l" defTabSz="457200" rtl="0" eaLnBrk="1" latinLnBrk="0" hangingPunct="1">
        <a:spcBef>
          <a:spcPts val="0"/>
        </a:spcBef>
        <a:spcAft>
          <a:spcPts val="0"/>
        </a:spcAft>
        <a:buFont typeface="Lucida Grande"/>
        <a:buChar char="-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6175" indent="-231775" algn="l" defTabSz="457200" rtl="0" eaLnBrk="1" latinLnBrk="0" hangingPunct="1">
        <a:spcBef>
          <a:spcPts val="0"/>
        </a:spcBef>
        <a:spcAft>
          <a:spcPts val="0"/>
        </a:spcAft>
        <a:buFont typeface="Lucida Grande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7.xml"/><Relationship Id="rId4" Type="http://schemas.openxmlformats.org/officeDocument/2006/relationships/image" Target="../media/image2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64.png"/><Relationship Id="rId4" Type="http://schemas.openxmlformats.org/officeDocument/2006/relationships/hyperlink" Target="http://blog.leadered.com/" TargetMode="Externa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8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8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8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8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9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shopx.net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7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7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5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56.em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/>
          <a:stretch/>
        </p:blipFill>
        <p:spPr>
          <a:xfrm>
            <a:off x="0" y="0"/>
            <a:ext cx="9144000" cy="6400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>
            <a:off x="0" y="-72736"/>
            <a:ext cx="7083885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bg1"/>
              </a:gs>
              <a:gs pos="42000">
                <a:schemeClr val="bg1">
                  <a:alpha val="78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4" descr="ICLE_logo_tagline_horiz_CMYK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14"/>
          <a:stretch>
            <a:fillRect/>
          </a:stretch>
        </p:blipFill>
        <p:spPr bwMode="auto">
          <a:xfrm>
            <a:off x="457200" y="609600"/>
            <a:ext cx="49530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9623" y="2153540"/>
            <a:ext cx="6324600" cy="2278037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00" baseline="0">
                <a:solidFill>
                  <a:srgbClr val="930709"/>
                </a:solidFill>
                <a:latin typeface="+mn-lt"/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z="4000" b="1" dirty="0" smtClean="0">
                <a:solidFill>
                  <a:srgbClr val="710000"/>
                </a:solidFill>
                <a:cs typeface="Arial"/>
              </a:rPr>
              <a:t> Preparing Students</a:t>
            </a:r>
          </a:p>
          <a:p>
            <a:r>
              <a:rPr lang="en-US" sz="4000" b="1" dirty="0" smtClean="0">
                <a:solidFill>
                  <a:srgbClr val="710000"/>
                </a:solidFill>
                <a:cs typeface="Arial"/>
              </a:rPr>
              <a:t>                to be </a:t>
            </a:r>
          </a:p>
          <a:p>
            <a:r>
              <a:rPr lang="en-US" sz="4000" b="1" dirty="0" smtClean="0">
                <a:solidFill>
                  <a:srgbClr val="710000"/>
                </a:solidFill>
                <a:cs typeface="Arial"/>
              </a:rPr>
              <a:t>College and Career Ready </a:t>
            </a:r>
            <a:r>
              <a:rPr lang="en-US" sz="4000" b="1" dirty="0" smtClean="0">
                <a:cs typeface="Arial"/>
              </a:rPr>
              <a:t>	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42900" y="5260975"/>
            <a:ext cx="8458200" cy="133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69863" indent="-169863" algn="l" defTabSz="914400" rtl="0" eaLnBrk="1" latinLnBrk="0" hangingPunct="1">
              <a:lnSpc>
                <a:spcPct val="85000"/>
              </a:lnSpc>
              <a:spcBef>
                <a:spcPts val="1000"/>
              </a:spcBef>
              <a:buClr>
                <a:srgbClr val="7A170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rgbClr val="58595B"/>
                </a:solidFill>
                <a:latin typeface="+mn-lt"/>
                <a:ea typeface="+mn-ea"/>
                <a:cs typeface="Cordia New" panose="020B0304020202020204" pitchFamily="34" charset="-34"/>
              </a:defRPr>
            </a:lvl1pPr>
            <a:lvl2pPr marL="404813" indent="-169863" algn="l" defTabSz="914400" rtl="0" eaLnBrk="1" latinLnBrk="0" hangingPunct="1">
              <a:lnSpc>
                <a:spcPct val="85000"/>
              </a:lnSpc>
              <a:spcBef>
                <a:spcPts val="500"/>
              </a:spcBef>
              <a:buClr>
                <a:srgbClr val="7A1701"/>
              </a:buClr>
              <a:buSzPct val="80000"/>
              <a:buFont typeface="Cordia New" panose="020B0304020202020204" pitchFamily="34" charset="-34"/>
              <a:buChar char="–"/>
              <a:defRPr sz="2000" kern="1200">
                <a:solidFill>
                  <a:srgbClr val="58595B"/>
                </a:solidFill>
                <a:latin typeface="+mn-lt"/>
                <a:ea typeface="+mn-ea"/>
                <a:cs typeface="Cordia New" panose="020B0304020202020204" pitchFamily="34" charset="-34"/>
              </a:defRPr>
            </a:lvl2pPr>
            <a:lvl3pPr marL="627063" indent="-169863" algn="l" defTabSz="914400" rtl="0" eaLnBrk="1" latinLnBrk="0" hangingPunct="1">
              <a:lnSpc>
                <a:spcPct val="85000"/>
              </a:lnSpc>
              <a:spcBef>
                <a:spcPts val="500"/>
              </a:spcBef>
              <a:buClr>
                <a:srgbClr val="7A1701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+mn-lt"/>
                <a:ea typeface="+mn-ea"/>
                <a:cs typeface="Cordia New" panose="020B0304020202020204" pitchFamily="34" charset="-34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Bill Daggett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2000" b="1" dirty="0" smtClean="0"/>
              <a:t>Founder and Chairman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November 4, 2016</a:t>
            </a:r>
          </a:p>
        </p:txBody>
      </p:sp>
    </p:spTree>
    <p:extLst>
      <p:ext uri="{BB962C8B-B14F-4D97-AF65-F5344CB8AC3E}">
        <p14:creationId xmlns:p14="http://schemas.microsoft.com/office/powerpoint/2010/main" val="39512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02" y="2831809"/>
            <a:ext cx="8683718" cy="877163"/>
          </a:xfrm>
        </p:spPr>
        <p:txBody>
          <a:bodyPr wrap="square">
            <a:spAutoFit/>
          </a:bodyPr>
          <a:lstStyle/>
          <a:p>
            <a:r>
              <a:rPr lang="en-US" dirty="0" smtClean="0"/>
              <a:t>WHY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3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>
            <a:off x="-231355" y="2061685"/>
            <a:ext cx="9144000" cy="17272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 spc="-1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600" y="82193"/>
            <a:ext cx="840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Calibri" pitchFamily="34" charset="0"/>
              </a:rPr>
              <a:t>Network Resources</a:t>
            </a:r>
            <a:endParaRPr lang="en-US" sz="7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369" y="0"/>
            <a:ext cx="923776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  </a:t>
            </a:r>
          </a:p>
          <a:p>
            <a:endParaRPr lang="en-US" sz="3200" b="1" dirty="0">
              <a:solidFill>
                <a:srgbClr val="710000"/>
              </a:solidFill>
              <a:latin typeface="Calibri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Coaches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Thought Leadership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Model Lesson Plans</a:t>
            </a:r>
          </a:p>
          <a:p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        - Resource bank</a:t>
            </a:r>
          </a:p>
          <a:p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        - Submit/Review</a:t>
            </a:r>
          </a:p>
          <a:p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        </a:t>
            </a:r>
          </a:p>
          <a:p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4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>
            <a:off x="-231355" y="2061685"/>
            <a:ext cx="9144000" cy="17272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 spc="-1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600" y="82193"/>
            <a:ext cx="840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Calibri" pitchFamily="34" charset="0"/>
              </a:rPr>
              <a:t>Network Resources</a:t>
            </a:r>
            <a:endParaRPr lang="en-US" sz="7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369" y="0"/>
            <a:ext cx="923776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  </a:t>
            </a:r>
          </a:p>
          <a:p>
            <a:endParaRPr lang="en-US" sz="3200" b="1" dirty="0">
              <a:solidFill>
                <a:srgbClr val="710000"/>
              </a:solidFill>
              <a:latin typeface="Calibri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Coaches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Thought Leadership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Model Lesson Plans</a:t>
            </a:r>
          </a:p>
          <a:p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        - Resource bank</a:t>
            </a:r>
          </a:p>
          <a:p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        - Submit/Review</a:t>
            </a:r>
          </a:p>
          <a:p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        - Share</a:t>
            </a:r>
          </a:p>
          <a:p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1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>
            <a:off x="-231355" y="2061685"/>
            <a:ext cx="9144000" cy="17272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 spc="-1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600" y="82193"/>
            <a:ext cx="840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Calibri" pitchFamily="34" charset="0"/>
              </a:rPr>
              <a:t>Network Resources</a:t>
            </a:r>
            <a:endParaRPr lang="en-US" sz="7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369" y="0"/>
            <a:ext cx="923776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  </a:t>
            </a:r>
          </a:p>
          <a:p>
            <a:endParaRPr lang="en-US" sz="3200" b="1" dirty="0">
              <a:solidFill>
                <a:srgbClr val="710000"/>
              </a:solidFill>
              <a:latin typeface="Calibri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Coaches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Thought Leadership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Model Lesson Plans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Action Plans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81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>
            <a:off x="-231355" y="2061685"/>
            <a:ext cx="9144000" cy="17272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 spc="-1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600" y="82193"/>
            <a:ext cx="840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Calibri" pitchFamily="34" charset="0"/>
              </a:rPr>
              <a:t>Network Resources</a:t>
            </a:r>
            <a:endParaRPr lang="en-US" sz="7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369" y="0"/>
            <a:ext cx="923776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  </a:t>
            </a:r>
          </a:p>
          <a:p>
            <a:endParaRPr lang="en-US" sz="3200" b="1" dirty="0">
              <a:solidFill>
                <a:srgbClr val="710000"/>
              </a:solidFill>
              <a:latin typeface="Calibri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Coaches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Thought Leadership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Model Lesson Plans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Action Plans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Webinars</a:t>
            </a:r>
          </a:p>
          <a:p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0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>
            <a:off x="-231355" y="2061685"/>
            <a:ext cx="9144000" cy="17272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 spc="-1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600" y="82193"/>
            <a:ext cx="840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Calibri" pitchFamily="34" charset="0"/>
              </a:rPr>
              <a:t>Network Resources</a:t>
            </a:r>
            <a:endParaRPr lang="en-US" sz="7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369" y="0"/>
            <a:ext cx="923776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  </a:t>
            </a:r>
          </a:p>
          <a:p>
            <a:endParaRPr lang="en-US" sz="3200" b="1" dirty="0">
              <a:solidFill>
                <a:srgbClr val="710000"/>
              </a:solidFill>
              <a:latin typeface="Calibri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Coaches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Thought Leadership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Model Lesson Plans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Action Plans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Webinar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Annual Meeting</a:t>
            </a:r>
          </a:p>
          <a:p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4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>
            <a:off x="-231355" y="2061685"/>
            <a:ext cx="9144000" cy="17272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 spc="-1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600" y="82193"/>
            <a:ext cx="840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Calibri" pitchFamily="34" charset="0"/>
              </a:rPr>
              <a:t>Network Resources</a:t>
            </a:r>
            <a:endParaRPr lang="en-US" sz="7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369" y="0"/>
            <a:ext cx="923776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  </a:t>
            </a:r>
          </a:p>
          <a:p>
            <a:endParaRPr lang="en-US" sz="3200" b="1" dirty="0">
              <a:solidFill>
                <a:srgbClr val="710000"/>
              </a:solidFill>
              <a:latin typeface="Calibri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Coaches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Thought Leadership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Model Lesson Plans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Action Plans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Webinar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Annual Meeting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Member Requested Services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01729"/>
            <a:ext cx="845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4114800" algn="l"/>
              </a:tabLst>
            </a:pPr>
            <a:r>
              <a:rPr lang="en-US" sz="4800" b="1" dirty="0" smtClean="0">
                <a:solidFill>
                  <a:srgbClr val="54585A"/>
                </a:solidFill>
              </a:rPr>
              <a:t>Connect with me</a:t>
            </a:r>
            <a:endParaRPr lang="en-US" sz="4800" b="1" dirty="0">
              <a:solidFill>
                <a:srgbClr val="54585A"/>
              </a:solidFill>
            </a:endParaRPr>
          </a:p>
          <a:p>
            <a:pPr algn="ctr"/>
            <a:endParaRPr lang="en-US" dirty="0">
              <a:solidFill>
                <a:srgbClr val="54585A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612451"/>
            <a:ext cx="1438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9161" y="1603296"/>
            <a:ext cx="772903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54585A"/>
                </a:solidFill>
              </a:rPr>
              <a:t>NEW </a:t>
            </a:r>
            <a:r>
              <a:rPr lang="en-US" sz="2800" dirty="0" smtClean="0">
                <a:solidFill>
                  <a:srgbClr val="54585A"/>
                </a:solidFill>
              </a:rPr>
              <a:t>BLOG: </a:t>
            </a:r>
            <a:r>
              <a:rPr lang="en-US" sz="2800" dirty="0" smtClean="0">
                <a:solidFill>
                  <a:srgbClr val="54585A"/>
                </a:solidFill>
                <a:latin typeface="Arial Black" panose="020B0A04020102020204" pitchFamily="34" charset="0"/>
              </a:rPr>
              <a:t>What’s Relevant Right Now </a:t>
            </a:r>
          </a:p>
          <a:p>
            <a:pPr algn="ctr"/>
            <a:r>
              <a:rPr lang="en-US" sz="2800" dirty="0" smtClean="0">
                <a:solidFill>
                  <a:srgbClr val="54585A"/>
                </a:solidFill>
                <a:hlinkClick r:id="rId4"/>
              </a:rPr>
              <a:t>http://blog.leadered.com/</a:t>
            </a:r>
            <a:endParaRPr lang="en-US" sz="2800" dirty="0" smtClean="0">
              <a:solidFill>
                <a:srgbClr val="54585A"/>
              </a:solidFill>
            </a:endParaRPr>
          </a:p>
        </p:txBody>
      </p:sp>
      <p:pic>
        <p:nvPicPr>
          <p:cNvPr id="1028" name="Picture 4" descr="C:\Users\eastmanl\Downloads\qrcode.3703413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95600"/>
            <a:ext cx="1716852" cy="171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57600" y="5257800"/>
            <a:ext cx="2933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54585A"/>
                </a:solidFill>
              </a:rPr>
              <a:t>Bill Daggett, </a:t>
            </a:r>
            <a:r>
              <a:rPr lang="en-US" sz="2400" b="1" dirty="0" err="1" smtClean="0">
                <a:solidFill>
                  <a:srgbClr val="54585A"/>
                </a:solidFill>
              </a:rPr>
              <a:t>Ed.D</a:t>
            </a:r>
            <a:r>
              <a:rPr lang="en-US" sz="2400" b="1" dirty="0" smtClean="0">
                <a:solidFill>
                  <a:srgbClr val="54585A"/>
                </a:solidFill>
              </a:rPr>
              <a:t>. </a:t>
            </a:r>
            <a:endParaRPr lang="en-US" sz="2400" dirty="0" smtClean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31203"/>
            <a:ext cx="8534400" cy="2539157"/>
          </a:xfrm>
        </p:spPr>
        <p:txBody>
          <a:bodyPr>
            <a:spAutoFit/>
          </a:bodyPr>
          <a:lstStyle/>
          <a:p>
            <a:r>
              <a:rPr lang="en-US" dirty="0" smtClean="0"/>
              <a:t>Are we measuring what is most important or what is easiest to measure?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4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241300"/>
            <a:ext cx="8655050" cy="723900"/>
          </a:xfrm>
        </p:spPr>
        <p:txBody>
          <a:bodyPr vert="horz" lIns="91440" tIns="45720" rIns="91440" bIns="0" rtlCol="0" anchor="t">
            <a:noAutofit/>
          </a:bodyPr>
          <a:lstStyle/>
          <a:p>
            <a:r>
              <a:rPr lang="en-US" altLang="en-US" sz="4000" b="1" dirty="0">
                <a:latin typeface="Arial"/>
                <a:cs typeface="Arial"/>
              </a:rPr>
              <a:t>Survey Tools </a:t>
            </a:r>
            <a:r>
              <a:rPr lang="en-US" altLang="en-US" sz="4000" b="1" dirty="0" smtClean="0">
                <a:latin typeface="Arial"/>
                <a:cs typeface="Arial"/>
              </a:rPr>
              <a:t/>
            </a:r>
            <a:br>
              <a:rPr lang="en-US" altLang="en-US" sz="4000" b="1" dirty="0" smtClean="0">
                <a:latin typeface="Arial"/>
                <a:cs typeface="Arial"/>
              </a:rPr>
            </a:br>
            <a:r>
              <a:rPr lang="en-US" altLang="en-US" sz="4000" b="1" dirty="0" smtClean="0">
                <a:latin typeface="Arial"/>
                <a:cs typeface="Arial"/>
              </a:rPr>
              <a:t>for Measuring What Matters</a:t>
            </a:r>
            <a:endParaRPr lang="en-US" altLang="en-US" sz="4000" b="1" dirty="0">
              <a:latin typeface="Arial"/>
              <a:cs typeface="Arial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4800601" y="1774789"/>
            <a:ext cx="2590800" cy="12192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spc="-150" dirty="0" smtClean="0">
                <a:solidFill>
                  <a:srgbClr val="FFFFFF"/>
                </a:solidFill>
                <a:cs typeface="Arial"/>
              </a:rPr>
              <a:t>We Learn</a:t>
            </a:r>
          </a:p>
        </p:txBody>
      </p:sp>
      <p:sp>
        <p:nvSpPr>
          <p:cNvPr id="5" name="Round Diagonal Corner Rectangle 4"/>
          <p:cNvSpPr/>
          <p:nvPr/>
        </p:nvSpPr>
        <p:spPr>
          <a:xfrm>
            <a:off x="1710267" y="1800189"/>
            <a:ext cx="2590800" cy="12192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spc="-150" dirty="0">
                <a:solidFill>
                  <a:srgbClr val="FFFFFF"/>
                </a:solidFill>
                <a:cs typeface="Arial"/>
              </a:rPr>
              <a:t>We Teach</a:t>
            </a:r>
          </a:p>
        </p:txBody>
      </p:sp>
      <p:sp>
        <p:nvSpPr>
          <p:cNvPr id="6" name="Round Diagonal Corner Rectangle 5"/>
          <p:cNvSpPr/>
          <p:nvPr/>
        </p:nvSpPr>
        <p:spPr>
          <a:xfrm>
            <a:off x="1676400" y="4038600"/>
            <a:ext cx="2590800" cy="12192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spc="-150" dirty="0">
                <a:solidFill>
                  <a:srgbClr val="FFFFFF"/>
                </a:solidFill>
                <a:cs typeface="Arial"/>
              </a:rPr>
              <a:t>We Lead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00601" y="3107900"/>
            <a:ext cx="25908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prstClr val="black"/>
                </a:solidFill>
                <a:cs typeface="Arial"/>
              </a:rPr>
              <a:t>Student 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prstClr val="black"/>
                </a:solidFill>
                <a:cs typeface="Arial"/>
              </a:rPr>
              <a:t>Survey</a:t>
            </a:r>
            <a:endParaRPr lang="en-US" sz="24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0267" y="3095589"/>
            <a:ext cx="259080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3200" spc="-150">
                <a:latin typeface="Arial"/>
                <a:cs typeface="Arial"/>
              </a:defRPr>
            </a:lvl1pPr>
          </a:lstStyle>
          <a:p>
            <a:pPr algn="ctr"/>
            <a:r>
              <a:rPr lang="en-US" sz="2400" spc="0" dirty="0">
                <a:solidFill>
                  <a:prstClr val="black"/>
                </a:solidFill>
              </a:rPr>
              <a:t>Instructional Staff Survey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6400" y="5334000"/>
            <a:ext cx="259080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3200" spc="-150">
                <a:latin typeface="Arial"/>
                <a:cs typeface="Arial"/>
              </a:defRPr>
            </a:lvl1pPr>
          </a:lstStyle>
          <a:p>
            <a:pPr algn="ctr"/>
            <a:r>
              <a:rPr lang="en-US" sz="2400" spc="0" dirty="0" smtClean="0">
                <a:solidFill>
                  <a:prstClr val="black"/>
                </a:solidFill>
              </a:rPr>
              <a:t>Whole Staff </a:t>
            </a:r>
            <a:r>
              <a:rPr lang="en-US" sz="2400" spc="0" dirty="0">
                <a:solidFill>
                  <a:prstClr val="black"/>
                </a:solidFill>
              </a:rPr>
              <a:t>Survey</a:t>
            </a:r>
          </a:p>
        </p:txBody>
      </p:sp>
      <p:sp>
        <p:nvSpPr>
          <p:cNvPr id="12" name="Round Diagonal Corner Rectangle 11"/>
          <p:cNvSpPr/>
          <p:nvPr/>
        </p:nvSpPr>
        <p:spPr>
          <a:xfrm>
            <a:off x="4800601" y="3941926"/>
            <a:ext cx="2590800" cy="12192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spc="-150" dirty="0">
                <a:solidFill>
                  <a:srgbClr val="79974F">
                    <a:lumMod val="50000"/>
                  </a:srgbClr>
                </a:solidFill>
                <a:cs typeface="Arial"/>
              </a:rPr>
              <a:t>We </a:t>
            </a:r>
            <a:r>
              <a:rPr lang="en-US" sz="3600" spc="-150" dirty="0" smtClean="0">
                <a:solidFill>
                  <a:srgbClr val="79974F">
                    <a:lumMod val="50000"/>
                  </a:srgbClr>
                </a:solidFill>
                <a:cs typeface="Arial"/>
              </a:rPr>
              <a:t>Support</a:t>
            </a:r>
            <a:endParaRPr lang="en-US" sz="3600" spc="-150" dirty="0">
              <a:solidFill>
                <a:srgbClr val="79974F">
                  <a:lumMod val="50000"/>
                </a:srgbClr>
              </a:solidFill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5237326"/>
            <a:ext cx="272500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3200" spc="-150">
                <a:latin typeface="Arial"/>
                <a:cs typeface="Arial"/>
              </a:defRPr>
            </a:lvl1pPr>
          </a:lstStyle>
          <a:p>
            <a:pPr algn="ctr"/>
            <a:r>
              <a:rPr lang="en-US" sz="2400" spc="0" dirty="0" smtClean="0">
                <a:solidFill>
                  <a:prstClr val="black"/>
                </a:solidFill>
              </a:rPr>
              <a:t>Parent/Community Survey</a:t>
            </a:r>
            <a:endParaRPr lang="en-US" sz="2400" spc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241300"/>
            <a:ext cx="8731250" cy="723900"/>
          </a:xfrm>
        </p:spPr>
        <p:txBody>
          <a:bodyPr vert="horz" lIns="91440" tIns="45720" rIns="91440" bIns="0" rtlCol="0" anchor="t">
            <a:normAutofit fontScale="90000"/>
          </a:bodyPr>
          <a:lstStyle/>
          <a:p>
            <a:r>
              <a:rPr lang="en-US" altLang="en-US" sz="4400" b="1" dirty="0">
                <a:latin typeface="Arial"/>
                <a:cs typeface="Arial"/>
              </a:rPr>
              <a:t>Teacher vs. Student Comparison </a:t>
            </a:r>
          </a:p>
        </p:txBody>
      </p:sp>
      <p:pic>
        <p:nvPicPr>
          <p:cNvPr id="2" name="Picture 1" descr="165814768_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9" t="54321" b="24018"/>
          <a:stretch/>
        </p:blipFill>
        <p:spPr>
          <a:xfrm>
            <a:off x="6553200" y="2514600"/>
            <a:ext cx="683036" cy="762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14400" y="1447800"/>
            <a:ext cx="3200400" cy="3205481"/>
            <a:chOff x="914400" y="1823719"/>
            <a:chExt cx="3200400" cy="3205481"/>
          </a:xfrm>
        </p:grpSpPr>
        <p:sp>
          <p:nvSpPr>
            <p:cNvPr id="6" name="Block Arc 5"/>
            <p:cNvSpPr/>
            <p:nvPr/>
          </p:nvSpPr>
          <p:spPr bwMode="auto">
            <a:xfrm>
              <a:off x="914400" y="1823719"/>
              <a:ext cx="3200400" cy="3200401"/>
            </a:xfrm>
            <a:prstGeom prst="blockArc">
              <a:avLst>
                <a:gd name="adj1" fmla="val 16206611"/>
                <a:gd name="adj2" fmla="val 16182925"/>
                <a:gd name="adj3" fmla="val 26755"/>
              </a:avLst>
            </a:prstGeom>
            <a:pattFill prst="wdDnDiag">
              <a:fgClr>
                <a:schemeClr val="tx1">
                  <a:lumMod val="65000"/>
                  <a:lumOff val="35000"/>
                </a:schemeClr>
              </a:fgClr>
              <a:bgClr>
                <a:schemeClr val="bg2">
                  <a:lumMod val="40000"/>
                  <a:lumOff val="60000"/>
                </a:schemeClr>
              </a:bgClr>
            </a:patt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Block Arc 7"/>
            <p:cNvSpPr/>
            <p:nvPr/>
          </p:nvSpPr>
          <p:spPr bwMode="auto">
            <a:xfrm>
              <a:off x="914400" y="1828799"/>
              <a:ext cx="3200400" cy="3200401"/>
            </a:xfrm>
            <a:prstGeom prst="blockArc">
              <a:avLst>
                <a:gd name="adj1" fmla="val 16206611"/>
                <a:gd name="adj2" fmla="val 14997419"/>
                <a:gd name="adj3" fmla="val 26748"/>
              </a:avLst>
            </a:prstGeom>
            <a:solidFill>
              <a:schemeClr val="accent6">
                <a:lumMod val="50000"/>
                <a:alpha val="92000"/>
              </a:schemeClr>
            </a:solid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276600" y="2667000"/>
            <a:ext cx="2075063" cy="72570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  <a:spcBef>
                <a:spcPct val="0"/>
              </a:spcBef>
            </a:pPr>
            <a:r>
              <a:rPr lang="en-US" sz="2800" b="1" spc="-150" dirty="0" smtClean="0">
                <a:solidFill>
                  <a:prstClr val="white"/>
                </a:solidFill>
                <a:ea typeface="ＭＳ Ｐゴシック" charset="0"/>
                <a:cs typeface="Arial"/>
              </a:rPr>
              <a:t>92% </a:t>
            </a:r>
            <a:endParaRPr lang="en-US" sz="2800" b="1" spc="-150" dirty="0">
              <a:solidFill>
                <a:prstClr val="white"/>
              </a:solidFill>
              <a:ea typeface="ＭＳ Ｐゴシック" charset="0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4724400"/>
            <a:ext cx="4114800" cy="1290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3200" spc="-150" dirty="0">
                <a:solidFill>
                  <a:prstClr val="black"/>
                </a:solidFill>
                <a:cs typeface="Arial"/>
              </a:rPr>
              <a:t>Students can apply what I am teaching to their everyday lives.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2600" y="3276600"/>
            <a:ext cx="1628679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2000" dirty="0" smtClean="0">
                <a:solidFill>
                  <a:prstClr val="black"/>
                </a:solidFill>
                <a:cs typeface="Arial"/>
              </a:rPr>
              <a:t>Teacher</a:t>
            </a:r>
            <a:endParaRPr lang="en-US" sz="2000" dirty="0">
              <a:solidFill>
                <a:prstClr val="black"/>
              </a:solidFill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257800" y="1447800"/>
            <a:ext cx="3200400" cy="3205481"/>
            <a:chOff x="914400" y="1823719"/>
            <a:chExt cx="3200400" cy="3205481"/>
          </a:xfrm>
        </p:grpSpPr>
        <p:sp>
          <p:nvSpPr>
            <p:cNvPr id="13" name="Block Arc 12"/>
            <p:cNvSpPr/>
            <p:nvPr/>
          </p:nvSpPr>
          <p:spPr bwMode="auto">
            <a:xfrm>
              <a:off x="914400" y="1823719"/>
              <a:ext cx="3200400" cy="3200401"/>
            </a:xfrm>
            <a:prstGeom prst="blockArc">
              <a:avLst>
                <a:gd name="adj1" fmla="val 16206611"/>
                <a:gd name="adj2" fmla="val 16182925"/>
                <a:gd name="adj3" fmla="val 26755"/>
              </a:avLst>
            </a:prstGeom>
            <a:pattFill prst="wdDnDiag">
              <a:fgClr>
                <a:schemeClr val="tx1">
                  <a:lumMod val="65000"/>
                  <a:lumOff val="35000"/>
                </a:schemeClr>
              </a:fgClr>
              <a:bgClr>
                <a:schemeClr val="bg2">
                  <a:lumMod val="40000"/>
                  <a:lumOff val="60000"/>
                </a:schemeClr>
              </a:bgClr>
            </a:patt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Block Arc 13"/>
            <p:cNvSpPr/>
            <p:nvPr/>
          </p:nvSpPr>
          <p:spPr bwMode="auto">
            <a:xfrm>
              <a:off x="914400" y="1828799"/>
              <a:ext cx="3200400" cy="3200401"/>
            </a:xfrm>
            <a:prstGeom prst="blockArc">
              <a:avLst>
                <a:gd name="adj1" fmla="val 16206611"/>
                <a:gd name="adj2" fmla="val 6789248"/>
                <a:gd name="adj3" fmla="val 26675"/>
              </a:avLst>
            </a:prstGeom>
            <a:solidFill>
              <a:schemeClr val="accent5">
                <a:lumMod val="50000"/>
                <a:alpha val="92000"/>
              </a:schemeClr>
            </a:solid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096000" y="3276600"/>
            <a:ext cx="1628679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2000" dirty="0" smtClean="0">
                <a:solidFill>
                  <a:prstClr val="black"/>
                </a:solidFill>
                <a:cs typeface="Arial"/>
              </a:rPr>
              <a:t>Student</a:t>
            </a:r>
            <a:endParaRPr lang="en-US" sz="2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00" y="2667000"/>
            <a:ext cx="2075063" cy="72570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  <a:spcBef>
                <a:spcPct val="0"/>
              </a:spcBef>
            </a:pPr>
            <a:r>
              <a:rPr lang="en-US" sz="2800" b="1" spc="-150" dirty="0" smtClean="0">
                <a:solidFill>
                  <a:prstClr val="white"/>
                </a:solidFill>
                <a:ea typeface="ＭＳ Ｐゴシック" charset="0"/>
                <a:cs typeface="Arial"/>
              </a:rPr>
              <a:t>58% </a:t>
            </a:r>
            <a:endParaRPr lang="en-US" sz="2800" b="1" spc="-150" dirty="0">
              <a:solidFill>
                <a:prstClr val="white"/>
              </a:solidFill>
              <a:ea typeface="ＭＳ Ｐゴシック" charset="0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00600" y="4724400"/>
            <a:ext cx="4114800" cy="896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3200" spc="-150" dirty="0" smtClean="0">
                <a:solidFill>
                  <a:prstClr val="black"/>
                </a:solidFill>
                <a:cs typeface="Arial"/>
              </a:rPr>
              <a:t>I can apply what I learn to my everyday life.</a:t>
            </a:r>
            <a:endParaRPr lang="en-US" sz="3200" spc="-150" dirty="0">
              <a:solidFill>
                <a:prstClr val="black"/>
              </a:solidFill>
              <a:cs typeface="Arial"/>
            </a:endParaRPr>
          </a:p>
        </p:txBody>
      </p:sp>
      <p:pic>
        <p:nvPicPr>
          <p:cNvPr id="18" name="Picture 17" descr="165814768_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27846" r="78289" b="50493"/>
          <a:stretch/>
        </p:blipFill>
        <p:spPr>
          <a:xfrm>
            <a:off x="2209800" y="2514600"/>
            <a:ext cx="68303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02" y="2831809"/>
            <a:ext cx="8683718" cy="877163"/>
          </a:xfrm>
        </p:spPr>
        <p:txBody>
          <a:bodyPr wrap="square">
            <a:spAutoFit/>
          </a:bodyPr>
          <a:lstStyle/>
          <a:p>
            <a:r>
              <a:rPr lang="en-US" dirty="0" smtClean="0"/>
              <a:t>WHY - WHAT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241300"/>
            <a:ext cx="8731250" cy="723900"/>
          </a:xfrm>
        </p:spPr>
        <p:txBody>
          <a:bodyPr vert="horz" lIns="91440" tIns="45720" rIns="91440" bIns="0" rtlCol="0" anchor="t">
            <a:normAutofit fontScale="90000"/>
          </a:bodyPr>
          <a:lstStyle/>
          <a:p>
            <a:r>
              <a:rPr lang="en-US" altLang="en-US" sz="4400" b="1" dirty="0">
                <a:latin typeface="Arial"/>
                <a:cs typeface="Arial"/>
              </a:rPr>
              <a:t>Teacher vs. Student Comparison </a:t>
            </a:r>
          </a:p>
        </p:txBody>
      </p:sp>
      <p:pic>
        <p:nvPicPr>
          <p:cNvPr id="2" name="Picture 1" descr="165814768_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9" t="54321" b="24018"/>
          <a:stretch/>
        </p:blipFill>
        <p:spPr>
          <a:xfrm>
            <a:off x="6553200" y="2514600"/>
            <a:ext cx="683036" cy="762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14400" y="1447800"/>
            <a:ext cx="3200400" cy="3205481"/>
            <a:chOff x="914400" y="1823719"/>
            <a:chExt cx="3200400" cy="3205481"/>
          </a:xfrm>
        </p:grpSpPr>
        <p:sp>
          <p:nvSpPr>
            <p:cNvPr id="6" name="Block Arc 5"/>
            <p:cNvSpPr/>
            <p:nvPr/>
          </p:nvSpPr>
          <p:spPr bwMode="auto">
            <a:xfrm>
              <a:off x="914400" y="1823719"/>
              <a:ext cx="3200400" cy="3200401"/>
            </a:xfrm>
            <a:prstGeom prst="blockArc">
              <a:avLst>
                <a:gd name="adj1" fmla="val 16206611"/>
                <a:gd name="adj2" fmla="val 16182925"/>
                <a:gd name="adj3" fmla="val 26755"/>
              </a:avLst>
            </a:prstGeom>
            <a:pattFill prst="wdDnDiag">
              <a:fgClr>
                <a:schemeClr val="tx1">
                  <a:lumMod val="65000"/>
                  <a:lumOff val="35000"/>
                </a:schemeClr>
              </a:fgClr>
              <a:bgClr>
                <a:schemeClr val="bg2">
                  <a:lumMod val="40000"/>
                  <a:lumOff val="60000"/>
                </a:schemeClr>
              </a:bgClr>
            </a:patt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Block Arc 7"/>
            <p:cNvSpPr/>
            <p:nvPr/>
          </p:nvSpPr>
          <p:spPr bwMode="auto">
            <a:xfrm>
              <a:off x="914400" y="1828799"/>
              <a:ext cx="3200400" cy="3200401"/>
            </a:xfrm>
            <a:prstGeom prst="blockArc">
              <a:avLst>
                <a:gd name="adj1" fmla="val 16206611"/>
                <a:gd name="adj2" fmla="val 14001722"/>
                <a:gd name="adj3" fmla="val 26974"/>
              </a:avLst>
            </a:prstGeom>
            <a:solidFill>
              <a:srgbClr val="385723">
                <a:alpha val="92000"/>
              </a:srgbClr>
            </a:solid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276600" y="2667000"/>
            <a:ext cx="2075063" cy="72570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  <a:spcBef>
                <a:spcPct val="0"/>
              </a:spcBef>
            </a:pPr>
            <a:r>
              <a:rPr lang="en-US" sz="2800" b="1" spc="-150" dirty="0" smtClean="0">
                <a:solidFill>
                  <a:prstClr val="white"/>
                </a:solidFill>
                <a:ea typeface="ＭＳ Ｐゴシック" charset="0"/>
                <a:cs typeface="Arial"/>
              </a:rPr>
              <a:t>88% </a:t>
            </a:r>
            <a:endParaRPr lang="en-US" sz="2800" b="1" spc="-150" dirty="0">
              <a:solidFill>
                <a:prstClr val="white"/>
              </a:solidFill>
              <a:ea typeface="ＭＳ Ｐゴシック" charset="0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4724400"/>
            <a:ext cx="4114800" cy="1290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3200" spc="-150" dirty="0">
                <a:solidFill>
                  <a:prstClr val="black"/>
                </a:solidFill>
                <a:cs typeface="Arial"/>
              </a:rPr>
              <a:t>Students in my classroom engage in hands-on activities.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2600" y="3276600"/>
            <a:ext cx="1628679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2000" dirty="0" smtClean="0">
                <a:solidFill>
                  <a:prstClr val="black"/>
                </a:solidFill>
                <a:cs typeface="Arial"/>
              </a:rPr>
              <a:t>Teacher</a:t>
            </a:r>
            <a:endParaRPr lang="en-US" sz="2000" dirty="0">
              <a:solidFill>
                <a:prstClr val="black"/>
              </a:solidFill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257800" y="1447800"/>
            <a:ext cx="3200400" cy="3205481"/>
            <a:chOff x="914400" y="1823719"/>
            <a:chExt cx="3200400" cy="3205481"/>
          </a:xfrm>
        </p:grpSpPr>
        <p:sp>
          <p:nvSpPr>
            <p:cNvPr id="13" name="Block Arc 12"/>
            <p:cNvSpPr/>
            <p:nvPr/>
          </p:nvSpPr>
          <p:spPr bwMode="auto">
            <a:xfrm>
              <a:off x="914400" y="1823719"/>
              <a:ext cx="3200400" cy="3200401"/>
            </a:xfrm>
            <a:prstGeom prst="blockArc">
              <a:avLst>
                <a:gd name="adj1" fmla="val 16206611"/>
                <a:gd name="adj2" fmla="val 16182925"/>
                <a:gd name="adj3" fmla="val 26755"/>
              </a:avLst>
            </a:prstGeom>
            <a:pattFill prst="wdDnDiag">
              <a:fgClr>
                <a:schemeClr val="tx1">
                  <a:lumMod val="65000"/>
                  <a:lumOff val="35000"/>
                </a:schemeClr>
              </a:fgClr>
              <a:bgClr>
                <a:schemeClr val="bg2">
                  <a:lumMod val="40000"/>
                  <a:lumOff val="60000"/>
                </a:schemeClr>
              </a:bgClr>
            </a:patt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Block Arc 13"/>
            <p:cNvSpPr/>
            <p:nvPr/>
          </p:nvSpPr>
          <p:spPr bwMode="auto">
            <a:xfrm>
              <a:off x="914400" y="1828799"/>
              <a:ext cx="3200400" cy="3200401"/>
            </a:xfrm>
            <a:prstGeom prst="blockArc">
              <a:avLst>
                <a:gd name="adj1" fmla="val 16206611"/>
                <a:gd name="adj2" fmla="val 4401000"/>
                <a:gd name="adj3" fmla="val 26612"/>
              </a:avLst>
            </a:prstGeom>
            <a:solidFill>
              <a:schemeClr val="accent5">
                <a:lumMod val="50000"/>
                <a:alpha val="92000"/>
              </a:schemeClr>
            </a:solid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096000" y="3276600"/>
            <a:ext cx="1628679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2000" dirty="0" smtClean="0">
                <a:solidFill>
                  <a:prstClr val="black"/>
                </a:solidFill>
                <a:cs typeface="Arial"/>
              </a:rPr>
              <a:t>Student</a:t>
            </a:r>
            <a:endParaRPr lang="en-US" sz="2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00" y="2667000"/>
            <a:ext cx="2075063" cy="72570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  <a:spcBef>
                <a:spcPct val="0"/>
              </a:spcBef>
            </a:pPr>
            <a:r>
              <a:rPr lang="en-US" sz="2800" b="1" spc="-150" dirty="0" smtClean="0">
                <a:solidFill>
                  <a:prstClr val="white"/>
                </a:solidFill>
                <a:ea typeface="ＭＳ Ｐゴシック" charset="0"/>
                <a:cs typeface="Arial"/>
              </a:rPr>
              <a:t>45% </a:t>
            </a:r>
            <a:endParaRPr lang="en-US" sz="2800" b="1" spc="-150" dirty="0">
              <a:solidFill>
                <a:prstClr val="white"/>
              </a:solidFill>
              <a:ea typeface="ＭＳ Ｐゴシック" charset="0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9200" y="4724400"/>
            <a:ext cx="3733800" cy="1290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3200" spc="-150" dirty="0">
                <a:solidFill>
                  <a:prstClr val="black"/>
                </a:solidFill>
                <a:cs typeface="Arial"/>
              </a:rPr>
              <a:t>We do lots of hands-on activities in my classes.</a:t>
            </a:r>
          </a:p>
        </p:txBody>
      </p:sp>
      <p:pic>
        <p:nvPicPr>
          <p:cNvPr id="18" name="Picture 17" descr="165814768_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27846" r="78289" b="50493"/>
          <a:stretch/>
        </p:blipFill>
        <p:spPr>
          <a:xfrm>
            <a:off x="2209800" y="2514600"/>
            <a:ext cx="68303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9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16" grpId="0"/>
      <p:bldP spid="17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241300"/>
            <a:ext cx="8731250" cy="723900"/>
          </a:xfrm>
        </p:spPr>
        <p:txBody>
          <a:bodyPr vert="horz" lIns="91440" tIns="45720" rIns="91440" bIns="0" rtlCol="0" anchor="t">
            <a:normAutofit fontScale="90000"/>
          </a:bodyPr>
          <a:lstStyle/>
          <a:p>
            <a:r>
              <a:rPr lang="en-US" altLang="en-US" sz="4400" b="1" dirty="0">
                <a:latin typeface="Arial"/>
                <a:cs typeface="Arial"/>
              </a:rPr>
              <a:t>Teacher vs. Student Comparison </a:t>
            </a:r>
          </a:p>
        </p:txBody>
      </p:sp>
      <p:pic>
        <p:nvPicPr>
          <p:cNvPr id="2" name="Picture 1" descr="165814768_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9" t="54321" b="24018"/>
          <a:stretch/>
        </p:blipFill>
        <p:spPr>
          <a:xfrm>
            <a:off x="6553200" y="2514600"/>
            <a:ext cx="683036" cy="762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14400" y="1447800"/>
            <a:ext cx="3200400" cy="3205481"/>
            <a:chOff x="914400" y="1823719"/>
            <a:chExt cx="3200400" cy="3205481"/>
          </a:xfrm>
        </p:grpSpPr>
        <p:sp>
          <p:nvSpPr>
            <p:cNvPr id="6" name="Block Arc 5"/>
            <p:cNvSpPr/>
            <p:nvPr/>
          </p:nvSpPr>
          <p:spPr bwMode="auto">
            <a:xfrm>
              <a:off x="914400" y="1823719"/>
              <a:ext cx="3200400" cy="3200401"/>
            </a:xfrm>
            <a:prstGeom prst="blockArc">
              <a:avLst>
                <a:gd name="adj1" fmla="val 16206611"/>
                <a:gd name="adj2" fmla="val 16182925"/>
                <a:gd name="adj3" fmla="val 26755"/>
              </a:avLst>
            </a:prstGeom>
            <a:pattFill prst="wdDnDiag">
              <a:fgClr>
                <a:schemeClr val="tx1">
                  <a:lumMod val="65000"/>
                  <a:lumOff val="35000"/>
                </a:schemeClr>
              </a:fgClr>
              <a:bgClr>
                <a:schemeClr val="bg2">
                  <a:lumMod val="40000"/>
                  <a:lumOff val="60000"/>
                </a:schemeClr>
              </a:bgClr>
            </a:patt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Block Arc 7"/>
            <p:cNvSpPr/>
            <p:nvPr/>
          </p:nvSpPr>
          <p:spPr bwMode="auto">
            <a:xfrm>
              <a:off x="914400" y="1828799"/>
              <a:ext cx="3200400" cy="3200401"/>
            </a:xfrm>
            <a:prstGeom prst="blockArc">
              <a:avLst>
                <a:gd name="adj1" fmla="val 16206611"/>
                <a:gd name="adj2" fmla="val 13162074"/>
                <a:gd name="adj3" fmla="val 26937"/>
              </a:avLst>
            </a:prstGeom>
            <a:solidFill>
              <a:srgbClr val="385723">
                <a:alpha val="92000"/>
              </a:srgbClr>
            </a:solid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276600" y="2667000"/>
            <a:ext cx="2075063" cy="72570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  <a:spcBef>
                <a:spcPct val="0"/>
              </a:spcBef>
            </a:pPr>
            <a:r>
              <a:rPr lang="en-US" sz="2800" b="1" spc="-150" dirty="0" smtClean="0">
                <a:solidFill>
                  <a:prstClr val="white"/>
                </a:solidFill>
                <a:ea typeface="ＭＳ Ｐゴシック" charset="0"/>
                <a:cs typeface="Arial"/>
              </a:rPr>
              <a:t>84% </a:t>
            </a:r>
            <a:endParaRPr lang="en-US" sz="2800" b="1" spc="-150" dirty="0">
              <a:solidFill>
                <a:prstClr val="white"/>
              </a:solidFill>
              <a:ea typeface="ＭＳ Ｐゴシック" charset="0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4724400"/>
            <a:ext cx="4114800" cy="896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3200" spc="-150" dirty="0">
                <a:solidFill>
                  <a:prstClr val="black"/>
                </a:solidFill>
                <a:cs typeface="Arial"/>
              </a:rPr>
              <a:t>I make learning exciting for my students.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2600" y="3276600"/>
            <a:ext cx="1628679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2000" dirty="0" smtClean="0">
                <a:solidFill>
                  <a:prstClr val="black"/>
                </a:solidFill>
                <a:cs typeface="Arial"/>
              </a:rPr>
              <a:t>Teacher</a:t>
            </a:r>
            <a:endParaRPr lang="en-US" sz="2000" dirty="0">
              <a:solidFill>
                <a:prstClr val="black"/>
              </a:solidFill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257800" y="1447800"/>
            <a:ext cx="3200400" cy="3205481"/>
            <a:chOff x="914400" y="1823719"/>
            <a:chExt cx="3200400" cy="3205481"/>
          </a:xfrm>
        </p:grpSpPr>
        <p:sp>
          <p:nvSpPr>
            <p:cNvPr id="13" name="Block Arc 12"/>
            <p:cNvSpPr/>
            <p:nvPr/>
          </p:nvSpPr>
          <p:spPr bwMode="auto">
            <a:xfrm>
              <a:off x="914400" y="1823719"/>
              <a:ext cx="3200400" cy="3200401"/>
            </a:xfrm>
            <a:prstGeom prst="blockArc">
              <a:avLst>
                <a:gd name="adj1" fmla="val 16206611"/>
                <a:gd name="adj2" fmla="val 16182925"/>
                <a:gd name="adj3" fmla="val 26755"/>
              </a:avLst>
            </a:prstGeom>
            <a:pattFill prst="wdDnDiag">
              <a:fgClr>
                <a:schemeClr val="tx1">
                  <a:lumMod val="65000"/>
                  <a:lumOff val="35000"/>
                </a:schemeClr>
              </a:fgClr>
              <a:bgClr>
                <a:schemeClr val="bg2">
                  <a:lumMod val="40000"/>
                  <a:lumOff val="60000"/>
                </a:schemeClr>
              </a:bgClr>
            </a:patt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Block Arc 13"/>
            <p:cNvSpPr/>
            <p:nvPr/>
          </p:nvSpPr>
          <p:spPr bwMode="auto">
            <a:xfrm>
              <a:off x="914400" y="1828799"/>
              <a:ext cx="3200400" cy="3200401"/>
            </a:xfrm>
            <a:prstGeom prst="blockArc">
              <a:avLst>
                <a:gd name="adj1" fmla="val 16206611"/>
                <a:gd name="adj2" fmla="val 3237995"/>
                <a:gd name="adj3" fmla="val 26753"/>
              </a:avLst>
            </a:prstGeom>
            <a:solidFill>
              <a:schemeClr val="accent5">
                <a:lumMod val="50000"/>
                <a:alpha val="92000"/>
              </a:schemeClr>
            </a:solid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096000" y="3276600"/>
            <a:ext cx="1628679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2000" dirty="0" smtClean="0">
                <a:solidFill>
                  <a:prstClr val="black"/>
                </a:solidFill>
                <a:cs typeface="Arial"/>
              </a:rPr>
              <a:t>Student</a:t>
            </a:r>
            <a:endParaRPr lang="en-US" sz="2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00" y="2667000"/>
            <a:ext cx="2075063" cy="72570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  <a:spcBef>
                <a:spcPct val="0"/>
              </a:spcBef>
            </a:pPr>
            <a:r>
              <a:rPr lang="en-US" sz="2800" b="1" spc="-150" dirty="0" smtClean="0">
                <a:solidFill>
                  <a:prstClr val="white"/>
                </a:solidFill>
                <a:ea typeface="ＭＳ Ｐゴシック" charset="0"/>
                <a:cs typeface="Arial"/>
              </a:rPr>
              <a:t>40% </a:t>
            </a:r>
            <a:endParaRPr lang="en-US" sz="2800" b="1" spc="-150" dirty="0">
              <a:solidFill>
                <a:prstClr val="white"/>
              </a:solidFill>
              <a:ea typeface="ＭＳ Ｐゴシック" charset="0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9200" y="4724400"/>
            <a:ext cx="3733800" cy="896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3200" spc="-150" dirty="0">
                <a:solidFill>
                  <a:prstClr val="black"/>
                </a:solidFill>
                <a:cs typeface="Arial"/>
              </a:rPr>
              <a:t>My teachers make learning exciting.</a:t>
            </a:r>
          </a:p>
        </p:txBody>
      </p:sp>
      <p:pic>
        <p:nvPicPr>
          <p:cNvPr id="18" name="Picture 17" descr="165814768_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27846" r="78289" b="50493"/>
          <a:stretch/>
        </p:blipFill>
        <p:spPr>
          <a:xfrm>
            <a:off x="2209800" y="2514600"/>
            <a:ext cx="68303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16" grpId="0"/>
      <p:bldP spid="17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241300"/>
            <a:ext cx="8731250" cy="723900"/>
          </a:xfrm>
        </p:spPr>
        <p:txBody>
          <a:bodyPr vert="horz" lIns="91440" tIns="45720" rIns="91440" bIns="0" rtlCol="0" anchor="t">
            <a:normAutofit fontScale="90000"/>
          </a:bodyPr>
          <a:lstStyle/>
          <a:p>
            <a:r>
              <a:rPr lang="en-US" altLang="en-US" sz="4400" b="1" dirty="0">
                <a:latin typeface="Arial"/>
                <a:cs typeface="Arial"/>
              </a:rPr>
              <a:t>Teacher vs. Student Comparison </a:t>
            </a:r>
          </a:p>
        </p:txBody>
      </p:sp>
      <p:pic>
        <p:nvPicPr>
          <p:cNvPr id="2" name="Picture 1" descr="165814768_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9" t="54321" b="24018"/>
          <a:stretch/>
        </p:blipFill>
        <p:spPr>
          <a:xfrm>
            <a:off x="6553200" y="2514600"/>
            <a:ext cx="683036" cy="762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14400" y="1447800"/>
            <a:ext cx="3200400" cy="3205481"/>
            <a:chOff x="914400" y="1823719"/>
            <a:chExt cx="3200400" cy="3205481"/>
          </a:xfrm>
        </p:grpSpPr>
        <p:sp>
          <p:nvSpPr>
            <p:cNvPr id="6" name="Block Arc 5"/>
            <p:cNvSpPr/>
            <p:nvPr/>
          </p:nvSpPr>
          <p:spPr bwMode="auto">
            <a:xfrm>
              <a:off x="914400" y="1823719"/>
              <a:ext cx="3200400" cy="3200401"/>
            </a:xfrm>
            <a:prstGeom prst="blockArc">
              <a:avLst>
                <a:gd name="adj1" fmla="val 16206611"/>
                <a:gd name="adj2" fmla="val 16182925"/>
                <a:gd name="adj3" fmla="val 26755"/>
              </a:avLst>
            </a:prstGeom>
            <a:pattFill prst="wdDnDiag">
              <a:fgClr>
                <a:schemeClr val="tx1">
                  <a:lumMod val="65000"/>
                  <a:lumOff val="35000"/>
                </a:schemeClr>
              </a:fgClr>
              <a:bgClr>
                <a:schemeClr val="bg2">
                  <a:lumMod val="40000"/>
                  <a:lumOff val="60000"/>
                </a:schemeClr>
              </a:bgClr>
            </a:patt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Block Arc 7"/>
            <p:cNvSpPr/>
            <p:nvPr/>
          </p:nvSpPr>
          <p:spPr bwMode="auto">
            <a:xfrm>
              <a:off x="914400" y="1828799"/>
              <a:ext cx="3200400" cy="3200401"/>
            </a:xfrm>
            <a:prstGeom prst="blockArc">
              <a:avLst>
                <a:gd name="adj1" fmla="val 16206611"/>
                <a:gd name="adj2" fmla="val 14956059"/>
                <a:gd name="adj3" fmla="val 26129"/>
              </a:avLst>
            </a:prstGeom>
            <a:solidFill>
              <a:srgbClr val="385723">
                <a:alpha val="92000"/>
              </a:srgbClr>
            </a:solid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276600" y="2667000"/>
            <a:ext cx="2075063" cy="72570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  <a:spcBef>
                <a:spcPct val="0"/>
              </a:spcBef>
            </a:pPr>
            <a:r>
              <a:rPr lang="en-US" sz="2800" b="1" spc="-150" dirty="0" smtClean="0">
                <a:solidFill>
                  <a:prstClr val="white"/>
                </a:solidFill>
                <a:ea typeface="ＭＳ Ｐゴシック" charset="0"/>
                <a:cs typeface="Arial"/>
              </a:rPr>
              <a:t>95% </a:t>
            </a:r>
            <a:endParaRPr lang="en-US" sz="2800" b="1" spc="-150" dirty="0">
              <a:solidFill>
                <a:prstClr val="white"/>
              </a:solidFill>
              <a:ea typeface="ＭＳ Ｐゴシック" charset="0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4724400"/>
            <a:ext cx="4572000" cy="1290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3200" spc="-150" dirty="0">
                <a:solidFill>
                  <a:prstClr val="black"/>
                </a:solidFill>
                <a:cs typeface="Arial"/>
              </a:rPr>
              <a:t>I recognize students when they demonstrate positive behavior in school.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2600" y="3276600"/>
            <a:ext cx="1628679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2000" dirty="0" smtClean="0">
                <a:solidFill>
                  <a:prstClr val="black"/>
                </a:solidFill>
                <a:cs typeface="Arial"/>
              </a:rPr>
              <a:t>Teacher</a:t>
            </a:r>
            <a:endParaRPr lang="en-US" sz="2000" dirty="0">
              <a:solidFill>
                <a:prstClr val="black"/>
              </a:solidFill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257800" y="1447800"/>
            <a:ext cx="3200400" cy="3205481"/>
            <a:chOff x="914400" y="1823719"/>
            <a:chExt cx="3200400" cy="3205481"/>
          </a:xfrm>
        </p:grpSpPr>
        <p:sp>
          <p:nvSpPr>
            <p:cNvPr id="13" name="Block Arc 12"/>
            <p:cNvSpPr/>
            <p:nvPr/>
          </p:nvSpPr>
          <p:spPr bwMode="auto">
            <a:xfrm>
              <a:off x="914400" y="1823719"/>
              <a:ext cx="3200400" cy="3200401"/>
            </a:xfrm>
            <a:prstGeom prst="blockArc">
              <a:avLst>
                <a:gd name="adj1" fmla="val 16206611"/>
                <a:gd name="adj2" fmla="val 16182925"/>
                <a:gd name="adj3" fmla="val 26755"/>
              </a:avLst>
            </a:prstGeom>
            <a:pattFill prst="wdDnDiag">
              <a:fgClr>
                <a:schemeClr val="tx1">
                  <a:lumMod val="65000"/>
                  <a:lumOff val="35000"/>
                </a:schemeClr>
              </a:fgClr>
              <a:bgClr>
                <a:schemeClr val="bg2">
                  <a:lumMod val="40000"/>
                  <a:lumOff val="60000"/>
                </a:schemeClr>
              </a:bgClr>
            </a:patt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Block Arc 13"/>
            <p:cNvSpPr/>
            <p:nvPr/>
          </p:nvSpPr>
          <p:spPr bwMode="auto">
            <a:xfrm>
              <a:off x="914400" y="1828799"/>
              <a:ext cx="3200400" cy="3200401"/>
            </a:xfrm>
            <a:prstGeom prst="blockArc">
              <a:avLst>
                <a:gd name="adj1" fmla="val 16206611"/>
                <a:gd name="adj2" fmla="val 3237995"/>
                <a:gd name="adj3" fmla="val 26753"/>
              </a:avLst>
            </a:prstGeom>
            <a:solidFill>
              <a:schemeClr val="accent5">
                <a:lumMod val="50000"/>
                <a:alpha val="92000"/>
              </a:schemeClr>
            </a:solidFill>
            <a:ln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096000" y="3276600"/>
            <a:ext cx="1628679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2000" dirty="0" smtClean="0">
                <a:solidFill>
                  <a:prstClr val="black"/>
                </a:solidFill>
                <a:cs typeface="Arial"/>
              </a:rPr>
              <a:t>Student</a:t>
            </a:r>
            <a:endParaRPr lang="en-US" sz="2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00" y="2667000"/>
            <a:ext cx="2075063" cy="72570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  <a:spcBef>
                <a:spcPct val="0"/>
              </a:spcBef>
            </a:pPr>
            <a:r>
              <a:rPr lang="en-US" sz="2800" b="1" spc="-150" dirty="0" smtClean="0">
                <a:solidFill>
                  <a:prstClr val="white"/>
                </a:solidFill>
                <a:ea typeface="ＭＳ Ｐゴシック" charset="0"/>
                <a:cs typeface="Arial"/>
              </a:rPr>
              <a:t>40% </a:t>
            </a:r>
            <a:endParaRPr lang="en-US" sz="2800" b="1" spc="-150" dirty="0">
              <a:solidFill>
                <a:prstClr val="white"/>
              </a:solidFill>
              <a:ea typeface="ＭＳ Ｐゴシック" charset="0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9200" y="4724400"/>
            <a:ext cx="3733800" cy="1290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3200" spc="-150" dirty="0">
                <a:solidFill>
                  <a:prstClr val="black"/>
                </a:solidFill>
                <a:cs typeface="Arial"/>
              </a:rPr>
              <a:t>Good citizenship is rewarded in this school.</a:t>
            </a:r>
          </a:p>
        </p:txBody>
      </p:sp>
      <p:pic>
        <p:nvPicPr>
          <p:cNvPr id="18" name="Picture 17" descr="165814768_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27846" r="78289" b="50493"/>
          <a:stretch/>
        </p:blipFill>
        <p:spPr>
          <a:xfrm>
            <a:off x="2209800" y="2514600"/>
            <a:ext cx="68303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02" y="2831809"/>
            <a:ext cx="8683718" cy="877163"/>
          </a:xfrm>
        </p:spPr>
        <p:txBody>
          <a:bodyPr wrap="square">
            <a:spAutoFit/>
          </a:bodyPr>
          <a:lstStyle/>
          <a:p>
            <a:r>
              <a:rPr lang="en-US" dirty="0" smtClean="0"/>
              <a:t>WHY - WHAT - HOW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/>
          <a:stretch/>
        </p:blipFill>
        <p:spPr>
          <a:xfrm>
            <a:off x="-1" y="1066799"/>
            <a:ext cx="9144000" cy="53260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6200000" flipH="1">
            <a:off x="2031708" y="-719430"/>
            <a:ext cx="5080585" cy="914400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bg1"/>
              </a:gs>
              <a:gs pos="42000">
                <a:schemeClr val="bg1">
                  <a:alpha val="78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78857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College and Career Ready 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524000"/>
            <a:ext cx="2651760" cy="1447800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54585A"/>
                </a:solidFill>
              </a:rPr>
              <a:t>Technology</a:t>
            </a:r>
            <a:endParaRPr lang="en-US" sz="240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1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2971800"/>
            <a:ext cx="7772400" cy="628040"/>
          </a:xfrm>
        </p:spPr>
        <p:txBody>
          <a:bodyPr>
            <a:noAutofit/>
          </a:bodyPr>
          <a:lstStyle/>
          <a:p>
            <a:r>
              <a:rPr lang="en-US" sz="5400" dirty="0" smtClean="0"/>
              <a:t>iPhone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3" t="8889" r="10654" b="7778"/>
          <a:stretch/>
        </p:blipFill>
        <p:spPr>
          <a:xfrm>
            <a:off x="5638800" y="680580"/>
            <a:ext cx="2639977" cy="521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4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8534400" cy="877163"/>
          </a:xfrm>
        </p:spPr>
        <p:txBody>
          <a:bodyPr>
            <a:spAutoFit/>
          </a:bodyPr>
          <a:lstStyle/>
          <a:p>
            <a:r>
              <a:rPr lang="en-US" dirty="0" smtClean="0"/>
              <a:t>Web 3.0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44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879" y="331305"/>
            <a:ext cx="8462135" cy="1438997"/>
          </a:xfrm>
        </p:spPr>
        <p:txBody>
          <a:bodyPr>
            <a:normAutofit/>
          </a:bodyPr>
          <a:lstStyle/>
          <a:p>
            <a:pPr algn="ctr"/>
            <a:r>
              <a:rPr lang="en-US" u="sng" dirty="0" smtClean="0"/>
              <a:t>The Order of Things Have Changed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789" y="2003461"/>
            <a:ext cx="82165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Uber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-  The world’s largest taxi 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company, owns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no vehicles</a:t>
            </a:r>
          </a:p>
          <a:p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2127" y="6514714"/>
            <a:ext cx="5447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Source: Better and Faster, Jeremy </a:t>
            </a:r>
            <a:r>
              <a:rPr lang="en-US" sz="1400" dirty="0" err="1">
                <a:solidFill>
                  <a:prstClr val="white"/>
                </a:solidFill>
              </a:rPr>
              <a:t>Gutsche</a:t>
            </a:r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4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879" y="331305"/>
            <a:ext cx="8462135" cy="1438997"/>
          </a:xfrm>
        </p:spPr>
        <p:txBody>
          <a:bodyPr>
            <a:normAutofit/>
          </a:bodyPr>
          <a:lstStyle/>
          <a:p>
            <a:pPr algn="ctr"/>
            <a:r>
              <a:rPr lang="en-US" u="sng" dirty="0" smtClean="0"/>
              <a:t>The Order of Things Have Changed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789" y="2003461"/>
            <a:ext cx="821651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Uber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-  The world’s largest taxi 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company, owns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no vehicles</a:t>
            </a:r>
          </a:p>
          <a:p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Facebook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- The 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world’s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most popular media owner, creates no content</a:t>
            </a:r>
          </a:p>
          <a:p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2127" y="6514714"/>
            <a:ext cx="5447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Source: Better and Faster, Jeremy </a:t>
            </a:r>
            <a:r>
              <a:rPr lang="en-US" sz="1400" dirty="0" err="1">
                <a:solidFill>
                  <a:prstClr val="white"/>
                </a:solidFill>
              </a:rPr>
              <a:t>Gutsche</a:t>
            </a:r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8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879" y="331305"/>
            <a:ext cx="8462135" cy="1438997"/>
          </a:xfrm>
        </p:spPr>
        <p:txBody>
          <a:bodyPr>
            <a:normAutofit/>
          </a:bodyPr>
          <a:lstStyle/>
          <a:p>
            <a:pPr algn="ctr"/>
            <a:r>
              <a:rPr lang="en-US" u="sng" dirty="0" smtClean="0"/>
              <a:t>The Order of Things Have Changed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789" y="2003461"/>
            <a:ext cx="821651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Uber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-  The world’s largest taxi 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company, owns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no vehicles</a:t>
            </a:r>
          </a:p>
          <a:p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Facebook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- The 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world’s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most popular media owner, creates no content</a:t>
            </a:r>
          </a:p>
          <a:p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Alibaba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- The 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world’s most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valuable retailer, has no merchandise</a:t>
            </a:r>
          </a:p>
          <a:p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2127" y="6514714"/>
            <a:ext cx="5447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Source: Better and Faster, Jeremy </a:t>
            </a:r>
            <a:r>
              <a:rPr lang="en-US" sz="1400" dirty="0" err="1">
                <a:solidFill>
                  <a:prstClr val="white"/>
                </a:solidFill>
              </a:rPr>
              <a:t>Gutsche</a:t>
            </a:r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879" y="331305"/>
            <a:ext cx="8462135" cy="1438997"/>
          </a:xfrm>
        </p:spPr>
        <p:txBody>
          <a:bodyPr>
            <a:normAutofit/>
          </a:bodyPr>
          <a:lstStyle/>
          <a:p>
            <a:pPr algn="ctr"/>
            <a:r>
              <a:rPr lang="en-US" u="sng" dirty="0" smtClean="0"/>
              <a:t>The Order of Things Have Changed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789" y="2003461"/>
            <a:ext cx="821651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Uber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-  The world’s largest taxi 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company, owns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no vehicles</a:t>
            </a:r>
          </a:p>
          <a:p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Facebook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- The 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world’s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most popular media owner, creates no content</a:t>
            </a:r>
          </a:p>
          <a:p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Alibaba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- The 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world’s most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valuable retailer, has no merchandise</a:t>
            </a:r>
          </a:p>
          <a:p>
            <a:r>
              <a:rPr lang="en-US" sz="3200" b="1" u="sng" dirty="0" smtClean="0">
                <a:solidFill>
                  <a:srgbClr val="54585A"/>
                </a:solidFill>
                <a:latin typeface="Calibri" panose="020F0502020204030204" pitchFamily="34" charset="0"/>
              </a:rPr>
              <a:t>Airbnb</a:t>
            </a:r>
            <a:r>
              <a:rPr lang="en-US" sz="3200" b="1" dirty="0" smtClean="0">
                <a:solidFill>
                  <a:srgbClr val="54585A"/>
                </a:solidFill>
                <a:latin typeface="Calibri" panose="020F0502020204030204" pitchFamily="34" charset="0"/>
              </a:rPr>
              <a:t>-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The 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world’s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largest accommodation provider, owns no real 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estate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2127" y="6514714"/>
            <a:ext cx="5447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Source: Better and Faster, Jeremy </a:t>
            </a:r>
            <a:r>
              <a:rPr lang="en-US" sz="1400" dirty="0" err="1">
                <a:solidFill>
                  <a:prstClr val="white"/>
                </a:solidFill>
              </a:rPr>
              <a:t>Gutsche</a:t>
            </a:r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7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6600" y="384048"/>
            <a:ext cx="5486400" cy="628040"/>
          </a:xfrm>
        </p:spPr>
        <p:txBody>
          <a:bodyPr>
            <a:noAutofit/>
          </a:bodyPr>
          <a:lstStyle/>
          <a:p>
            <a:r>
              <a:rPr lang="en-US" dirty="0" smtClean="0"/>
              <a:t>The Nation’s Most Rapidly Improving Schools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3581400" y="1447800"/>
            <a:ext cx="5105400" cy="2623929"/>
          </a:xfrm>
        </p:spPr>
        <p:txBody>
          <a:bodyPr anchor="ctr">
            <a:noAutofit/>
          </a:bodyPr>
          <a:lstStyle/>
          <a:p>
            <a:pPr marL="0" indent="0">
              <a:spcAft>
                <a:spcPts val="1800"/>
              </a:spcAft>
              <a:buNone/>
            </a:pPr>
            <a:endParaRPr lang="en-US" sz="2400" dirty="0" smtClean="0"/>
          </a:p>
          <a:p>
            <a:pPr marL="0" indent="0">
              <a:spcAft>
                <a:spcPts val="1800"/>
              </a:spcAft>
              <a:buNone/>
            </a:pPr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244429"/>
            <a:ext cx="3018182" cy="614790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>
            <a:spLocks noChangeAspect="1"/>
          </p:cNvSpPr>
          <p:nvPr/>
        </p:nvSpPr>
        <p:spPr>
          <a:xfrm rot="16200000">
            <a:off x="1097942" y="235961"/>
            <a:ext cx="1920240" cy="1920240"/>
          </a:xfrm>
          <a:custGeom>
            <a:avLst/>
            <a:gdLst>
              <a:gd name="connsiteX0" fmla="*/ 1314450 w 1314450"/>
              <a:gd name="connsiteY0" fmla="*/ 0 h 1314450"/>
              <a:gd name="connsiteX1" fmla="*/ 1314450 w 1314450"/>
              <a:gd name="connsiteY1" fmla="*/ 1314450 h 1314450"/>
              <a:gd name="connsiteX2" fmla="*/ 0 w 1314450"/>
              <a:gd name="connsiteY2" fmla="*/ 1314450 h 1314450"/>
              <a:gd name="connsiteX3" fmla="*/ 1314450 w 1314450"/>
              <a:gd name="connsiteY3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450" h="1314450">
                <a:moveTo>
                  <a:pt x="1314450" y="0"/>
                </a:moveTo>
                <a:lnTo>
                  <a:pt x="1314450" y="1314450"/>
                </a:lnTo>
                <a:lnTo>
                  <a:pt x="0" y="1314450"/>
                </a:lnTo>
                <a:cubicBezTo>
                  <a:pt x="0" y="588499"/>
                  <a:pt x="588499" y="0"/>
                  <a:pt x="131445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/>
          <a:stretch/>
        </p:blipFill>
        <p:spPr>
          <a:xfrm>
            <a:off x="-1" y="1066799"/>
            <a:ext cx="9144000" cy="53260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6200000" flipH="1">
            <a:off x="2031708" y="-719430"/>
            <a:ext cx="5080585" cy="914400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bg1"/>
              </a:gs>
              <a:gs pos="42000">
                <a:schemeClr val="bg1">
                  <a:alpha val="78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78857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College and Career Ready 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524000"/>
            <a:ext cx="2651760" cy="1447800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54585A"/>
                </a:solidFill>
              </a:rPr>
              <a:t>Technology</a:t>
            </a:r>
            <a:endParaRPr lang="en-US" sz="2400" dirty="0">
              <a:solidFill>
                <a:srgbClr val="54585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524000"/>
            <a:ext cx="2651760" cy="1447800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54585A"/>
                </a:solidFill>
              </a:rPr>
              <a:t>Work</a:t>
            </a:r>
            <a:endParaRPr lang="en-US" sz="240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9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0258" y="216089"/>
            <a:ext cx="8259762" cy="733425"/>
          </a:xfrm>
        </p:spPr>
        <p:txBody>
          <a:bodyPr anchor="t">
            <a:noAutofit/>
          </a:bodyPr>
          <a:lstStyle/>
          <a:p>
            <a:r>
              <a:rPr lang="en-US" sz="4000" dirty="0" smtClean="0"/>
              <a:t>Job Shares by Skill Group</a:t>
            </a:r>
            <a:br>
              <a:rPr lang="en-US" sz="4000" dirty="0" smtClean="0"/>
            </a:br>
            <a:r>
              <a:rPr lang="en-US" sz="4000" dirty="0" smtClean="0"/>
              <a:t>1980 - 2040</a:t>
            </a:r>
            <a:endParaRPr lang="en-US" sz="4000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219487" y="1662070"/>
          <a:ext cx="8669751" cy="4484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/>
          <p:cNvCxnSpPr/>
          <p:nvPr/>
        </p:nvCxnSpPr>
        <p:spPr bwMode="auto">
          <a:xfrm>
            <a:off x="1316924" y="2822384"/>
            <a:ext cx="7369876" cy="835216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1316924" y="4562854"/>
            <a:ext cx="7572314" cy="846714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062535" y="6511266"/>
            <a:ext cx="4339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cs typeface="Arial"/>
              </a:rPr>
              <a:t>Source: </a:t>
            </a:r>
            <a:r>
              <a:rPr lang="en-US" sz="1050" dirty="0" smtClean="0">
                <a:solidFill>
                  <a:schemeClr val="bg1"/>
                </a:solidFill>
                <a:cs typeface="Arial"/>
              </a:rPr>
              <a:t>NY Fed Calculations, U.S. Census Bureau</a:t>
            </a:r>
            <a:endParaRPr lang="en-US" sz="105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69164" y="2678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4585A"/>
                </a:solidFill>
              </a:rPr>
              <a:t>3</a:t>
            </a:r>
            <a:r>
              <a:rPr lang="en-US" dirty="0">
                <a:solidFill>
                  <a:srgbClr val="54585A"/>
                </a:solidFill>
              </a:rPr>
              <a:t>3</a:t>
            </a:r>
            <a:r>
              <a:rPr lang="en-US" dirty="0" smtClean="0">
                <a:solidFill>
                  <a:srgbClr val="54585A"/>
                </a:solidFill>
              </a:rPr>
              <a:t>.4%</a:t>
            </a:r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9164" y="34729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10.2%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69164" y="419352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31.3%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69164" y="503638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25.1%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438400"/>
            <a:ext cx="8534400" cy="877163"/>
          </a:xfrm>
        </p:spPr>
        <p:txBody>
          <a:bodyPr>
            <a:spAutoFit/>
          </a:bodyPr>
          <a:lstStyle/>
          <a:p>
            <a:r>
              <a:rPr lang="en-US" dirty="0" smtClean="0"/>
              <a:t>Lost Jobs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6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81127" y="6151160"/>
            <a:ext cx="4339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4585A">
                    <a:lumMod val="50000"/>
                  </a:srgbClr>
                </a:solidFill>
                <a:cs typeface="Arial"/>
              </a:rPr>
              <a:t>Source: McKinsey Quarterly 2016 Number 1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>
            <a:noAutofit/>
          </a:bodyPr>
          <a:lstStyle/>
          <a:p>
            <a:r>
              <a:rPr lang="en-US" dirty="0" smtClean="0"/>
              <a:t>Lost Jobs</a:t>
            </a:r>
            <a:endParaRPr lang="en-US" dirty="0"/>
          </a:p>
        </p:txBody>
      </p:sp>
      <p:sp>
        <p:nvSpPr>
          <p:cNvPr id="8" name="Round Single Corner Rectangle 7"/>
          <p:cNvSpPr/>
          <p:nvPr/>
        </p:nvSpPr>
        <p:spPr>
          <a:xfrm rot="5400000" flipH="1">
            <a:off x="4048524" y="-2506753"/>
            <a:ext cx="533400" cy="7941471"/>
          </a:xfrm>
          <a:prstGeom prst="round1Rect">
            <a:avLst>
              <a:gd name="adj" fmla="val 50000"/>
            </a:avLst>
          </a:prstGeom>
          <a:pattFill prst="wdDnDiag">
            <a:fgClr>
              <a:schemeClr val="bg2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 Single Corner Rectangle 8"/>
          <p:cNvSpPr/>
          <p:nvPr/>
        </p:nvSpPr>
        <p:spPr>
          <a:xfrm rot="5400000" flipH="1">
            <a:off x="3950235" y="-2427478"/>
            <a:ext cx="533400" cy="7782924"/>
          </a:xfrm>
          <a:prstGeom prst="round1Rect">
            <a:avLst>
              <a:gd name="adj" fmla="val 50000"/>
            </a:avLst>
          </a:prstGeom>
          <a:solidFill>
            <a:srgbClr val="91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40124" y="1273484"/>
            <a:ext cx="90441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prstClr val="black"/>
                </a:solidFill>
              </a:rPr>
              <a:t>99%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4488" y="1273484"/>
            <a:ext cx="6664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prstClr val="white"/>
                </a:solidFill>
              </a:rPr>
              <a:t>Telemarketers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81127" y="6151160"/>
            <a:ext cx="4339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4585A">
                    <a:lumMod val="50000"/>
                  </a:srgbClr>
                </a:solidFill>
                <a:cs typeface="Arial"/>
              </a:rPr>
              <a:t>Source: McKinsey Quarterly 2016 Number 1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>
            <a:noAutofit/>
          </a:bodyPr>
          <a:lstStyle/>
          <a:p>
            <a:r>
              <a:rPr lang="en-US" dirty="0" smtClean="0"/>
              <a:t>Lost Jobs</a:t>
            </a:r>
            <a:endParaRPr lang="en-US" dirty="0"/>
          </a:p>
        </p:txBody>
      </p:sp>
      <p:sp>
        <p:nvSpPr>
          <p:cNvPr id="8" name="Round Single Corner Rectangle 7"/>
          <p:cNvSpPr/>
          <p:nvPr/>
        </p:nvSpPr>
        <p:spPr>
          <a:xfrm rot="5400000" flipH="1">
            <a:off x="4048524" y="-2506753"/>
            <a:ext cx="533400" cy="7941471"/>
          </a:xfrm>
          <a:prstGeom prst="round1Rect">
            <a:avLst>
              <a:gd name="adj" fmla="val 50000"/>
            </a:avLst>
          </a:prstGeom>
          <a:pattFill prst="wdDnDiag">
            <a:fgClr>
              <a:schemeClr val="bg2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 Single Corner Rectangle 8"/>
          <p:cNvSpPr/>
          <p:nvPr/>
        </p:nvSpPr>
        <p:spPr>
          <a:xfrm rot="5400000" flipH="1">
            <a:off x="3950235" y="-2427478"/>
            <a:ext cx="533400" cy="7782924"/>
          </a:xfrm>
          <a:prstGeom prst="round1Rect">
            <a:avLst>
              <a:gd name="adj" fmla="val 50000"/>
            </a:avLst>
          </a:prstGeom>
          <a:solidFill>
            <a:srgbClr val="91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40124" y="1273484"/>
            <a:ext cx="90441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prstClr val="black"/>
                </a:solidFill>
              </a:rPr>
              <a:t>99%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4488" y="1273484"/>
            <a:ext cx="6664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prstClr val="white"/>
                </a:solidFill>
              </a:rPr>
              <a:t>Telemarketers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4489" y="2024405"/>
            <a:ext cx="59916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prstClr val="white"/>
                </a:solidFill>
              </a:rPr>
              <a:t>Secretarial / Administrative Assistants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7" name="Round Single Corner Rectangle 16"/>
          <p:cNvSpPr/>
          <p:nvPr/>
        </p:nvSpPr>
        <p:spPr>
          <a:xfrm rot="5400000" flipH="1">
            <a:off x="4029512" y="-1009573"/>
            <a:ext cx="533400" cy="7941471"/>
          </a:xfrm>
          <a:prstGeom prst="round1Rect">
            <a:avLst>
              <a:gd name="adj" fmla="val 50000"/>
            </a:avLst>
          </a:prstGeom>
          <a:pattFill prst="wdDnDiag">
            <a:fgClr>
              <a:schemeClr val="bg2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ound Single Corner Rectangle 17"/>
          <p:cNvSpPr/>
          <p:nvPr/>
        </p:nvSpPr>
        <p:spPr>
          <a:xfrm rot="5400000" flipH="1">
            <a:off x="3720091" y="-709391"/>
            <a:ext cx="533400" cy="7341110"/>
          </a:xfrm>
          <a:prstGeom prst="round1Rect">
            <a:avLst>
              <a:gd name="adj" fmla="val 50000"/>
            </a:avLst>
          </a:prstGeom>
          <a:solidFill>
            <a:srgbClr val="3857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21112" y="2770664"/>
            <a:ext cx="90441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prstClr val="black"/>
                </a:solidFill>
              </a:rPr>
              <a:t>94%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476" y="2770664"/>
            <a:ext cx="6664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prstClr val="white"/>
                </a:solidFill>
              </a:rPr>
              <a:t>Accountants / Auditors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81127" y="6151160"/>
            <a:ext cx="4339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4585A">
                    <a:lumMod val="50000"/>
                  </a:srgbClr>
                </a:solidFill>
                <a:cs typeface="Arial"/>
              </a:rPr>
              <a:t>Source: McKinsey Quarterly 2016 Number 1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>
            <a:noAutofit/>
          </a:bodyPr>
          <a:lstStyle/>
          <a:p>
            <a:r>
              <a:rPr lang="en-US" dirty="0" smtClean="0"/>
              <a:t>Lost Jobs</a:t>
            </a:r>
            <a:endParaRPr lang="en-US" dirty="0"/>
          </a:p>
        </p:txBody>
      </p:sp>
      <p:sp>
        <p:nvSpPr>
          <p:cNvPr id="8" name="Round Single Corner Rectangle 7"/>
          <p:cNvSpPr/>
          <p:nvPr/>
        </p:nvSpPr>
        <p:spPr>
          <a:xfrm rot="5400000" flipH="1">
            <a:off x="4048524" y="-2506753"/>
            <a:ext cx="533400" cy="7941471"/>
          </a:xfrm>
          <a:prstGeom prst="round1Rect">
            <a:avLst>
              <a:gd name="adj" fmla="val 50000"/>
            </a:avLst>
          </a:prstGeom>
          <a:pattFill prst="wdDnDiag">
            <a:fgClr>
              <a:schemeClr val="bg2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 Single Corner Rectangle 8"/>
          <p:cNvSpPr/>
          <p:nvPr/>
        </p:nvSpPr>
        <p:spPr>
          <a:xfrm rot="5400000" flipH="1">
            <a:off x="3950235" y="-2427478"/>
            <a:ext cx="533400" cy="7782924"/>
          </a:xfrm>
          <a:prstGeom prst="round1Rect">
            <a:avLst>
              <a:gd name="adj" fmla="val 50000"/>
            </a:avLst>
          </a:prstGeom>
          <a:solidFill>
            <a:srgbClr val="91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40124" y="1273484"/>
            <a:ext cx="90441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prstClr val="black"/>
                </a:solidFill>
              </a:rPr>
              <a:t>99%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4488" y="1273484"/>
            <a:ext cx="6664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prstClr val="white"/>
                </a:solidFill>
              </a:rPr>
              <a:t>Telemarketers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7" name="Round Single Corner Rectangle 16"/>
          <p:cNvSpPr/>
          <p:nvPr/>
        </p:nvSpPr>
        <p:spPr>
          <a:xfrm rot="5400000" flipH="1">
            <a:off x="4029512" y="-1009573"/>
            <a:ext cx="533400" cy="7941471"/>
          </a:xfrm>
          <a:prstGeom prst="round1Rect">
            <a:avLst>
              <a:gd name="adj" fmla="val 50000"/>
            </a:avLst>
          </a:prstGeom>
          <a:pattFill prst="wdDnDiag">
            <a:fgClr>
              <a:schemeClr val="bg2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ound Single Corner Rectangle 17"/>
          <p:cNvSpPr/>
          <p:nvPr/>
        </p:nvSpPr>
        <p:spPr>
          <a:xfrm rot="5400000" flipH="1">
            <a:off x="3720091" y="-709391"/>
            <a:ext cx="533400" cy="7341110"/>
          </a:xfrm>
          <a:prstGeom prst="round1Rect">
            <a:avLst>
              <a:gd name="adj" fmla="val 50000"/>
            </a:avLst>
          </a:prstGeom>
          <a:solidFill>
            <a:srgbClr val="3857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21112" y="2770664"/>
            <a:ext cx="90441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prstClr val="black"/>
                </a:solidFill>
              </a:rPr>
              <a:t>94%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476" y="2770664"/>
            <a:ext cx="6664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prstClr val="white"/>
                </a:solidFill>
              </a:rPr>
              <a:t>Accountants / Auditors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5" name="Round Single Corner Rectangle 24"/>
          <p:cNvSpPr/>
          <p:nvPr/>
        </p:nvSpPr>
        <p:spPr>
          <a:xfrm rot="5400000" flipH="1">
            <a:off x="4029511" y="479378"/>
            <a:ext cx="533400" cy="7941471"/>
          </a:xfrm>
          <a:prstGeom prst="round1Rect">
            <a:avLst>
              <a:gd name="adj" fmla="val 50000"/>
            </a:avLst>
          </a:prstGeom>
          <a:pattFill prst="wdDnDiag">
            <a:fgClr>
              <a:schemeClr val="bg2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ound Single Corner Rectangle 25"/>
          <p:cNvSpPr/>
          <p:nvPr/>
        </p:nvSpPr>
        <p:spPr>
          <a:xfrm rot="5400000" flipH="1">
            <a:off x="2779066" y="1729821"/>
            <a:ext cx="533400" cy="5440588"/>
          </a:xfrm>
          <a:prstGeom prst="round1Rect">
            <a:avLst>
              <a:gd name="adj" fmla="val 50000"/>
            </a:avLst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21111" y="4259615"/>
            <a:ext cx="90441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prstClr val="black"/>
                </a:solidFill>
              </a:rPr>
              <a:t>65%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5475" y="4259615"/>
            <a:ext cx="6664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prstClr val="white"/>
                </a:solidFill>
              </a:rPr>
              <a:t>Machinists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5476" y="5010536"/>
            <a:ext cx="59916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prstClr val="white"/>
                </a:solidFill>
              </a:rPr>
              <a:t>Economists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81127" y="6151160"/>
            <a:ext cx="4339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4585A">
                    <a:lumMod val="50000"/>
                  </a:srgbClr>
                </a:solidFill>
                <a:cs typeface="Arial"/>
              </a:rPr>
              <a:t>Source: McKinsey Quarterly 2016 Number 1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>
            <a:noAutofit/>
          </a:bodyPr>
          <a:lstStyle/>
          <a:p>
            <a:r>
              <a:rPr lang="en-US" dirty="0" smtClean="0"/>
              <a:t>Lost Jobs</a:t>
            </a:r>
            <a:endParaRPr lang="en-US" dirty="0"/>
          </a:p>
        </p:txBody>
      </p:sp>
      <p:sp>
        <p:nvSpPr>
          <p:cNvPr id="8" name="Round Single Corner Rectangle 7"/>
          <p:cNvSpPr/>
          <p:nvPr/>
        </p:nvSpPr>
        <p:spPr>
          <a:xfrm rot="5400000" flipH="1">
            <a:off x="4048524" y="-2506753"/>
            <a:ext cx="533400" cy="7941471"/>
          </a:xfrm>
          <a:prstGeom prst="round1Rect">
            <a:avLst>
              <a:gd name="adj" fmla="val 50000"/>
            </a:avLst>
          </a:prstGeom>
          <a:pattFill prst="wdDnDiag">
            <a:fgClr>
              <a:schemeClr val="bg2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 Single Corner Rectangle 8"/>
          <p:cNvSpPr/>
          <p:nvPr/>
        </p:nvSpPr>
        <p:spPr>
          <a:xfrm rot="5400000" flipH="1">
            <a:off x="3950235" y="-2427478"/>
            <a:ext cx="533400" cy="7782924"/>
          </a:xfrm>
          <a:prstGeom prst="round1Rect">
            <a:avLst>
              <a:gd name="adj" fmla="val 50000"/>
            </a:avLst>
          </a:prstGeom>
          <a:solidFill>
            <a:srgbClr val="91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40124" y="1273484"/>
            <a:ext cx="90441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prstClr val="black"/>
                </a:solidFill>
              </a:rPr>
              <a:t>99%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4488" y="1273484"/>
            <a:ext cx="6664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prstClr val="white"/>
                </a:solidFill>
              </a:rPr>
              <a:t>Telemarketers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7" name="Round Single Corner Rectangle 16"/>
          <p:cNvSpPr/>
          <p:nvPr/>
        </p:nvSpPr>
        <p:spPr>
          <a:xfrm rot="5400000" flipH="1">
            <a:off x="4029512" y="-1009573"/>
            <a:ext cx="533400" cy="7941471"/>
          </a:xfrm>
          <a:prstGeom prst="round1Rect">
            <a:avLst>
              <a:gd name="adj" fmla="val 50000"/>
            </a:avLst>
          </a:prstGeom>
          <a:pattFill prst="wdDnDiag">
            <a:fgClr>
              <a:schemeClr val="bg2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ound Single Corner Rectangle 17"/>
          <p:cNvSpPr/>
          <p:nvPr/>
        </p:nvSpPr>
        <p:spPr>
          <a:xfrm rot="5400000" flipH="1">
            <a:off x="3720091" y="-709391"/>
            <a:ext cx="533400" cy="7341110"/>
          </a:xfrm>
          <a:prstGeom prst="round1Rect">
            <a:avLst>
              <a:gd name="adj" fmla="val 50000"/>
            </a:avLst>
          </a:prstGeom>
          <a:solidFill>
            <a:srgbClr val="3857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21112" y="2770664"/>
            <a:ext cx="90441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prstClr val="black"/>
                </a:solidFill>
              </a:rPr>
              <a:t>94%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476" y="2770664"/>
            <a:ext cx="6664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prstClr val="white"/>
                </a:solidFill>
              </a:rPr>
              <a:t>Accountants / Auditors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5" name="Round Single Corner Rectangle 24"/>
          <p:cNvSpPr/>
          <p:nvPr/>
        </p:nvSpPr>
        <p:spPr>
          <a:xfrm rot="5400000" flipH="1">
            <a:off x="4029511" y="479378"/>
            <a:ext cx="533400" cy="7941471"/>
          </a:xfrm>
          <a:prstGeom prst="round1Rect">
            <a:avLst>
              <a:gd name="adj" fmla="val 50000"/>
            </a:avLst>
          </a:prstGeom>
          <a:pattFill prst="wdDnDiag">
            <a:fgClr>
              <a:schemeClr val="bg2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ound Single Corner Rectangle 25"/>
          <p:cNvSpPr/>
          <p:nvPr/>
        </p:nvSpPr>
        <p:spPr>
          <a:xfrm rot="5400000" flipH="1">
            <a:off x="2779066" y="1729821"/>
            <a:ext cx="533400" cy="5440588"/>
          </a:xfrm>
          <a:prstGeom prst="round1Rect">
            <a:avLst>
              <a:gd name="adj" fmla="val 50000"/>
            </a:avLst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21111" y="4259615"/>
            <a:ext cx="90441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prstClr val="black"/>
                </a:solidFill>
              </a:rPr>
              <a:t>65%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28" name="Round Single Corner Rectangle 27"/>
          <p:cNvSpPr/>
          <p:nvPr/>
        </p:nvSpPr>
        <p:spPr>
          <a:xfrm rot="5400000" flipH="1">
            <a:off x="4012187" y="1800031"/>
            <a:ext cx="560235" cy="7895636"/>
          </a:xfrm>
          <a:prstGeom prst="round1Rect">
            <a:avLst>
              <a:gd name="adj" fmla="val 50000"/>
            </a:avLst>
          </a:prstGeom>
          <a:pattFill prst="wdDnDiag">
            <a:fgClr>
              <a:schemeClr val="bg2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ound Single Corner Rectangle 28"/>
          <p:cNvSpPr/>
          <p:nvPr/>
        </p:nvSpPr>
        <p:spPr>
          <a:xfrm rot="5400000" flipH="1">
            <a:off x="2232689" y="3579530"/>
            <a:ext cx="560233" cy="4336639"/>
          </a:xfrm>
          <a:prstGeom prst="round1Rect">
            <a:avLst>
              <a:gd name="adj" fmla="val 43351"/>
            </a:avLst>
          </a:prstGeom>
          <a:solidFill>
            <a:srgbClr val="ED7D3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08396" y="5590926"/>
            <a:ext cx="1130197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prstClr val="black"/>
                </a:solidFill>
              </a:rPr>
              <a:t>43%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5475" y="4259615"/>
            <a:ext cx="6664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prstClr val="white"/>
                </a:solidFill>
              </a:rPr>
              <a:t>Machinists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80228" y="5553951"/>
            <a:ext cx="5991653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prstClr val="white"/>
                </a:solidFill>
              </a:rPr>
              <a:t>Economists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68000"/>
            </a:schemeClr>
          </a:solidFill>
        </p:spPr>
        <p:txBody>
          <a:bodyPr/>
          <a:lstStyle/>
          <a:p>
            <a:r>
              <a:rPr lang="en-US" dirty="0" smtClean="0"/>
              <a:t>  </a:t>
            </a:r>
            <a:r>
              <a:rPr lang="en-US" sz="4000" dirty="0" smtClean="0">
                <a:solidFill>
                  <a:schemeClr val="bg2"/>
                </a:solidFill>
              </a:rPr>
              <a:t>U.S</a:t>
            </a:r>
            <a:r>
              <a:rPr lang="en-US" sz="4000" dirty="0">
                <a:solidFill>
                  <a:schemeClr val="bg2"/>
                </a:solidFill>
              </a:rPr>
              <a:t>. Job Creation by </a:t>
            </a:r>
            <a:r>
              <a:rPr lang="en-US" sz="4000" dirty="0" smtClean="0">
                <a:solidFill>
                  <a:schemeClr val="bg2"/>
                </a:solidFill>
              </a:rPr>
              <a:t>Decades</a:t>
            </a:r>
            <a:endParaRPr lang="en-US" dirty="0">
              <a:solidFill>
                <a:schemeClr val="bg2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152400" y="1524000"/>
          <a:ext cx="88392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838200" y="1447800"/>
            <a:ext cx="1295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5B9BD5">
                        <a:tint val="63000"/>
                        <a:sat val="105000"/>
                      </a:srgbClr>
                    </a:gs>
                    <a:gs pos="90000">
                      <a:srgbClr val="5B9BD5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32%</a:t>
            </a:r>
            <a:endParaRPr lang="en-US" sz="4000" b="1" dirty="0">
              <a:ln w="17780" cmpd="sng">
                <a:solidFill>
                  <a:srgbClr val="5B9BD5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5B9BD5">
                      <a:tint val="63000"/>
                      <a:sat val="105000"/>
                    </a:srgbClr>
                  </a:gs>
                  <a:gs pos="90000">
                    <a:srgbClr val="5B9BD5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1905000"/>
            <a:ext cx="1295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5B9BD5">
                        <a:tint val="63000"/>
                        <a:sat val="105000"/>
                      </a:srgbClr>
                    </a:gs>
                    <a:gs pos="90000">
                      <a:srgbClr val="5B9BD5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27%</a:t>
            </a:r>
            <a:endParaRPr lang="en-US" sz="4000" b="1" dirty="0">
              <a:ln w="17780" cmpd="sng">
                <a:solidFill>
                  <a:srgbClr val="5B9BD5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5B9BD5">
                      <a:tint val="63000"/>
                      <a:sat val="105000"/>
                    </a:srgbClr>
                  </a:gs>
                  <a:gs pos="90000">
                    <a:srgbClr val="5B9BD5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800" y="2612886"/>
            <a:ext cx="1295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5B9BD5">
                        <a:tint val="63000"/>
                        <a:sat val="105000"/>
                      </a:srgbClr>
                    </a:gs>
                    <a:gs pos="90000">
                      <a:srgbClr val="5B9BD5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20%</a:t>
            </a:r>
            <a:endParaRPr lang="en-US" sz="4000" b="1" dirty="0">
              <a:ln w="17780" cmpd="sng">
                <a:solidFill>
                  <a:srgbClr val="5B9BD5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5B9BD5">
                      <a:tint val="63000"/>
                      <a:sat val="105000"/>
                    </a:srgbClr>
                  </a:gs>
                  <a:gs pos="90000">
                    <a:srgbClr val="5B9BD5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2634972"/>
            <a:ext cx="1295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5B9BD5">
                        <a:tint val="63000"/>
                        <a:sat val="105000"/>
                      </a:srgbClr>
                    </a:gs>
                    <a:gs pos="90000">
                      <a:srgbClr val="5B9BD5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20%</a:t>
            </a:r>
            <a:endParaRPr lang="en-US" sz="4000" b="1" dirty="0">
              <a:ln w="17780" cmpd="sng">
                <a:solidFill>
                  <a:srgbClr val="5B9BD5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5B9BD5">
                      <a:tint val="63000"/>
                      <a:sat val="105000"/>
                    </a:srgbClr>
                  </a:gs>
                  <a:gs pos="90000">
                    <a:srgbClr val="5B9BD5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43600" y="3962400"/>
            <a:ext cx="1295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5B9BD5">
                        <a:tint val="63000"/>
                        <a:sat val="105000"/>
                      </a:srgbClr>
                    </a:gs>
                    <a:gs pos="90000">
                      <a:srgbClr val="5B9BD5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7%</a:t>
            </a:r>
            <a:endParaRPr lang="en-US" sz="4000" b="1" dirty="0">
              <a:ln w="17780" cmpd="sng">
                <a:solidFill>
                  <a:srgbClr val="5B9BD5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5B9BD5">
                      <a:tint val="63000"/>
                      <a:sat val="105000"/>
                    </a:srgbClr>
                  </a:gs>
                  <a:gs pos="90000">
                    <a:srgbClr val="5B9BD5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39000" y="4670286"/>
            <a:ext cx="1295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5B9BD5">
                        <a:tint val="63000"/>
                        <a:sat val="105000"/>
                      </a:srgbClr>
                    </a:gs>
                    <a:gs pos="90000">
                      <a:srgbClr val="5B9BD5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0%</a:t>
            </a:r>
            <a:endParaRPr lang="en-US" sz="4000" b="1" dirty="0">
              <a:ln w="17780" cmpd="sng">
                <a:solidFill>
                  <a:srgbClr val="5B9BD5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5B9BD5">
                      <a:tint val="63000"/>
                      <a:sat val="105000"/>
                    </a:srgbClr>
                  </a:gs>
                  <a:gs pos="90000">
                    <a:srgbClr val="5B9BD5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324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84048"/>
            <a:ext cx="9144000" cy="98755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</a:rPr>
              <a:t>Workplace</a:t>
            </a:r>
            <a:endParaRPr lang="en-US" sz="6000" cap="small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62200" y="1143000"/>
            <a:ext cx="46482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Technology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sz="3200" b="1" dirty="0" smtClean="0"/>
              <a:t>Large Bureaucratic</a:t>
            </a:r>
          </a:p>
          <a:p>
            <a:pPr marL="0" indent="0" algn="ctr">
              <a:buNone/>
            </a:pPr>
            <a:r>
              <a:rPr lang="en-US" b="1" dirty="0"/>
              <a:t>t</a:t>
            </a:r>
            <a:r>
              <a:rPr lang="en-US" b="1" dirty="0" smtClean="0"/>
              <a:t>o </a:t>
            </a:r>
            <a:endParaRPr lang="en-US" b="1" dirty="0"/>
          </a:p>
          <a:p>
            <a:pPr marL="0" indent="0">
              <a:buNone/>
            </a:pPr>
            <a:r>
              <a:rPr lang="en-US" sz="3200" b="1" dirty="0" smtClean="0"/>
              <a:t>Smaller Entrepreneurial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3" name="Pentagon 2"/>
          <p:cNvSpPr/>
          <p:nvPr/>
        </p:nvSpPr>
        <p:spPr>
          <a:xfrm>
            <a:off x="0" y="2209800"/>
            <a:ext cx="2057400" cy="533400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-9525" y="3200400"/>
            <a:ext cx="2057400" cy="533400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/>
          <a:stretch/>
        </p:blipFill>
        <p:spPr>
          <a:xfrm>
            <a:off x="-1" y="1066799"/>
            <a:ext cx="9144000" cy="53260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6200000" flipH="1">
            <a:off x="2031708" y="-719430"/>
            <a:ext cx="5080585" cy="914400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bg1"/>
              </a:gs>
              <a:gs pos="42000">
                <a:schemeClr val="bg1">
                  <a:alpha val="78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78857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College and Career Ready 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524000"/>
            <a:ext cx="2651760" cy="1447800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54585A"/>
                </a:solidFill>
              </a:rPr>
              <a:t>Technology</a:t>
            </a:r>
            <a:endParaRPr lang="en-US" sz="2400" dirty="0">
              <a:solidFill>
                <a:srgbClr val="54585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524000"/>
            <a:ext cx="2651760" cy="1447800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54585A"/>
                </a:solidFill>
              </a:rPr>
              <a:t>Work</a:t>
            </a:r>
            <a:endParaRPr lang="en-US" sz="2400" dirty="0">
              <a:solidFill>
                <a:srgbClr val="54585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3600" y="1524000"/>
            <a:ext cx="2651760" cy="1447800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54585A"/>
                </a:solidFill>
              </a:rPr>
              <a:t>Higher Education</a:t>
            </a:r>
            <a:endParaRPr lang="en-US" sz="240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0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84048"/>
            <a:ext cx="8839200" cy="62804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Nation’s Most Rapidly Improving Schools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8229600" cy="49377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00600" y="61099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54585A"/>
                </a:solidFill>
              </a:rPr>
              <a:t>Source: Publicly available performance and enrollment data </a:t>
            </a:r>
            <a:endParaRPr lang="en-US" sz="120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0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981200"/>
            <a:ext cx="8305800" cy="3886200"/>
          </a:xfrm>
          <a:noFill/>
        </p:spPr>
        <p:txBody>
          <a:bodyPr lIns="91439" tIns="45719" rIns="91439" bIns="45719">
            <a:normAutofit/>
          </a:bodyPr>
          <a:lstStyle/>
          <a:p>
            <a:pPr marL="0" indent="0">
              <a:buNone/>
            </a:pPr>
            <a:endParaRPr lang="en-US" sz="6400" dirty="0">
              <a:latin typeface="Calibri" pitchFamily="34" charset="0"/>
            </a:endParaRPr>
          </a:p>
        </p:txBody>
      </p:sp>
      <p:sp>
        <p:nvSpPr>
          <p:cNvPr id="2052099" name="Rectangle 2"/>
          <p:cNvSpPr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solidFill>
            <a:srgbClr val="9E28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 anchor="ctr"/>
          <a:lstStyle/>
          <a:p>
            <a:pPr algn="ctr">
              <a:spcBef>
                <a:spcPct val="0"/>
              </a:spcBef>
            </a:pPr>
            <a:r>
              <a:rPr lang="en-US" sz="5400" b="1" dirty="0" smtClean="0">
                <a:solidFill>
                  <a:prstClr val="white"/>
                </a:solidFill>
              </a:rPr>
              <a:t>New York Four-Year </a:t>
            </a:r>
          </a:p>
          <a:p>
            <a:pPr algn="ctr">
              <a:spcBef>
                <a:spcPct val="0"/>
              </a:spcBef>
            </a:pPr>
            <a:r>
              <a:rPr lang="en-US" sz="5400" b="1" dirty="0" smtClean="0">
                <a:solidFill>
                  <a:prstClr val="white"/>
                </a:solidFill>
              </a:rPr>
              <a:t>Public College</a:t>
            </a:r>
            <a:endParaRPr lang="en-US" sz="5400" b="1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37103" r="10869" b="6250"/>
          <a:stretch/>
        </p:blipFill>
        <p:spPr bwMode="auto">
          <a:xfrm>
            <a:off x="0" y="1600200"/>
            <a:ext cx="911662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6218412" y="1967850"/>
            <a:ext cx="2522050" cy="226125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white"/>
                </a:solidFill>
              </a:rPr>
              <a:t>37.8%</a:t>
            </a:r>
            <a:endParaRPr lang="en-US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190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0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981200"/>
            <a:ext cx="8305800" cy="3886200"/>
          </a:xfrm>
          <a:noFill/>
        </p:spPr>
        <p:txBody>
          <a:bodyPr lIns="91439" tIns="45719" rIns="91439" bIns="45719">
            <a:normAutofit/>
          </a:bodyPr>
          <a:lstStyle/>
          <a:p>
            <a:pPr marL="0" indent="0">
              <a:buNone/>
            </a:pPr>
            <a:endParaRPr lang="en-US" sz="6400" dirty="0">
              <a:latin typeface="Calibri" pitchFamily="34" charset="0"/>
            </a:endParaRPr>
          </a:p>
        </p:txBody>
      </p:sp>
      <p:sp>
        <p:nvSpPr>
          <p:cNvPr id="2052099" name="Rectangle 2"/>
          <p:cNvSpPr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solidFill>
            <a:srgbClr val="9E28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 anchor="ctr"/>
          <a:lstStyle/>
          <a:p>
            <a:pPr algn="ctr">
              <a:spcBef>
                <a:spcPct val="0"/>
              </a:spcBef>
            </a:pPr>
            <a:r>
              <a:rPr lang="en-US" sz="5400" b="1" dirty="0" smtClean="0">
                <a:solidFill>
                  <a:prstClr val="white"/>
                </a:solidFill>
              </a:rPr>
              <a:t>New York Two-Year </a:t>
            </a:r>
          </a:p>
          <a:p>
            <a:pPr algn="ctr">
              <a:spcBef>
                <a:spcPct val="0"/>
              </a:spcBef>
            </a:pPr>
            <a:r>
              <a:rPr lang="en-US" sz="5400" b="1" dirty="0" smtClean="0">
                <a:solidFill>
                  <a:prstClr val="white"/>
                </a:solidFill>
              </a:rPr>
              <a:t>Public College</a:t>
            </a:r>
            <a:endParaRPr lang="en-US" sz="5400" b="1" dirty="0">
              <a:solidFill>
                <a:prstClr val="white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2" t="55452" r="12097" b="6250"/>
          <a:stretch/>
        </p:blipFill>
        <p:spPr bwMode="auto">
          <a:xfrm>
            <a:off x="0" y="1752600"/>
            <a:ext cx="9144000" cy="507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6218412" y="1967850"/>
            <a:ext cx="2522050" cy="226125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white"/>
                </a:solidFill>
              </a:rPr>
              <a:t>10.9%</a:t>
            </a:r>
            <a:endParaRPr lang="en-US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96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pretty-college-student-holding-6108644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9227" r="13119" b="12589"/>
          <a:stretch/>
        </p:blipFill>
        <p:spPr>
          <a:xfrm flipH="1">
            <a:off x="2948460" y="1820510"/>
            <a:ext cx="6195540" cy="44491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2667000" y="-1219200"/>
            <a:ext cx="3886200" cy="90678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bg1"/>
              </a:gs>
              <a:gs pos="42000">
                <a:schemeClr val="bg1">
                  <a:alpha val="78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2286000" y="1143000"/>
            <a:ext cx="3556585" cy="51437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bg1"/>
              </a:gs>
              <a:gs pos="42000">
                <a:schemeClr val="bg1">
                  <a:alpha val="78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4003" name="Rectangle 2"/>
          <p:cNvSpPr>
            <a:spLocks noChangeArrowheads="1"/>
          </p:cNvSpPr>
          <p:nvPr/>
        </p:nvSpPr>
        <p:spPr bwMode="auto">
          <a:xfrm>
            <a:off x="344488" y="228600"/>
            <a:ext cx="7580312" cy="1676400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000" b="1" spc="-150" dirty="0" smtClean="0">
                <a:solidFill>
                  <a:srgbClr val="800000"/>
                </a:solidFill>
              </a:rPr>
              <a:t>College Dropout Rate 2015</a:t>
            </a:r>
          </a:p>
          <a:p>
            <a:r>
              <a:rPr lang="en-US" sz="2800" b="1" spc="-150" dirty="0" smtClean="0">
                <a:solidFill>
                  <a:srgbClr val="800000"/>
                </a:solidFill>
              </a:rPr>
              <a:t>First to Second Year</a:t>
            </a:r>
            <a:endParaRPr lang="en-US" sz="2800" b="1" spc="-150" dirty="0">
              <a:solidFill>
                <a:srgbClr val="800000"/>
              </a:solidFill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92518" y="5929071"/>
            <a:ext cx="516359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1050" dirty="0" smtClean="0">
                <a:solidFill>
                  <a:srgbClr val="54585A">
                    <a:lumMod val="50000"/>
                  </a:srgbClr>
                </a:solidFill>
              </a:rPr>
              <a:t>Source:  	http</a:t>
            </a:r>
            <a:r>
              <a:rPr lang="en-US" sz="1050" dirty="0">
                <a:solidFill>
                  <a:srgbClr val="54585A">
                    <a:lumMod val="50000"/>
                  </a:srgbClr>
                </a:solidFill>
              </a:rPr>
              <a:t>://</a:t>
            </a:r>
            <a:r>
              <a:rPr lang="en-US" sz="1050" dirty="0" smtClean="0">
                <a:solidFill>
                  <a:srgbClr val="54585A">
                    <a:lumMod val="50000"/>
                  </a:srgbClr>
                </a:solidFill>
              </a:rPr>
              <a:t>www.air.org/sites/default/files/downloads/report/AIR-CALDER-</a:t>
            </a:r>
            <a:br>
              <a:rPr lang="en-US" sz="1050" dirty="0" smtClean="0">
                <a:solidFill>
                  <a:srgbClr val="54585A">
                    <a:lumMod val="50000"/>
                  </a:srgbClr>
                </a:solidFill>
              </a:rPr>
            </a:br>
            <a:r>
              <a:rPr lang="en-US" sz="1050" dirty="0" smtClean="0">
                <a:solidFill>
                  <a:srgbClr val="54585A">
                    <a:lumMod val="50000"/>
                  </a:srgbClr>
                </a:solidFill>
              </a:rPr>
              <a:t>	Understanding-the-College-Dropout-Population-Jan14.pdf</a:t>
            </a:r>
          </a:p>
        </p:txBody>
      </p:sp>
      <p:sp>
        <p:nvSpPr>
          <p:cNvPr id="17" name="Round Single Corner Rectangle 16"/>
          <p:cNvSpPr/>
          <p:nvPr/>
        </p:nvSpPr>
        <p:spPr>
          <a:xfrm rot="5400000" flipH="1">
            <a:off x="2362069" y="169238"/>
            <a:ext cx="533400" cy="4572000"/>
          </a:xfrm>
          <a:prstGeom prst="round1Rect">
            <a:avLst>
              <a:gd name="adj" fmla="val 50000"/>
            </a:avLst>
          </a:prstGeom>
          <a:pattFill prst="wdDnDiag">
            <a:fgClr>
              <a:schemeClr val="bg2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ound Single Corner Rectangle 19"/>
          <p:cNvSpPr/>
          <p:nvPr/>
        </p:nvSpPr>
        <p:spPr>
          <a:xfrm rot="5400000" flipH="1">
            <a:off x="883887" y="1659711"/>
            <a:ext cx="533400" cy="1591056"/>
          </a:xfrm>
          <a:prstGeom prst="round1Rect">
            <a:avLst>
              <a:gd name="adj" fmla="val 39664"/>
            </a:avLst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9648" y="2278581"/>
            <a:ext cx="1204176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34.8%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3" name="Round Single Corner Rectangle 22"/>
          <p:cNvSpPr/>
          <p:nvPr/>
        </p:nvSpPr>
        <p:spPr>
          <a:xfrm rot="5400000" flipH="1">
            <a:off x="2350530" y="1638299"/>
            <a:ext cx="533400" cy="4572000"/>
          </a:xfrm>
          <a:prstGeom prst="round1Rect">
            <a:avLst>
              <a:gd name="adj" fmla="val 50000"/>
            </a:avLst>
          </a:prstGeom>
          <a:pattFill prst="wdDnDiag">
            <a:fgClr>
              <a:schemeClr val="bg2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ound Single Corner Rectangle 23"/>
          <p:cNvSpPr/>
          <p:nvPr/>
        </p:nvSpPr>
        <p:spPr>
          <a:xfrm rot="5400000" flipH="1">
            <a:off x="1104769" y="2895600"/>
            <a:ext cx="533400" cy="2057400"/>
          </a:xfrm>
          <a:prstGeom prst="round1Rect">
            <a:avLst>
              <a:gd name="adj" fmla="val 43351"/>
            </a:avLst>
          </a:prstGeom>
          <a:solidFill>
            <a:srgbClr val="005B9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7916" y="3733800"/>
            <a:ext cx="1204177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44.5%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0972" y="2847962"/>
            <a:ext cx="2875638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Four-Year Colleges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1230" y="4343678"/>
            <a:ext cx="2875638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Two-Year Colleges 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9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pretty-college-student-holding-6108644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9227" r="13119" b="12589"/>
          <a:stretch/>
        </p:blipFill>
        <p:spPr>
          <a:xfrm flipH="1">
            <a:off x="2948460" y="1820510"/>
            <a:ext cx="6195540" cy="44491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2667000" y="-1219200"/>
            <a:ext cx="3886200" cy="90678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bg1"/>
              </a:gs>
              <a:gs pos="42000">
                <a:schemeClr val="bg1">
                  <a:alpha val="78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2286000" y="1143000"/>
            <a:ext cx="3556585" cy="51437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bg1"/>
              </a:gs>
              <a:gs pos="42000">
                <a:schemeClr val="bg1">
                  <a:alpha val="78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4003" name="Rectangle 2"/>
          <p:cNvSpPr>
            <a:spLocks noChangeArrowheads="1"/>
          </p:cNvSpPr>
          <p:nvPr/>
        </p:nvSpPr>
        <p:spPr bwMode="auto">
          <a:xfrm>
            <a:off x="344488" y="228600"/>
            <a:ext cx="7885112" cy="1676400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000" b="1" spc="-150" dirty="0" smtClean="0">
                <a:solidFill>
                  <a:srgbClr val="800000"/>
                </a:solidFill>
              </a:rPr>
              <a:t>Average Graduation Rate 2015</a:t>
            </a:r>
          </a:p>
          <a:p>
            <a:r>
              <a:rPr lang="en-US" sz="2800" b="1" spc="-150" dirty="0" smtClean="0">
                <a:solidFill>
                  <a:srgbClr val="800000"/>
                </a:solidFill>
              </a:rPr>
              <a:t>1983 - 2015</a:t>
            </a:r>
            <a:endParaRPr lang="en-US" sz="2800" b="1" spc="-150" dirty="0">
              <a:solidFill>
                <a:srgbClr val="800000"/>
              </a:solidFill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92518" y="5929071"/>
            <a:ext cx="516359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5914D"/>
              </a:buClr>
            </a:pPr>
            <a:r>
              <a:rPr lang="en-US" sz="1050" dirty="0" smtClean="0">
                <a:solidFill>
                  <a:srgbClr val="54585A">
                    <a:lumMod val="50000"/>
                  </a:srgbClr>
                </a:solidFill>
              </a:rPr>
              <a:t>Source:  	http</a:t>
            </a:r>
            <a:r>
              <a:rPr lang="en-US" sz="1050" dirty="0">
                <a:solidFill>
                  <a:srgbClr val="54585A">
                    <a:lumMod val="50000"/>
                  </a:srgbClr>
                </a:solidFill>
              </a:rPr>
              <a:t>://</a:t>
            </a:r>
            <a:r>
              <a:rPr lang="en-US" sz="1050" dirty="0" smtClean="0">
                <a:solidFill>
                  <a:srgbClr val="54585A">
                    <a:lumMod val="50000"/>
                  </a:srgbClr>
                </a:solidFill>
              </a:rPr>
              <a:t>www.air.org/sites/default/files/downloads/report/AIR-CALDER-</a:t>
            </a:r>
            <a:br>
              <a:rPr lang="en-US" sz="1050" dirty="0" smtClean="0">
                <a:solidFill>
                  <a:srgbClr val="54585A">
                    <a:lumMod val="50000"/>
                  </a:srgbClr>
                </a:solidFill>
              </a:rPr>
            </a:br>
            <a:r>
              <a:rPr lang="en-US" sz="1050" dirty="0" smtClean="0">
                <a:solidFill>
                  <a:srgbClr val="54585A">
                    <a:lumMod val="50000"/>
                  </a:srgbClr>
                </a:solidFill>
              </a:rPr>
              <a:t>	Understanding-the-College-Dropout-Population-Jan14.pdf</a:t>
            </a:r>
          </a:p>
        </p:txBody>
      </p:sp>
      <p:sp>
        <p:nvSpPr>
          <p:cNvPr id="17" name="Round Single Corner Rectangle 16"/>
          <p:cNvSpPr/>
          <p:nvPr/>
        </p:nvSpPr>
        <p:spPr>
          <a:xfrm rot="5400000" flipH="1">
            <a:off x="2362069" y="169238"/>
            <a:ext cx="533400" cy="4572000"/>
          </a:xfrm>
          <a:prstGeom prst="round1Rect">
            <a:avLst>
              <a:gd name="adj" fmla="val 50000"/>
            </a:avLst>
          </a:prstGeom>
          <a:pattFill prst="wdDnDiag">
            <a:fgClr>
              <a:schemeClr val="bg2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ound Single Corner Rectangle 19"/>
          <p:cNvSpPr/>
          <p:nvPr/>
        </p:nvSpPr>
        <p:spPr>
          <a:xfrm rot="5400000" flipH="1">
            <a:off x="930948" y="1618563"/>
            <a:ext cx="533400" cy="1673352"/>
          </a:xfrm>
          <a:prstGeom prst="round1Rect">
            <a:avLst>
              <a:gd name="adj" fmla="val 39664"/>
            </a:avLst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9648" y="2278581"/>
            <a:ext cx="1204176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36.6%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3" name="Round Single Corner Rectangle 22"/>
          <p:cNvSpPr/>
          <p:nvPr/>
        </p:nvSpPr>
        <p:spPr>
          <a:xfrm rot="5400000" flipH="1">
            <a:off x="2350530" y="1638299"/>
            <a:ext cx="533400" cy="4572000"/>
          </a:xfrm>
          <a:prstGeom prst="round1Rect">
            <a:avLst>
              <a:gd name="adj" fmla="val 50000"/>
            </a:avLst>
          </a:prstGeom>
          <a:pattFill prst="wdDnDiag">
            <a:fgClr>
              <a:schemeClr val="bg2">
                <a:lumMod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ound Single Corner Rectangle 23"/>
          <p:cNvSpPr/>
          <p:nvPr/>
        </p:nvSpPr>
        <p:spPr>
          <a:xfrm rot="5400000" flipH="1">
            <a:off x="761784" y="3256788"/>
            <a:ext cx="533400" cy="1335024"/>
          </a:xfrm>
          <a:prstGeom prst="round1Rect">
            <a:avLst>
              <a:gd name="adj" fmla="val 43351"/>
            </a:avLst>
          </a:prstGeom>
          <a:solidFill>
            <a:srgbClr val="005B9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7916" y="3733800"/>
            <a:ext cx="1204176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29.1%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0972" y="2847962"/>
            <a:ext cx="42872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Four-Year Colleges in 5 years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1230" y="4343678"/>
            <a:ext cx="43169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Two-Year Colleges in 3 years 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82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2-Year College Graduates </a:t>
            </a:r>
            <a:endParaRPr lang="en-US" dirty="0"/>
          </a:p>
        </p:txBody>
      </p:sp>
      <p:graphicFrame>
        <p:nvGraphicFramePr>
          <p:cNvPr id="6" name="Table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1204626"/>
          <a:ext cx="8839200" cy="4510374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339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OCCUPATION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STARTING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53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Info Systems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$45,100</a:t>
                      </a:r>
                      <a:r>
                        <a:rPr lang="en-US" sz="2400" baseline="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$72,100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53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Electrical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Chemical Engineers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$45,100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$69,800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53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Occ.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Health and Safety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$50,300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$68,200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53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Diagnostic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Medical Specialist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$50,</a:t>
                      </a:r>
                      <a:r>
                        <a:rPr lang="en-US" sz="2400" baseline="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en-US" sz="2400" dirty="0" smtClean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$66,800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953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Computer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Programmer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$42,300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$65,300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09657" y="6521117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Payscale.com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dirty="0"/>
              <a:t>-</a:t>
            </a:r>
            <a:r>
              <a:rPr lang="en-US" dirty="0" smtClean="0"/>
              <a:t>Year College Graduates </a:t>
            </a:r>
            <a:endParaRPr lang="en-US" dirty="0"/>
          </a:p>
        </p:txBody>
      </p:sp>
      <p:graphicFrame>
        <p:nvGraphicFramePr>
          <p:cNvPr id="6" name="Table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1181698"/>
          <a:ext cx="8839200" cy="4533302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11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OCCUPATION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STARTING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  <a:r>
                        <a:rPr lang="en-US" sz="2400" b="1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04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Development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$35,900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$48,000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04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Athletic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Trainer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$34,800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$46,900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04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Worker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$33,000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$46,600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04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Recreation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Leisure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$32,</a:t>
                      </a:r>
                      <a:r>
                        <a:rPr lang="en-US" sz="2400" baseline="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en-US" sz="2400" dirty="0" smtClean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$45,300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904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Family Studies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$30,300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$37,200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09657" y="6521117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Payscale.com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2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dirty="0"/>
              <a:t>-</a:t>
            </a:r>
            <a:r>
              <a:rPr lang="en-US" dirty="0" smtClean="0"/>
              <a:t>Year College Graduates </a:t>
            </a:r>
            <a:endParaRPr lang="en-US" dirty="0"/>
          </a:p>
        </p:txBody>
      </p:sp>
      <p:graphicFrame>
        <p:nvGraphicFramePr>
          <p:cNvPr id="6" name="Table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1200980"/>
          <a:ext cx="8839200" cy="4514019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2559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OCCUPATION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STARTING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429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Petroleum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Engineer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$103,000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$160,000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429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Actuarial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Math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$58,700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$120,000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429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Engineer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$67,600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$117,000</a:t>
                      </a:r>
                      <a:endParaRPr lang="en-US" sz="2400" dirty="0">
                        <a:solidFill>
                          <a:srgbClr val="5458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429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Engineer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$68,200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$117,000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9429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Aerospace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Engineer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$62,800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54585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$109,000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09657" y="6521117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Payscale.com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0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18973"/>
            <a:ext cx="8534400" cy="877163"/>
          </a:xfrm>
        </p:spPr>
        <p:txBody>
          <a:bodyPr anchor="ctr">
            <a:spAutoFit/>
          </a:bodyPr>
          <a:lstStyle/>
          <a:p>
            <a:r>
              <a:rPr lang="en-US" b="1" dirty="0" smtClean="0"/>
              <a:t>WHAT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91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Model</a:t>
            </a:r>
            <a:br>
              <a:rPr lang="en-US" dirty="0"/>
            </a:br>
            <a:endParaRPr lang="en-US" dirty="0"/>
          </a:p>
        </p:txBody>
      </p:sp>
      <p:pic>
        <p:nvPicPr>
          <p:cNvPr id="12" name="Picture 11" descr="Groups_Adults_2_0394.jpg"/>
          <p:cNvPicPr>
            <a:picLocks noChangeAspect="1"/>
          </p:cNvPicPr>
          <p:nvPr/>
        </p:nvPicPr>
        <p:blipFill rotWithShape="1">
          <a:blip r:embed="rId2" cstate="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0" y="1066800"/>
            <a:ext cx="9144002" cy="5080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1326" y="1219200"/>
            <a:ext cx="8686800" cy="914400"/>
          </a:xfrm>
          <a:prstGeom prst="rect">
            <a:avLst/>
          </a:prstGeom>
          <a:solidFill>
            <a:srgbClr val="8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80000"/>
              </a:lnSpc>
              <a:defRPr/>
            </a:pPr>
            <a:r>
              <a:rPr lang="en-US" sz="3200" kern="0" dirty="0" smtClean="0">
                <a:solidFill>
                  <a:prstClr val="white"/>
                </a:solidFill>
              </a:rPr>
              <a:t>  1. Knowledge in one discipline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600" y="2209800"/>
            <a:ext cx="8686799" cy="914400"/>
          </a:xfrm>
          <a:prstGeom prst="rect">
            <a:avLst/>
          </a:prstGeom>
          <a:solidFill>
            <a:srgbClr val="70AD47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80000"/>
              </a:lnSpc>
              <a:defRPr/>
            </a:pPr>
            <a:r>
              <a:rPr lang="en-US" sz="3200" kern="0" dirty="0" smtClean="0">
                <a:solidFill>
                  <a:prstClr val="white"/>
                </a:solidFill>
              </a:rPr>
              <a:t>  2. Application within discipline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1775" y="3200400"/>
            <a:ext cx="8683623" cy="914400"/>
          </a:xfrm>
          <a:prstGeom prst="rect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80000"/>
              </a:lnSpc>
              <a:defRPr/>
            </a:pPr>
            <a:r>
              <a:rPr lang="en-US" sz="3200" kern="0" dirty="0" smtClean="0">
                <a:solidFill>
                  <a:prstClr val="white"/>
                </a:solidFill>
              </a:rPr>
              <a:t>  3. Application across disciplines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8600" y="4191000"/>
            <a:ext cx="8686800" cy="914400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80000"/>
              </a:lnSpc>
              <a:defRPr/>
            </a:pPr>
            <a:r>
              <a:rPr lang="en-US" sz="3200" kern="0" dirty="0" smtClean="0">
                <a:solidFill>
                  <a:prstClr val="white"/>
                </a:solidFill>
              </a:rPr>
              <a:t>  4. Application to real-world predictable </a:t>
            </a:r>
            <a:br>
              <a:rPr lang="en-US" sz="3200" kern="0" dirty="0" smtClean="0">
                <a:solidFill>
                  <a:prstClr val="white"/>
                </a:solidFill>
              </a:rPr>
            </a:br>
            <a:r>
              <a:rPr lang="en-US" sz="3200" kern="0" dirty="0" smtClean="0">
                <a:solidFill>
                  <a:prstClr val="white"/>
                </a:solidFill>
              </a:rPr>
              <a:t>      situations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8600" y="5181600"/>
            <a:ext cx="8686800" cy="914400"/>
          </a:xfrm>
          <a:prstGeom prst="rect">
            <a:avLst/>
          </a:prstGeom>
          <a:solidFill>
            <a:srgbClr val="FFC000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80000"/>
              </a:lnSpc>
              <a:defRPr/>
            </a:pPr>
            <a:r>
              <a:rPr lang="en-US" sz="3200" kern="0" dirty="0" smtClean="0">
                <a:solidFill>
                  <a:prstClr val="white"/>
                </a:solidFill>
              </a:rPr>
              <a:t>  5. Application to real-world unpredictable    </a:t>
            </a:r>
            <a:br>
              <a:rPr lang="en-US" sz="3200" kern="0" dirty="0" smtClean="0">
                <a:solidFill>
                  <a:prstClr val="white"/>
                </a:solidFill>
              </a:rPr>
            </a:br>
            <a:r>
              <a:rPr lang="en-US" sz="3200" kern="0" dirty="0" smtClean="0">
                <a:solidFill>
                  <a:prstClr val="white"/>
                </a:solidFill>
              </a:rPr>
              <a:t>      situations</a:t>
            </a:r>
          </a:p>
        </p:txBody>
      </p:sp>
    </p:spTree>
    <p:extLst>
      <p:ext uri="{BB962C8B-B14F-4D97-AF65-F5344CB8AC3E}">
        <p14:creationId xmlns:p14="http://schemas.microsoft.com/office/powerpoint/2010/main" val="212739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Taxonomy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81000" y="1447800"/>
            <a:ext cx="7848600" cy="4724400"/>
          </a:xfrm>
        </p:spPr>
        <p:txBody>
          <a:bodyPr>
            <a:normAutofit/>
          </a:bodyPr>
          <a:lstStyle/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 smtClean="0"/>
              <a:t>Remembering 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 smtClean="0"/>
              <a:t>Understanding 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 smtClean="0"/>
              <a:t>Applying 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 smtClean="0"/>
              <a:t>Analyzing 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 smtClean="0"/>
              <a:t>Evaluating 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 smtClean="0"/>
              <a:t>Creating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0889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84048"/>
            <a:ext cx="8839200" cy="62804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Nation’s Most Rapidly Improving Schools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8229600" cy="49377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61099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54585A"/>
                </a:solidFill>
              </a:rPr>
              <a:t>Source: Publicly available performance and enrollment data </a:t>
            </a:r>
            <a:endParaRPr lang="en-US" sz="120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8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44489" y="217250"/>
            <a:ext cx="6715870" cy="725725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4400" b="1" spc="-100">
                <a:solidFill>
                  <a:srgbClr val="930709"/>
                </a:solidFill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z="3600" dirty="0" smtClean="0"/>
              <a:t>Rigor/Relevance Framework</a:t>
            </a:r>
            <a:endParaRPr lang="en-US" sz="36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38200" y="1066800"/>
            <a:ext cx="5943600" cy="5281247"/>
            <a:chOff x="724467" y="941248"/>
            <a:chExt cx="6133533" cy="5450014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724467" y="2884805"/>
              <a:ext cx="1123706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Rigor</a:t>
              </a: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3729200" y="5867400"/>
              <a:ext cx="1966885" cy="52386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Relevance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921689" y="941248"/>
              <a:ext cx="4936311" cy="5080280"/>
              <a:chOff x="1970087" y="838200"/>
              <a:chExt cx="5116513" cy="526573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514600" y="838200"/>
                <a:ext cx="4572000" cy="4572000"/>
                <a:chOff x="2514600" y="838200"/>
                <a:chExt cx="4572000" cy="4572000"/>
              </a:xfrm>
              <a:solidFill>
                <a:srgbClr val="800000"/>
              </a:solidFill>
            </p:grpSpPr>
            <p:sp>
              <p:nvSpPr>
                <p:cNvPr id="2" name="Rectangle 1"/>
                <p:cNvSpPr>
                  <a:spLocks noChangeAspect="1"/>
                </p:cNvSpPr>
                <p:nvPr/>
              </p:nvSpPr>
              <p:spPr>
                <a:xfrm>
                  <a:off x="2514600" y="838200"/>
                  <a:ext cx="2286000" cy="2286000"/>
                </a:xfrm>
                <a:prstGeom prst="rect">
                  <a:avLst/>
                </a:prstGeom>
                <a:solidFill>
                  <a:schemeClr val="accent3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514600" y="3124200"/>
                  <a:ext cx="2286000" cy="2286000"/>
                </a:xfrm>
                <a:prstGeom prst="rect">
                  <a:avLst/>
                </a:prstGeom>
                <a:solidFill>
                  <a:schemeClr val="accent1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4800600" y="838200"/>
                  <a:ext cx="2286000" cy="2286000"/>
                </a:xfrm>
                <a:prstGeom prst="rect">
                  <a:avLst/>
                </a:prstGeom>
                <a:solidFill>
                  <a:schemeClr val="accent4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srgbClr val="54585A"/>
                      </a:solidFill>
                    </a:rPr>
                    <a:t>D</a:t>
                  </a: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4800600" y="3124200"/>
                  <a:ext cx="2286000" cy="2286000"/>
                </a:xfrm>
                <a:prstGeom prst="rect">
                  <a:avLst/>
                </a:prstGeom>
                <a:solidFill>
                  <a:schemeClr val="accent2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437259" name="Rectangle 9"/>
              <p:cNvSpPr>
                <a:spLocks noChangeArrowheads="1"/>
              </p:cNvSpPr>
              <p:nvPr/>
            </p:nvSpPr>
            <p:spPr bwMode="auto">
              <a:xfrm>
                <a:off x="1970087" y="2438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437260" name="Rectangle 10"/>
              <p:cNvSpPr>
                <a:spLocks noChangeArrowheads="1"/>
              </p:cNvSpPr>
              <p:nvPr/>
            </p:nvSpPr>
            <p:spPr bwMode="auto">
              <a:xfrm>
                <a:off x="1970087" y="1676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437261" name="Rectangle 11"/>
              <p:cNvSpPr>
                <a:spLocks noChangeArrowheads="1"/>
              </p:cNvSpPr>
              <p:nvPr/>
            </p:nvSpPr>
            <p:spPr bwMode="auto">
              <a:xfrm>
                <a:off x="1970087" y="91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437262" name="Rectangle 12"/>
              <p:cNvSpPr>
                <a:spLocks noChangeArrowheads="1"/>
              </p:cNvSpPr>
              <p:nvPr/>
            </p:nvSpPr>
            <p:spPr bwMode="auto">
              <a:xfrm>
                <a:off x="1970087" y="3200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437263" name="Rectangle 13"/>
              <p:cNvSpPr>
                <a:spLocks noChangeArrowheads="1"/>
              </p:cNvSpPr>
              <p:nvPr/>
            </p:nvSpPr>
            <p:spPr bwMode="auto">
              <a:xfrm>
                <a:off x="1970087" y="3962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437264" name="Rectangle 14"/>
              <p:cNvSpPr>
                <a:spLocks noChangeArrowheads="1"/>
              </p:cNvSpPr>
              <p:nvPr/>
            </p:nvSpPr>
            <p:spPr bwMode="auto">
              <a:xfrm>
                <a:off x="1970087" y="472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30" name="Rectangle 9"/>
              <p:cNvSpPr>
                <a:spLocks noChangeArrowheads="1"/>
              </p:cNvSpPr>
              <p:nvPr/>
            </p:nvSpPr>
            <p:spPr bwMode="auto">
              <a:xfrm>
                <a:off x="5709193" y="5334001"/>
                <a:ext cx="468313" cy="769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31" name="Rectangle 10"/>
              <p:cNvSpPr>
                <a:spLocks noChangeArrowheads="1"/>
              </p:cNvSpPr>
              <p:nvPr/>
            </p:nvSpPr>
            <p:spPr bwMode="auto">
              <a:xfrm>
                <a:off x="6618287" y="5334001"/>
                <a:ext cx="468313" cy="769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32" name="Rectangle 12"/>
              <p:cNvSpPr>
                <a:spLocks noChangeArrowheads="1"/>
              </p:cNvSpPr>
              <p:nvPr/>
            </p:nvSpPr>
            <p:spPr bwMode="auto">
              <a:xfrm>
                <a:off x="4800098" y="5334001"/>
                <a:ext cx="468313" cy="769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33" name="Rectangle 13"/>
              <p:cNvSpPr>
                <a:spLocks noChangeArrowheads="1"/>
              </p:cNvSpPr>
              <p:nvPr/>
            </p:nvSpPr>
            <p:spPr bwMode="auto">
              <a:xfrm>
                <a:off x="3891004" y="5334001"/>
                <a:ext cx="468313" cy="769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34" name="Rectangle 14"/>
              <p:cNvSpPr>
                <a:spLocks noChangeArrowheads="1"/>
              </p:cNvSpPr>
              <p:nvPr/>
            </p:nvSpPr>
            <p:spPr bwMode="auto">
              <a:xfrm>
                <a:off x="2981909" y="5334001"/>
                <a:ext cx="468313" cy="769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963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44489" y="217250"/>
            <a:ext cx="6715870" cy="725725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4400" b="1" spc="-100">
                <a:solidFill>
                  <a:srgbClr val="930709"/>
                </a:solidFill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z="3600" dirty="0" smtClean="0"/>
              <a:t>Levels</a:t>
            </a:r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38200" y="1066800"/>
            <a:ext cx="5943600" cy="5281247"/>
            <a:chOff x="724467" y="941248"/>
            <a:chExt cx="6133533" cy="5450014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724467" y="2884805"/>
              <a:ext cx="1123706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Rigor</a:t>
              </a: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3729200" y="5867400"/>
              <a:ext cx="1966885" cy="52386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Relevance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921689" y="941248"/>
              <a:ext cx="4936311" cy="4492150"/>
              <a:chOff x="1970087" y="838200"/>
              <a:chExt cx="5116513" cy="465613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514600" y="838200"/>
                <a:ext cx="4572000" cy="4572000"/>
                <a:chOff x="2514600" y="838200"/>
                <a:chExt cx="4572000" cy="4572000"/>
              </a:xfrm>
              <a:solidFill>
                <a:srgbClr val="800000"/>
              </a:solidFill>
            </p:grpSpPr>
            <p:sp>
              <p:nvSpPr>
                <p:cNvPr id="2" name="Rectangle 1"/>
                <p:cNvSpPr>
                  <a:spLocks noChangeAspect="1"/>
                </p:cNvSpPr>
                <p:nvPr/>
              </p:nvSpPr>
              <p:spPr>
                <a:xfrm>
                  <a:off x="2514600" y="838200"/>
                  <a:ext cx="2286000" cy="2286000"/>
                </a:xfrm>
                <a:prstGeom prst="rect">
                  <a:avLst/>
                </a:prstGeom>
                <a:solidFill>
                  <a:schemeClr val="accent3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514600" y="3124200"/>
                  <a:ext cx="2286000" cy="2286000"/>
                </a:xfrm>
                <a:prstGeom prst="rect">
                  <a:avLst/>
                </a:prstGeom>
                <a:solidFill>
                  <a:schemeClr val="accent1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4800600" y="838200"/>
                  <a:ext cx="2286000" cy="2286000"/>
                </a:xfrm>
                <a:prstGeom prst="rect">
                  <a:avLst/>
                </a:prstGeom>
                <a:solidFill>
                  <a:schemeClr val="accent4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srgbClr val="54585A"/>
                      </a:solidFill>
                    </a:rPr>
                    <a:t>D</a:t>
                  </a: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4800600" y="3124200"/>
                  <a:ext cx="2286000" cy="2286000"/>
                </a:xfrm>
                <a:prstGeom prst="rect">
                  <a:avLst/>
                </a:prstGeom>
                <a:solidFill>
                  <a:schemeClr val="accent2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437259" name="Rectangle 9"/>
              <p:cNvSpPr>
                <a:spLocks noChangeArrowheads="1"/>
              </p:cNvSpPr>
              <p:nvPr/>
            </p:nvSpPr>
            <p:spPr bwMode="auto">
              <a:xfrm>
                <a:off x="1970087" y="2438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437260" name="Rectangle 10"/>
              <p:cNvSpPr>
                <a:spLocks noChangeArrowheads="1"/>
              </p:cNvSpPr>
              <p:nvPr/>
            </p:nvSpPr>
            <p:spPr bwMode="auto">
              <a:xfrm>
                <a:off x="1970087" y="1676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437261" name="Rectangle 11"/>
              <p:cNvSpPr>
                <a:spLocks noChangeArrowheads="1"/>
              </p:cNvSpPr>
              <p:nvPr/>
            </p:nvSpPr>
            <p:spPr bwMode="auto">
              <a:xfrm>
                <a:off x="1970087" y="91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437262" name="Rectangle 12"/>
              <p:cNvSpPr>
                <a:spLocks noChangeArrowheads="1"/>
              </p:cNvSpPr>
              <p:nvPr/>
            </p:nvSpPr>
            <p:spPr bwMode="auto">
              <a:xfrm>
                <a:off x="1970087" y="3200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437263" name="Rectangle 13"/>
              <p:cNvSpPr>
                <a:spLocks noChangeArrowheads="1"/>
              </p:cNvSpPr>
              <p:nvPr/>
            </p:nvSpPr>
            <p:spPr bwMode="auto">
              <a:xfrm>
                <a:off x="1970087" y="3962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437264" name="Rectangle 14"/>
              <p:cNvSpPr>
                <a:spLocks noChangeArrowheads="1"/>
              </p:cNvSpPr>
              <p:nvPr/>
            </p:nvSpPr>
            <p:spPr bwMode="auto">
              <a:xfrm>
                <a:off x="1970087" y="472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1</a:t>
                </a:r>
              </a:p>
            </p:txBody>
          </p:sp>
        </p:grpSp>
      </p:grpSp>
      <p:sp>
        <p:nvSpPr>
          <p:cNvPr id="7" name="Oval 6"/>
          <p:cNvSpPr/>
          <p:nvPr/>
        </p:nvSpPr>
        <p:spPr>
          <a:xfrm>
            <a:off x="2752218" y="3448794"/>
            <a:ext cx="1647588" cy="1647588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5494056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4</a:t>
            </a: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6343972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5</a:t>
            </a:r>
          </a:p>
        </p:txBody>
      </p:sp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4644139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3794222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</a:t>
            </a:r>
          </a:p>
        </p:txBody>
      </p:sp>
      <p:sp>
        <p:nvSpPr>
          <p:cNvPr id="38" name="Rectangle 14"/>
          <p:cNvSpPr>
            <a:spLocks noChangeArrowheads="1"/>
          </p:cNvSpPr>
          <p:nvPr/>
        </p:nvSpPr>
        <p:spPr bwMode="auto">
          <a:xfrm>
            <a:off x="2944305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27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44489" y="217250"/>
            <a:ext cx="6715870" cy="725725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25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4400" b="1" spc="-100">
                <a:solidFill>
                  <a:srgbClr val="930709"/>
                </a:solidFill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z="3900" dirty="0" smtClean="0"/>
              <a:t>College Ready (College Prep)</a:t>
            </a:r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38200" y="1066800"/>
            <a:ext cx="5943600" cy="5281247"/>
            <a:chOff x="724467" y="941248"/>
            <a:chExt cx="6133533" cy="5450014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724467" y="2884805"/>
              <a:ext cx="1123706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Rigor</a:t>
              </a: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3729200" y="5867400"/>
              <a:ext cx="1966885" cy="52386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Relevance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921689" y="941248"/>
              <a:ext cx="4936311" cy="4492150"/>
              <a:chOff x="1970087" y="838200"/>
              <a:chExt cx="5116513" cy="465613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514600" y="838200"/>
                <a:ext cx="4572000" cy="4572000"/>
                <a:chOff x="2514600" y="838200"/>
                <a:chExt cx="4572000" cy="4572000"/>
              </a:xfrm>
              <a:solidFill>
                <a:srgbClr val="800000"/>
              </a:solidFill>
            </p:grpSpPr>
            <p:sp>
              <p:nvSpPr>
                <p:cNvPr id="2" name="Rectangle 1"/>
                <p:cNvSpPr>
                  <a:spLocks noChangeAspect="1"/>
                </p:cNvSpPr>
                <p:nvPr/>
              </p:nvSpPr>
              <p:spPr>
                <a:xfrm>
                  <a:off x="2514600" y="838200"/>
                  <a:ext cx="2286000" cy="2286000"/>
                </a:xfrm>
                <a:prstGeom prst="rect">
                  <a:avLst/>
                </a:prstGeom>
                <a:solidFill>
                  <a:schemeClr val="accent3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514600" y="3124200"/>
                  <a:ext cx="2286000" cy="2286000"/>
                </a:xfrm>
                <a:prstGeom prst="rect">
                  <a:avLst/>
                </a:prstGeom>
                <a:solidFill>
                  <a:schemeClr val="accent1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4800600" y="838200"/>
                  <a:ext cx="2286000" cy="2286000"/>
                </a:xfrm>
                <a:prstGeom prst="rect">
                  <a:avLst/>
                </a:prstGeom>
                <a:solidFill>
                  <a:schemeClr val="accent4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srgbClr val="54585A"/>
                      </a:solidFill>
                    </a:rPr>
                    <a:t>D</a:t>
                  </a: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4800600" y="3124200"/>
                  <a:ext cx="2286000" cy="2286000"/>
                </a:xfrm>
                <a:prstGeom prst="rect">
                  <a:avLst/>
                </a:prstGeom>
                <a:solidFill>
                  <a:schemeClr val="accent2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437259" name="Rectangle 9"/>
              <p:cNvSpPr>
                <a:spLocks noChangeArrowheads="1"/>
              </p:cNvSpPr>
              <p:nvPr/>
            </p:nvSpPr>
            <p:spPr bwMode="auto">
              <a:xfrm>
                <a:off x="1970087" y="2438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437260" name="Rectangle 10"/>
              <p:cNvSpPr>
                <a:spLocks noChangeArrowheads="1"/>
              </p:cNvSpPr>
              <p:nvPr/>
            </p:nvSpPr>
            <p:spPr bwMode="auto">
              <a:xfrm>
                <a:off x="1970087" y="1676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437261" name="Rectangle 11"/>
              <p:cNvSpPr>
                <a:spLocks noChangeArrowheads="1"/>
              </p:cNvSpPr>
              <p:nvPr/>
            </p:nvSpPr>
            <p:spPr bwMode="auto">
              <a:xfrm>
                <a:off x="1970087" y="91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437262" name="Rectangle 12"/>
              <p:cNvSpPr>
                <a:spLocks noChangeArrowheads="1"/>
              </p:cNvSpPr>
              <p:nvPr/>
            </p:nvSpPr>
            <p:spPr bwMode="auto">
              <a:xfrm>
                <a:off x="1970087" y="3200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437263" name="Rectangle 13"/>
              <p:cNvSpPr>
                <a:spLocks noChangeArrowheads="1"/>
              </p:cNvSpPr>
              <p:nvPr/>
            </p:nvSpPr>
            <p:spPr bwMode="auto">
              <a:xfrm>
                <a:off x="1970087" y="3962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437264" name="Rectangle 14"/>
              <p:cNvSpPr>
                <a:spLocks noChangeArrowheads="1"/>
              </p:cNvSpPr>
              <p:nvPr/>
            </p:nvSpPr>
            <p:spPr bwMode="auto">
              <a:xfrm>
                <a:off x="1970087" y="472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1</a:t>
                </a:r>
              </a:p>
            </p:txBody>
          </p:sp>
        </p:grpSp>
      </p:grpSp>
      <p:sp>
        <p:nvSpPr>
          <p:cNvPr id="7" name="Up Arrow 6"/>
          <p:cNvSpPr/>
          <p:nvPr/>
        </p:nvSpPr>
        <p:spPr>
          <a:xfrm>
            <a:off x="3016483" y="2209800"/>
            <a:ext cx="1174517" cy="1600200"/>
          </a:xfrm>
          <a:prstGeom prst="upArrow">
            <a:avLst/>
          </a:prstGeom>
          <a:pattFill prst="smConfetti">
            <a:fgClr>
              <a:schemeClr val="tx2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5494056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4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343972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5</a:t>
            </a: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4644139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3794222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2944305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3809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44489" y="217250"/>
            <a:ext cx="6715870" cy="725725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4400" b="1" spc="-100">
                <a:solidFill>
                  <a:srgbClr val="930709"/>
                </a:solidFill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z="3600" dirty="0" smtClean="0"/>
              <a:t>Job Ready (CTE)</a:t>
            </a:r>
            <a:endParaRPr lang="en-US" sz="36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38200" y="1066800"/>
            <a:ext cx="5943600" cy="5281247"/>
            <a:chOff x="724467" y="941248"/>
            <a:chExt cx="6133533" cy="5450014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724467" y="2884805"/>
              <a:ext cx="1123706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Rigor</a:t>
              </a: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3729200" y="5867400"/>
              <a:ext cx="1966885" cy="52386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Relevance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921689" y="941248"/>
              <a:ext cx="4936311" cy="4492150"/>
              <a:chOff x="1970087" y="838200"/>
              <a:chExt cx="5116513" cy="465613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514600" y="838200"/>
                <a:ext cx="4572000" cy="4572000"/>
                <a:chOff x="2514600" y="838200"/>
                <a:chExt cx="4572000" cy="4572000"/>
              </a:xfrm>
              <a:solidFill>
                <a:srgbClr val="800000"/>
              </a:solidFill>
            </p:grpSpPr>
            <p:sp>
              <p:nvSpPr>
                <p:cNvPr id="2" name="Rectangle 1"/>
                <p:cNvSpPr>
                  <a:spLocks noChangeAspect="1"/>
                </p:cNvSpPr>
                <p:nvPr/>
              </p:nvSpPr>
              <p:spPr>
                <a:xfrm>
                  <a:off x="2514600" y="838200"/>
                  <a:ext cx="2286000" cy="2286000"/>
                </a:xfrm>
                <a:prstGeom prst="rect">
                  <a:avLst/>
                </a:prstGeom>
                <a:solidFill>
                  <a:schemeClr val="accent3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514600" y="3124200"/>
                  <a:ext cx="2286000" cy="2286000"/>
                </a:xfrm>
                <a:prstGeom prst="rect">
                  <a:avLst/>
                </a:prstGeom>
                <a:solidFill>
                  <a:schemeClr val="accent1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4800600" y="838200"/>
                  <a:ext cx="2286000" cy="2286000"/>
                </a:xfrm>
                <a:prstGeom prst="rect">
                  <a:avLst/>
                </a:prstGeom>
                <a:solidFill>
                  <a:schemeClr val="accent4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srgbClr val="54585A"/>
                      </a:solidFill>
                    </a:rPr>
                    <a:t>D</a:t>
                  </a: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4800600" y="3124200"/>
                  <a:ext cx="2286000" cy="2286000"/>
                </a:xfrm>
                <a:prstGeom prst="rect">
                  <a:avLst/>
                </a:prstGeom>
                <a:solidFill>
                  <a:schemeClr val="accent2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437259" name="Rectangle 9"/>
              <p:cNvSpPr>
                <a:spLocks noChangeArrowheads="1"/>
              </p:cNvSpPr>
              <p:nvPr/>
            </p:nvSpPr>
            <p:spPr bwMode="auto">
              <a:xfrm>
                <a:off x="1970087" y="2438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437260" name="Rectangle 10"/>
              <p:cNvSpPr>
                <a:spLocks noChangeArrowheads="1"/>
              </p:cNvSpPr>
              <p:nvPr/>
            </p:nvSpPr>
            <p:spPr bwMode="auto">
              <a:xfrm>
                <a:off x="1970087" y="1676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437261" name="Rectangle 11"/>
              <p:cNvSpPr>
                <a:spLocks noChangeArrowheads="1"/>
              </p:cNvSpPr>
              <p:nvPr/>
            </p:nvSpPr>
            <p:spPr bwMode="auto">
              <a:xfrm>
                <a:off x="1970087" y="91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437262" name="Rectangle 12"/>
              <p:cNvSpPr>
                <a:spLocks noChangeArrowheads="1"/>
              </p:cNvSpPr>
              <p:nvPr/>
            </p:nvSpPr>
            <p:spPr bwMode="auto">
              <a:xfrm>
                <a:off x="1970087" y="3200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437263" name="Rectangle 13"/>
              <p:cNvSpPr>
                <a:spLocks noChangeArrowheads="1"/>
              </p:cNvSpPr>
              <p:nvPr/>
            </p:nvSpPr>
            <p:spPr bwMode="auto">
              <a:xfrm>
                <a:off x="1970087" y="3962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437264" name="Rectangle 14"/>
              <p:cNvSpPr>
                <a:spLocks noChangeArrowheads="1"/>
              </p:cNvSpPr>
              <p:nvPr/>
            </p:nvSpPr>
            <p:spPr bwMode="auto">
              <a:xfrm>
                <a:off x="1970087" y="472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1</a:t>
                </a:r>
              </a:p>
            </p:txBody>
          </p:sp>
        </p:grpSp>
      </p:grpSp>
      <p:sp>
        <p:nvSpPr>
          <p:cNvPr id="7" name="Up Arrow 6"/>
          <p:cNvSpPr/>
          <p:nvPr/>
        </p:nvSpPr>
        <p:spPr>
          <a:xfrm rot="5400000">
            <a:off x="4220515" y="3436868"/>
            <a:ext cx="1174517" cy="1600200"/>
          </a:xfrm>
          <a:prstGeom prst="upArrow">
            <a:avLst/>
          </a:prstGeom>
          <a:pattFill prst="smConfetti">
            <a:fgClr>
              <a:schemeClr val="tx2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5494056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4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343972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5</a:t>
            </a: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4644139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3794222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2944305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9025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44489" y="217250"/>
            <a:ext cx="6715870" cy="725725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4400" b="1" spc="-100">
                <a:solidFill>
                  <a:srgbClr val="930709"/>
                </a:solidFill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z="3600" dirty="0" smtClean="0"/>
              <a:t>Career Ready</a:t>
            </a:r>
            <a:endParaRPr lang="en-US" sz="36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38200" y="1066800"/>
            <a:ext cx="5943600" cy="5281247"/>
            <a:chOff x="724467" y="941248"/>
            <a:chExt cx="6133533" cy="5450014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724467" y="2884805"/>
              <a:ext cx="1123706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Rigor</a:t>
              </a: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3729200" y="5867400"/>
              <a:ext cx="1966885" cy="52386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Relevance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921689" y="941248"/>
              <a:ext cx="4936311" cy="4492150"/>
              <a:chOff x="1970087" y="838200"/>
              <a:chExt cx="5116513" cy="465613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514600" y="838200"/>
                <a:ext cx="4572000" cy="4572000"/>
                <a:chOff x="2514600" y="838200"/>
                <a:chExt cx="4572000" cy="4572000"/>
              </a:xfrm>
              <a:solidFill>
                <a:srgbClr val="800000"/>
              </a:solidFill>
            </p:grpSpPr>
            <p:sp>
              <p:nvSpPr>
                <p:cNvPr id="2" name="Rectangle 1"/>
                <p:cNvSpPr>
                  <a:spLocks noChangeAspect="1"/>
                </p:cNvSpPr>
                <p:nvPr/>
              </p:nvSpPr>
              <p:spPr>
                <a:xfrm>
                  <a:off x="2514600" y="838200"/>
                  <a:ext cx="2286000" cy="2286000"/>
                </a:xfrm>
                <a:prstGeom prst="rect">
                  <a:avLst/>
                </a:prstGeom>
                <a:solidFill>
                  <a:schemeClr val="accent3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514600" y="3124200"/>
                  <a:ext cx="2286000" cy="2286000"/>
                </a:xfrm>
                <a:prstGeom prst="rect">
                  <a:avLst/>
                </a:prstGeom>
                <a:solidFill>
                  <a:schemeClr val="accent1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4800600" y="838200"/>
                  <a:ext cx="2286000" cy="2286000"/>
                </a:xfrm>
                <a:prstGeom prst="rect">
                  <a:avLst/>
                </a:prstGeom>
                <a:solidFill>
                  <a:schemeClr val="accent4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srgbClr val="54585A"/>
                      </a:solidFill>
                    </a:rPr>
                    <a:t>D</a:t>
                  </a: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4800600" y="3124200"/>
                  <a:ext cx="2286000" cy="2286000"/>
                </a:xfrm>
                <a:prstGeom prst="rect">
                  <a:avLst/>
                </a:prstGeom>
                <a:solidFill>
                  <a:schemeClr val="accent2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437259" name="Rectangle 9"/>
              <p:cNvSpPr>
                <a:spLocks noChangeArrowheads="1"/>
              </p:cNvSpPr>
              <p:nvPr/>
            </p:nvSpPr>
            <p:spPr bwMode="auto">
              <a:xfrm>
                <a:off x="1970087" y="2438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437260" name="Rectangle 10"/>
              <p:cNvSpPr>
                <a:spLocks noChangeArrowheads="1"/>
              </p:cNvSpPr>
              <p:nvPr/>
            </p:nvSpPr>
            <p:spPr bwMode="auto">
              <a:xfrm>
                <a:off x="1970087" y="1676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437261" name="Rectangle 11"/>
              <p:cNvSpPr>
                <a:spLocks noChangeArrowheads="1"/>
              </p:cNvSpPr>
              <p:nvPr/>
            </p:nvSpPr>
            <p:spPr bwMode="auto">
              <a:xfrm>
                <a:off x="1970087" y="91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437262" name="Rectangle 12"/>
              <p:cNvSpPr>
                <a:spLocks noChangeArrowheads="1"/>
              </p:cNvSpPr>
              <p:nvPr/>
            </p:nvSpPr>
            <p:spPr bwMode="auto">
              <a:xfrm>
                <a:off x="1970087" y="3200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437263" name="Rectangle 13"/>
              <p:cNvSpPr>
                <a:spLocks noChangeArrowheads="1"/>
              </p:cNvSpPr>
              <p:nvPr/>
            </p:nvSpPr>
            <p:spPr bwMode="auto">
              <a:xfrm>
                <a:off x="1970087" y="3962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437264" name="Rectangle 14"/>
              <p:cNvSpPr>
                <a:spLocks noChangeArrowheads="1"/>
              </p:cNvSpPr>
              <p:nvPr/>
            </p:nvSpPr>
            <p:spPr bwMode="auto">
              <a:xfrm>
                <a:off x="1970087" y="472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1</a:t>
                </a:r>
              </a:p>
            </p:txBody>
          </p:sp>
        </p:grpSp>
      </p:grpSp>
      <p:sp>
        <p:nvSpPr>
          <p:cNvPr id="7" name="Up Arrow 6"/>
          <p:cNvSpPr/>
          <p:nvPr/>
        </p:nvSpPr>
        <p:spPr>
          <a:xfrm rot="2699659">
            <a:off x="4057350" y="2403891"/>
            <a:ext cx="1174517" cy="1600200"/>
          </a:xfrm>
          <a:prstGeom prst="upArrow">
            <a:avLst/>
          </a:prstGeom>
          <a:pattFill prst="smConfetti">
            <a:fgClr>
              <a:schemeClr val="tx2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5494056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4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343972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5</a:t>
            </a: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4644139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3794222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2944305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608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44489" y="217250"/>
            <a:ext cx="6715870" cy="725725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4400" b="1" spc="-100">
                <a:solidFill>
                  <a:srgbClr val="930709"/>
                </a:solidFill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z="3600" dirty="0" smtClean="0"/>
              <a:t>Levels</a:t>
            </a:r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38200" y="1066800"/>
            <a:ext cx="5943600" cy="5281247"/>
            <a:chOff x="724467" y="941248"/>
            <a:chExt cx="6133533" cy="5450014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724467" y="2884805"/>
              <a:ext cx="1123706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Rigor</a:t>
              </a: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3729200" y="5867400"/>
              <a:ext cx="1966885" cy="52386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Relevance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921689" y="941248"/>
              <a:ext cx="4936311" cy="4492150"/>
              <a:chOff x="1970087" y="838200"/>
              <a:chExt cx="5116513" cy="465613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514600" y="838200"/>
                <a:ext cx="4572000" cy="4572000"/>
                <a:chOff x="2514600" y="838200"/>
                <a:chExt cx="4572000" cy="4572000"/>
              </a:xfrm>
              <a:solidFill>
                <a:srgbClr val="800000"/>
              </a:solidFill>
            </p:grpSpPr>
            <p:sp>
              <p:nvSpPr>
                <p:cNvPr id="2" name="Rectangle 1"/>
                <p:cNvSpPr>
                  <a:spLocks noChangeAspect="1"/>
                </p:cNvSpPr>
                <p:nvPr/>
              </p:nvSpPr>
              <p:spPr>
                <a:xfrm>
                  <a:off x="2514600" y="838200"/>
                  <a:ext cx="2286000" cy="2286000"/>
                </a:xfrm>
                <a:prstGeom prst="rect">
                  <a:avLst/>
                </a:prstGeom>
                <a:solidFill>
                  <a:schemeClr val="accent3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514600" y="3124200"/>
                  <a:ext cx="2286000" cy="2286000"/>
                </a:xfrm>
                <a:prstGeom prst="rect">
                  <a:avLst/>
                </a:prstGeom>
                <a:solidFill>
                  <a:schemeClr val="accent1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4800600" y="838200"/>
                  <a:ext cx="2286000" cy="2286000"/>
                </a:xfrm>
                <a:prstGeom prst="rect">
                  <a:avLst/>
                </a:prstGeom>
                <a:solidFill>
                  <a:schemeClr val="accent4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srgbClr val="54585A"/>
                      </a:solidFill>
                    </a:rPr>
                    <a:t>D</a:t>
                  </a: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4800600" y="3124200"/>
                  <a:ext cx="2286000" cy="2286000"/>
                </a:xfrm>
                <a:prstGeom prst="rect">
                  <a:avLst/>
                </a:prstGeom>
                <a:solidFill>
                  <a:schemeClr val="accent2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437259" name="Rectangle 9"/>
              <p:cNvSpPr>
                <a:spLocks noChangeArrowheads="1"/>
              </p:cNvSpPr>
              <p:nvPr/>
            </p:nvSpPr>
            <p:spPr bwMode="auto">
              <a:xfrm>
                <a:off x="1970087" y="2438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437260" name="Rectangle 10"/>
              <p:cNvSpPr>
                <a:spLocks noChangeArrowheads="1"/>
              </p:cNvSpPr>
              <p:nvPr/>
            </p:nvSpPr>
            <p:spPr bwMode="auto">
              <a:xfrm>
                <a:off x="1970087" y="1676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437261" name="Rectangle 11"/>
              <p:cNvSpPr>
                <a:spLocks noChangeArrowheads="1"/>
              </p:cNvSpPr>
              <p:nvPr/>
            </p:nvSpPr>
            <p:spPr bwMode="auto">
              <a:xfrm>
                <a:off x="1970087" y="91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437262" name="Rectangle 12"/>
              <p:cNvSpPr>
                <a:spLocks noChangeArrowheads="1"/>
              </p:cNvSpPr>
              <p:nvPr/>
            </p:nvSpPr>
            <p:spPr bwMode="auto">
              <a:xfrm>
                <a:off x="1970087" y="3200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437263" name="Rectangle 13"/>
              <p:cNvSpPr>
                <a:spLocks noChangeArrowheads="1"/>
              </p:cNvSpPr>
              <p:nvPr/>
            </p:nvSpPr>
            <p:spPr bwMode="auto">
              <a:xfrm>
                <a:off x="1970087" y="3962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437264" name="Rectangle 14"/>
              <p:cNvSpPr>
                <a:spLocks noChangeArrowheads="1"/>
              </p:cNvSpPr>
              <p:nvPr/>
            </p:nvSpPr>
            <p:spPr bwMode="auto">
              <a:xfrm>
                <a:off x="1970087" y="472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1</a:t>
                </a:r>
              </a:p>
            </p:txBody>
          </p:sp>
        </p:grpSp>
      </p:grpSp>
      <p:sp>
        <p:nvSpPr>
          <p:cNvPr id="24" name="Oval 23"/>
          <p:cNvSpPr/>
          <p:nvPr/>
        </p:nvSpPr>
        <p:spPr>
          <a:xfrm>
            <a:off x="4832071" y="1347222"/>
            <a:ext cx="1647588" cy="1647588"/>
          </a:xfrm>
          <a:prstGeom prst="ellipse">
            <a:avLst/>
          </a:prstGeom>
          <a:noFill/>
          <a:ln w="50800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5494056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4</a:t>
            </a: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6343972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5</a:t>
            </a: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4644139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3794222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</a:t>
            </a: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2944305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8517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44488" y="217250"/>
            <a:ext cx="7427911" cy="725725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4400" b="1" spc="-100">
                <a:solidFill>
                  <a:srgbClr val="930709"/>
                </a:solidFill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z="3600" dirty="0" smtClean="0"/>
              <a:t>A and C were Needed Pre-Internet</a:t>
            </a:r>
            <a:endParaRPr lang="en-US" sz="36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38200" y="1066800"/>
            <a:ext cx="5943600" cy="5281247"/>
            <a:chOff x="724467" y="941248"/>
            <a:chExt cx="6133533" cy="5450014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724467" y="2884805"/>
              <a:ext cx="1123706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Rigor</a:t>
              </a: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3729200" y="5867400"/>
              <a:ext cx="1966885" cy="52386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Relevance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921689" y="941248"/>
              <a:ext cx="4936311" cy="4492150"/>
              <a:chOff x="1970087" y="838200"/>
              <a:chExt cx="5116513" cy="465613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514600" y="838200"/>
                <a:ext cx="4572000" cy="4572000"/>
                <a:chOff x="2514600" y="838200"/>
                <a:chExt cx="4572000" cy="4572000"/>
              </a:xfrm>
              <a:solidFill>
                <a:srgbClr val="800000"/>
              </a:solidFill>
            </p:grpSpPr>
            <p:sp>
              <p:nvSpPr>
                <p:cNvPr id="2" name="Rectangle 1"/>
                <p:cNvSpPr>
                  <a:spLocks noChangeAspect="1"/>
                </p:cNvSpPr>
                <p:nvPr/>
              </p:nvSpPr>
              <p:spPr>
                <a:xfrm>
                  <a:off x="2514600" y="838200"/>
                  <a:ext cx="2286000" cy="2286000"/>
                </a:xfrm>
                <a:prstGeom prst="rect">
                  <a:avLst/>
                </a:prstGeom>
                <a:solidFill>
                  <a:schemeClr val="accent3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514600" y="3124200"/>
                  <a:ext cx="2286000" cy="2286000"/>
                </a:xfrm>
                <a:prstGeom prst="rect">
                  <a:avLst/>
                </a:prstGeom>
                <a:solidFill>
                  <a:schemeClr val="accent1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4800600" y="838200"/>
                  <a:ext cx="2286000" cy="2286000"/>
                </a:xfrm>
                <a:prstGeom prst="rect">
                  <a:avLst/>
                </a:prstGeom>
                <a:solidFill>
                  <a:schemeClr val="accent4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 dirty="0">
                    <a:solidFill>
                      <a:srgbClr val="54585A"/>
                    </a:solidFill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4800600" y="3124200"/>
                  <a:ext cx="2286000" cy="2286000"/>
                </a:xfrm>
                <a:prstGeom prst="rect">
                  <a:avLst/>
                </a:prstGeom>
                <a:solidFill>
                  <a:schemeClr val="accent2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37259" name="Rectangle 9"/>
              <p:cNvSpPr>
                <a:spLocks noChangeArrowheads="1"/>
              </p:cNvSpPr>
              <p:nvPr/>
            </p:nvSpPr>
            <p:spPr bwMode="auto">
              <a:xfrm>
                <a:off x="1970087" y="2438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437260" name="Rectangle 10"/>
              <p:cNvSpPr>
                <a:spLocks noChangeArrowheads="1"/>
              </p:cNvSpPr>
              <p:nvPr/>
            </p:nvSpPr>
            <p:spPr bwMode="auto">
              <a:xfrm>
                <a:off x="1970087" y="1676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437261" name="Rectangle 11"/>
              <p:cNvSpPr>
                <a:spLocks noChangeArrowheads="1"/>
              </p:cNvSpPr>
              <p:nvPr/>
            </p:nvSpPr>
            <p:spPr bwMode="auto">
              <a:xfrm>
                <a:off x="1970087" y="91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437262" name="Rectangle 12"/>
              <p:cNvSpPr>
                <a:spLocks noChangeArrowheads="1"/>
              </p:cNvSpPr>
              <p:nvPr/>
            </p:nvSpPr>
            <p:spPr bwMode="auto">
              <a:xfrm>
                <a:off x="1970087" y="3200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437263" name="Rectangle 13"/>
              <p:cNvSpPr>
                <a:spLocks noChangeArrowheads="1"/>
              </p:cNvSpPr>
              <p:nvPr/>
            </p:nvSpPr>
            <p:spPr bwMode="auto">
              <a:xfrm>
                <a:off x="1970087" y="3962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437264" name="Rectangle 14"/>
              <p:cNvSpPr>
                <a:spLocks noChangeArrowheads="1"/>
              </p:cNvSpPr>
              <p:nvPr/>
            </p:nvSpPr>
            <p:spPr bwMode="auto">
              <a:xfrm>
                <a:off x="1970087" y="472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1</a:t>
                </a:r>
              </a:p>
            </p:txBody>
          </p:sp>
        </p:grpSp>
      </p:grp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5494056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4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343972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5</a:t>
            </a: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4644139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3794222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2944305" y="5269944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1281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81000" y="217251"/>
            <a:ext cx="8610600" cy="697149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4400" b="1" spc="-100">
                <a:solidFill>
                  <a:srgbClr val="930709"/>
                </a:solidFill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z="3600" dirty="0" smtClean="0"/>
              <a:t>B and D are Required in the Internet Age</a:t>
            </a:r>
            <a:endParaRPr lang="en-US" sz="36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38200" y="1066800"/>
            <a:ext cx="5943600" cy="5281247"/>
            <a:chOff x="724467" y="941248"/>
            <a:chExt cx="6133533" cy="5450014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724467" y="2884805"/>
              <a:ext cx="1123706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Rigor</a:t>
              </a: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3729200" y="5867400"/>
              <a:ext cx="1966885" cy="52386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Relevance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921689" y="941248"/>
              <a:ext cx="4936311" cy="4492150"/>
              <a:chOff x="1970087" y="838200"/>
              <a:chExt cx="5116513" cy="465613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514600" y="838200"/>
                <a:ext cx="4572000" cy="4572000"/>
                <a:chOff x="2514600" y="838200"/>
                <a:chExt cx="4572000" cy="4572000"/>
              </a:xfrm>
              <a:solidFill>
                <a:srgbClr val="800000"/>
              </a:solidFill>
            </p:grpSpPr>
            <p:sp>
              <p:nvSpPr>
                <p:cNvPr id="2" name="Rectangle 1"/>
                <p:cNvSpPr>
                  <a:spLocks noChangeAspect="1"/>
                </p:cNvSpPr>
                <p:nvPr/>
              </p:nvSpPr>
              <p:spPr>
                <a:xfrm>
                  <a:off x="2514600" y="838200"/>
                  <a:ext cx="2286000" cy="2286000"/>
                </a:xfrm>
                <a:prstGeom prst="rect">
                  <a:avLst/>
                </a:prstGeom>
                <a:solidFill>
                  <a:schemeClr val="accent3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514600" y="3124200"/>
                  <a:ext cx="2286000" cy="2286000"/>
                </a:xfrm>
                <a:prstGeom prst="rect">
                  <a:avLst/>
                </a:prstGeom>
                <a:solidFill>
                  <a:schemeClr val="accent1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6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4800600" y="838200"/>
                  <a:ext cx="2286000" cy="2286000"/>
                </a:xfrm>
                <a:prstGeom prst="rect">
                  <a:avLst/>
                </a:prstGeom>
                <a:solidFill>
                  <a:schemeClr val="accent4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srgbClr val="54585A"/>
                      </a:solidFill>
                    </a:rPr>
                    <a:t>D</a:t>
                  </a: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4800600" y="3124200"/>
                  <a:ext cx="2286000" cy="2286000"/>
                </a:xfrm>
                <a:prstGeom prst="rect">
                  <a:avLst/>
                </a:prstGeom>
                <a:solidFill>
                  <a:schemeClr val="accent2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437259" name="Rectangle 9"/>
              <p:cNvSpPr>
                <a:spLocks noChangeArrowheads="1"/>
              </p:cNvSpPr>
              <p:nvPr/>
            </p:nvSpPr>
            <p:spPr bwMode="auto">
              <a:xfrm>
                <a:off x="1970087" y="2438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437260" name="Rectangle 10"/>
              <p:cNvSpPr>
                <a:spLocks noChangeArrowheads="1"/>
              </p:cNvSpPr>
              <p:nvPr/>
            </p:nvSpPr>
            <p:spPr bwMode="auto">
              <a:xfrm>
                <a:off x="1970087" y="1676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437261" name="Rectangle 11"/>
              <p:cNvSpPr>
                <a:spLocks noChangeArrowheads="1"/>
              </p:cNvSpPr>
              <p:nvPr/>
            </p:nvSpPr>
            <p:spPr bwMode="auto">
              <a:xfrm>
                <a:off x="1970087" y="91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437262" name="Rectangle 12"/>
              <p:cNvSpPr>
                <a:spLocks noChangeArrowheads="1"/>
              </p:cNvSpPr>
              <p:nvPr/>
            </p:nvSpPr>
            <p:spPr bwMode="auto">
              <a:xfrm>
                <a:off x="1970087" y="3200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437263" name="Rectangle 13"/>
              <p:cNvSpPr>
                <a:spLocks noChangeArrowheads="1"/>
              </p:cNvSpPr>
              <p:nvPr/>
            </p:nvSpPr>
            <p:spPr bwMode="auto">
              <a:xfrm>
                <a:off x="1970087" y="3962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437264" name="Rectangle 14"/>
              <p:cNvSpPr>
                <a:spLocks noChangeArrowheads="1"/>
              </p:cNvSpPr>
              <p:nvPr/>
            </p:nvSpPr>
            <p:spPr bwMode="auto">
              <a:xfrm>
                <a:off x="1970087" y="472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1</a:t>
                </a:r>
              </a:p>
            </p:txBody>
          </p:sp>
        </p:grpSp>
      </p:grp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5494056" y="5257800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4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343972" y="5257800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5</a:t>
            </a: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4644139" y="5257800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3794222" y="5257800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2944305" y="5257800"/>
            <a:ext cx="437828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067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04800" y="152400"/>
            <a:ext cx="8489097" cy="719311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85000" lnSpcReduction="100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4400" b="1" spc="-100">
                <a:solidFill>
                  <a:srgbClr val="930709"/>
                </a:solidFill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z="3600" dirty="0" smtClean="0"/>
              <a:t>Regulated, Certified, Tenured and Contracted</a:t>
            </a:r>
            <a:endParaRPr lang="en-US" sz="36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38200" y="1066800"/>
            <a:ext cx="5943600" cy="5281247"/>
            <a:chOff x="724467" y="941248"/>
            <a:chExt cx="6133533" cy="5450014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724467" y="2884805"/>
              <a:ext cx="1123706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Rigor</a:t>
              </a: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3729200" y="5867400"/>
              <a:ext cx="1966885" cy="52386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cs typeface="Arial" charset="0"/>
                </a:rPr>
                <a:t>Relevance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921689" y="941248"/>
              <a:ext cx="4936311" cy="5080280"/>
              <a:chOff x="1970087" y="838200"/>
              <a:chExt cx="5116513" cy="526573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514600" y="838200"/>
                <a:ext cx="4572000" cy="4572000"/>
                <a:chOff x="2514600" y="838200"/>
                <a:chExt cx="4572000" cy="4572000"/>
              </a:xfrm>
              <a:solidFill>
                <a:srgbClr val="800000"/>
              </a:solidFill>
            </p:grpSpPr>
            <p:sp>
              <p:nvSpPr>
                <p:cNvPr id="2" name="Rectangle 1"/>
                <p:cNvSpPr>
                  <a:spLocks noChangeAspect="1"/>
                </p:cNvSpPr>
                <p:nvPr/>
              </p:nvSpPr>
              <p:spPr>
                <a:xfrm>
                  <a:off x="2514600" y="838200"/>
                  <a:ext cx="2286000" cy="2286000"/>
                </a:xfrm>
                <a:prstGeom prst="rect">
                  <a:avLst/>
                </a:prstGeom>
                <a:solidFill>
                  <a:schemeClr val="accent3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514600" y="3124200"/>
                  <a:ext cx="2286000" cy="2286000"/>
                </a:xfrm>
                <a:prstGeom prst="rect">
                  <a:avLst/>
                </a:prstGeom>
                <a:solidFill>
                  <a:schemeClr val="accent1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4800600" y="838200"/>
                  <a:ext cx="2286000" cy="2286000"/>
                </a:xfrm>
                <a:prstGeom prst="rect">
                  <a:avLst/>
                </a:prstGeom>
                <a:solidFill>
                  <a:schemeClr val="accent4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srgbClr val="54585A"/>
                      </a:solidFill>
                    </a:rPr>
                    <a:t>D</a:t>
                  </a: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4800600" y="3124200"/>
                  <a:ext cx="2286000" cy="2286000"/>
                </a:xfrm>
                <a:prstGeom prst="rect">
                  <a:avLst/>
                </a:prstGeom>
                <a:solidFill>
                  <a:schemeClr val="accent2"/>
                </a:solidFill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600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437259" name="Rectangle 9"/>
              <p:cNvSpPr>
                <a:spLocks noChangeArrowheads="1"/>
              </p:cNvSpPr>
              <p:nvPr/>
            </p:nvSpPr>
            <p:spPr bwMode="auto">
              <a:xfrm>
                <a:off x="1970087" y="2438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437260" name="Rectangle 10"/>
              <p:cNvSpPr>
                <a:spLocks noChangeArrowheads="1"/>
              </p:cNvSpPr>
              <p:nvPr/>
            </p:nvSpPr>
            <p:spPr bwMode="auto">
              <a:xfrm>
                <a:off x="1970087" y="1676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437261" name="Rectangle 11"/>
              <p:cNvSpPr>
                <a:spLocks noChangeArrowheads="1"/>
              </p:cNvSpPr>
              <p:nvPr/>
            </p:nvSpPr>
            <p:spPr bwMode="auto">
              <a:xfrm>
                <a:off x="1970087" y="91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437262" name="Rectangle 12"/>
              <p:cNvSpPr>
                <a:spLocks noChangeArrowheads="1"/>
              </p:cNvSpPr>
              <p:nvPr/>
            </p:nvSpPr>
            <p:spPr bwMode="auto">
              <a:xfrm>
                <a:off x="1970087" y="3200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437263" name="Rectangle 13"/>
              <p:cNvSpPr>
                <a:spLocks noChangeArrowheads="1"/>
              </p:cNvSpPr>
              <p:nvPr/>
            </p:nvSpPr>
            <p:spPr bwMode="auto">
              <a:xfrm>
                <a:off x="1970087" y="3962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437264" name="Rectangle 14"/>
              <p:cNvSpPr>
                <a:spLocks noChangeArrowheads="1"/>
              </p:cNvSpPr>
              <p:nvPr/>
            </p:nvSpPr>
            <p:spPr bwMode="auto">
              <a:xfrm>
                <a:off x="1970087" y="4724400"/>
                <a:ext cx="468313" cy="76993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30" name="Rectangle 9"/>
              <p:cNvSpPr>
                <a:spLocks noChangeArrowheads="1"/>
              </p:cNvSpPr>
              <p:nvPr/>
            </p:nvSpPr>
            <p:spPr bwMode="auto">
              <a:xfrm>
                <a:off x="5709193" y="5334001"/>
                <a:ext cx="468313" cy="769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31" name="Rectangle 10"/>
              <p:cNvSpPr>
                <a:spLocks noChangeArrowheads="1"/>
              </p:cNvSpPr>
              <p:nvPr/>
            </p:nvSpPr>
            <p:spPr bwMode="auto">
              <a:xfrm>
                <a:off x="6618287" y="5334001"/>
                <a:ext cx="468313" cy="769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32" name="Rectangle 12"/>
              <p:cNvSpPr>
                <a:spLocks noChangeArrowheads="1"/>
              </p:cNvSpPr>
              <p:nvPr/>
            </p:nvSpPr>
            <p:spPr bwMode="auto">
              <a:xfrm>
                <a:off x="4800098" y="5334001"/>
                <a:ext cx="468313" cy="769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33" name="Rectangle 13"/>
              <p:cNvSpPr>
                <a:spLocks noChangeArrowheads="1"/>
              </p:cNvSpPr>
              <p:nvPr/>
            </p:nvSpPr>
            <p:spPr bwMode="auto">
              <a:xfrm>
                <a:off x="3891004" y="5334001"/>
                <a:ext cx="468313" cy="769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34" name="Rectangle 14"/>
              <p:cNvSpPr>
                <a:spLocks noChangeArrowheads="1"/>
              </p:cNvSpPr>
              <p:nvPr/>
            </p:nvSpPr>
            <p:spPr bwMode="auto">
              <a:xfrm>
                <a:off x="2981909" y="5334001"/>
                <a:ext cx="468313" cy="769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7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57200" y="1295400"/>
            <a:ext cx="8197148" cy="882486"/>
            <a:chOff x="457200" y="1447800"/>
            <a:chExt cx="8197148" cy="882486"/>
          </a:xfrm>
        </p:grpSpPr>
        <p:sp>
          <p:nvSpPr>
            <p:cNvPr id="3" name="Trapezoid 2"/>
            <p:cNvSpPr/>
            <p:nvPr/>
          </p:nvSpPr>
          <p:spPr>
            <a:xfrm>
              <a:off x="4023069" y="1877187"/>
              <a:ext cx="1078790" cy="446913"/>
            </a:xfrm>
            <a:prstGeom prst="trapezoid">
              <a:avLst>
                <a:gd name="adj" fmla="val 54885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Trapezoid 15"/>
            <p:cNvSpPr/>
            <p:nvPr/>
          </p:nvSpPr>
          <p:spPr>
            <a:xfrm>
              <a:off x="5741914" y="1890231"/>
              <a:ext cx="1725872" cy="438507"/>
            </a:xfrm>
            <a:custGeom>
              <a:avLst/>
              <a:gdLst>
                <a:gd name="connsiteX0" fmla="*/ 0 w 1074471"/>
                <a:gd name="connsiteY0" fmla="*/ 457200 h 457200"/>
                <a:gd name="connsiteX1" fmla="*/ 250934 w 1074471"/>
                <a:gd name="connsiteY1" fmla="*/ 0 h 457200"/>
                <a:gd name="connsiteX2" fmla="*/ 823537 w 1074471"/>
                <a:gd name="connsiteY2" fmla="*/ 0 h 457200"/>
                <a:gd name="connsiteX3" fmla="*/ 1074471 w 1074471"/>
                <a:gd name="connsiteY3" fmla="*/ 457200 h 457200"/>
                <a:gd name="connsiteX4" fmla="*/ 0 w 1074471"/>
                <a:gd name="connsiteY4" fmla="*/ 457200 h 457200"/>
                <a:gd name="connsiteX0" fmla="*/ 600601 w 1675072"/>
                <a:gd name="connsiteY0" fmla="*/ 457200 h 457200"/>
                <a:gd name="connsiteX1" fmla="*/ 0 w 1675072"/>
                <a:gd name="connsiteY1" fmla="*/ 17145 h 457200"/>
                <a:gd name="connsiteX2" fmla="*/ 1424138 w 1675072"/>
                <a:gd name="connsiteY2" fmla="*/ 0 h 457200"/>
                <a:gd name="connsiteX3" fmla="*/ 1675072 w 1675072"/>
                <a:gd name="connsiteY3" fmla="*/ 457200 h 457200"/>
                <a:gd name="connsiteX4" fmla="*/ 600601 w 1675072"/>
                <a:gd name="connsiteY4" fmla="*/ 457200 h 457200"/>
                <a:gd name="connsiteX0" fmla="*/ 600601 w 1675072"/>
                <a:gd name="connsiteY0" fmla="*/ 440055 h 440055"/>
                <a:gd name="connsiteX1" fmla="*/ 0 w 1675072"/>
                <a:gd name="connsiteY1" fmla="*/ 0 h 440055"/>
                <a:gd name="connsiteX2" fmla="*/ 646898 w 1675072"/>
                <a:gd name="connsiteY2" fmla="*/ 0 h 440055"/>
                <a:gd name="connsiteX3" fmla="*/ 1675072 w 1675072"/>
                <a:gd name="connsiteY3" fmla="*/ 440055 h 440055"/>
                <a:gd name="connsiteX4" fmla="*/ 600601 w 1675072"/>
                <a:gd name="connsiteY4" fmla="*/ 440055 h 440055"/>
                <a:gd name="connsiteX0" fmla="*/ 612031 w 1686502"/>
                <a:gd name="connsiteY0" fmla="*/ 440055 h 440055"/>
                <a:gd name="connsiteX1" fmla="*/ 0 w 1686502"/>
                <a:gd name="connsiteY1" fmla="*/ 5715 h 440055"/>
                <a:gd name="connsiteX2" fmla="*/ 658328 w 1686502"/>
                <a:gd name="connsiteY2" fmla="*/ 0 h 440055"/>
                <a:gd name="connsiteX3" fmla="*/ 1686502 w 1686502"/>
                <a:gd name="connsiteY3" fmla="*/ 440055 h 440055"/>
                <a:gd name="connsiteX4" fmla="*/ 612031 w 1686502"/>
                <a:gd name="connsiteY4" fmla="*/ 440055 h 440055"/>
                <a:gd name="connsiteX0" fmla="*/ 629176 w 1703647"/>
                <a:gd name="connsiteY0" fmla="*/ 440055 h 440055"/>
                <a:gd name="connsiteX1" fmla="*/ 0 w 1703647"/>
                <a:gd name="connsiteY1" fmla="*/ 0 h 440055"/>
                <a:gd name="connsiteX2" fmla="*/ 675473 w 1703647"/>
                <a:gd name="connsiteY2" fmla="*/ 0 h 440055"/>
                <a:gd name="connsiteX3" fmla="*/ 1703647 w 1703647"/>
                <a:gd name="connsiteY3" fmla="*/ 440055 h 440055"/>
                <a:gd name="connsiteX4" fmla="*/ 629176 w 1703647"/>
                <a:gd name="connsiteY4" fmla="*/ 440055 h 440055"/>
                <a:gd name="connsiteX0" fmla="*/ 651401 w 1725872"/>
                <a:gd name="connsiteY0" fmla="*/ 440055 h 440055"/>
                <a:gd name="connsiteX1" fmla="*/ 0 w 1725872"/>
                <a:gd name="connsiteY1" fmla="*/ 3244 h 440055"/>
                <a:gd name="connsiteX2" fmla="*/ 697698 w 1725872"/>
                <a:gd name="connsiteY2" fmla="*/ 0 h 440055"/>
                <a:gd name="connsiteX3" fmla="*/ 1725872 w 1725872"/>
                <a:gd name="connsiteY3" fmla="*/ 440055 h 440055"/>
                <a:gd name="connsiteX4" fmla="*/ 651401 w 1725872"/>
                <a:gd name="connsiteY4" fmla="*/ 440055 h 44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5872" h="440055">
                  <a:moveTo>
                    <a:pt x="651401" y="440055"/>
                  </a:moveTo>
                  <a:lnTo>
                    <a:pt x="0" y="3244"/>
                  </a:lnTo>
                  <a:lnTo>
                    <a:pt x="697698" y="0"/>
                  </a:lnTo>
                  <a:lnTo>
                    <a:pt x="1725872" y="440055"/>
                  </a:lnTo>
                  <a:lnTo>
                    <a:pt x="651401" y="4400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Trapezoid 16"/>
            <p:cNvSpPr/>
            <p:nvPr/>
          </p:nvSpPr>
          <p:spPr>
            <a:xfrm>
              <a:off x="6556012" y="1890231"/>
              <a:ext cx="2098336" cy="440055"/>
            </a:xfrm>
            <a:custGeom>
              <a:avLst/>
              <a:gdLst>
                <a:gd name="connsiteX0" fmla="*/ 0 w 1088150"/>
                <a:gd name="connsiteY0" fmla="*/ 457200 h 457200"/>
                <a:gd name="connsiteX1" fmla="*/ 250934 w 1088150"/>
                <a:gd name="connsiteY1" fmla="*/ 0 h 457200"/>
                <a:gd name="connsiteX2" fmla="*/ 837216 w 1088150"/>
                <a:gd name="connsiteY2" fmla="*/ 0 h 457200"/>
                <a:gd name="connsiteX3" fmla="*/ 1088150 w 1088150"/>
                <a:gd name="connsiteY3" fmla="*/ 457200 h 457200"/>
                <a:gd name="connsiteX4" fmla="*/ 0 w 1088150"/>
                <a:gd name="connsiteY4" fmla="*/ 457200 h 457200"/>
                <a:gd name="connsiteX0" fmla="*/ 1000651 w 2088801"/>
                <a:gd name="connsiteY0" fmla="*/ 457200 h 457200"/>
                <a:gd name="connsiteX1" fmla="*/ 0 w 2088801"/>
                <a:gd name="connsiteY1" fmla="*/ 17145 h 457200"/>
                <a:gd name="connsiteX2" fmla="*/ 1837867 w 2088801"/>
                <a:gd name="connsiteY2" fmla="*/ 0 h 457200"/>
                <a:gd name="connsiteX3" fmla="*/ 2088801 w 2088801"/>
                <a:gd name="connsiteY3" fmla="*/ 457200 h 457200"/>
                <a:gd name="connsiteX4" fmla="*/ 1000651 w 2088801"/>
                <a:gd name="connsiteY4" fmla="*/ 457200 h 457200"/>
                <a:gd name="connsiteX0" fmla="*/ 1000651 w 2088801"/>
                <a:gd name="connsiteY0" fmla="*/ 440055 h 440055"/>
                <a:gd name="connsiteX1" fmla="*/ 0 w 2088801"/>
                <a:gd name="connsiteY1" fmla="*/ 0 h 440055"/>
                <a:gd name="connsiteX2" fmla="*/ 643432 w 2088801"/>
                <a:gd name="connsiteY2" fmla="*/ 0 h 440055"/>
                <a:gd name="connsiteX3" fmla="*/ 2088801 w 2088801"/>
                <a:gd name="connsiteY3" fmla="*/ 440055 h 440055"/>
                <a:gd name="connsiteX4" fmla="*/ 1000651 w 2088801"/>
                <a:gd name="connsiteY4" fmla="*/ 440055 h 440055"/>
                <a:gd name="connsiteX0" fmla="*/ 1029226 w 2117376"/>
                <a:gd name="connsiteY0" fmla="*/ 440055 h 440055"/>
                <a:gd name="connsiteX1" fmla="*/ 0 w 2117376"/>
                <a:gd name="connsiteY1" fmla="*/ 6350 h 440055"/>
                <a:gd name="connsiteX2" fmla="*/ 672007 w 2117376"/>
                <a:gd name="connsiteY2" fmla="*/ 0 h 440055"/>
                <a:gd name="connsiteX3" fmla="*/ 2117376 w 2117376"/>
                <a:gd name="connsiteY3" fmla="*/ 440055 h 440055"/>
                <a:gd name="connsiteX4" fmla="*/ 1029226 w 2117376"/>
                <a:gd name="connsiteY4" fmla="*/ 440055 h 44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7376" h="440055">
                  <a:moveTo>
                    <a:pt x="1029226" y="440055"/>
                  </a:moveTo>
                  <a:lnTo>
                    <a:pt x="0" y="6350"/>
                  </a:lnTo>
                  <a:lnTo>
                    <a:pt x="672007" y="0"/>
                  </a:lnTo>
                  <a:lnTo>
                    <a:pt x="2117376" y="440055"/>
                  </a:lnTo>
                  <a:lnTo>
                    <a:pt x="1029226" y="4400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Trapezoid 16"/>
            <p:cNvSpPr/>
            <p:nvPr/>
          </p:nvSpPr>
          <p:spPr>
            <a:xfrm flipH="1">
              <a:off x="457200" y="1891415"/>
              <a:ext cx="2126901" cy="433078"/>
            </a:xfrm>
            <a:custGeom>
              <a:avLst/>
              <a:gdLst>
                <a:gd name="connsiteX0" fmla="*/ 0 w 1088150"/>
                <a:gd name="connsiteY0" fmla="*/ 457200 h 457200"/>
                <a:gd name="connsiteX1" fmla="*/ 250934 w 1088150"/>
                <a:gd name="connsiteY1" fmla="*/ 0 h 457200"/>
                <a:gd name="connsiteX2" fmla="*/ 837216 w 1088150"/>
                <a:gd name="connsiteY2" fmla="*/ 0 h 457200"/>
                <a:gd name="connsiteX3" fmla="*/ 1088150 w 1088150"/>
                <a:gd name="connsiteY3" fmla="*/ 457200 h 457200"/>
                <a:gd name="connsiteX4" fmla="*/ 0 w 1088150"/>
                <a:gd name="connsiteY4" fmla="*/ 457200 h 457200"/>
                <a:gd name="connsiteX0" fmla="*/ 1000651 w 2088801"/>
                <a:gd name="connsiteY0" fmla="*/ 457200 h 457200"/>
                <a:gd name="connsiteX1" fmla="*/ 0 w 2088801"/>
                <a:gd name="connsiteY1" fmla="*/ 17145 h 457200"/>
                <a:gd name="connsiteX2" fmla="*/ 1837867 w 2088801"/>
                <a:gd name="connsiteY2" fmla="*/ 0 h 457200"/>
                <a:gd name="connsiteX3" fmla="*/ 2088801 w 2088801"/>
                <a:gd name="connsiteY3" fmla="*/ 457200 h 457200"/>
                <a:gd name="connsiteX4" fmla="*/ 1000651 w 2088801"/>
                <a:gd name="connsiteY4" fmla="*/ 457200 h 457200"/>
                <a:gd name="connsiteX0" fmla="*/ 1000651 w 2088801"/>
                <a:gd name="connsiteY0" fmla="*/ 440055 h 440055"/>
                <a:gd name="connsiteX1" fmla="*/ 0 w 2088801"/>
                <a:gd name="connsiteY1" fmla="*/ 0 h 440055"/>
                <a:gd name="connsiteX2" fmla="*/ 643432 w 2088801"/>
                <a:gd name="connsiteY2" fmla="*/ 0 h 440055"/>
                <a:gd name="connsiteX3" fmla="*/ 2088801 w 2088801"/>
                <a:gd name="connsiteY3" fmla="*/ 440055 h 440055"/>
                <a:gd name="connsiteX4" fmla="*/ 1000651 w 2088801"/>
                <a:gd name="connsiteY4" fmla="*/ 440055 h 440055"/>
                <a:gd name="connsiteX0" fmla="*/ 1016526 w 2104676"/>
                <a:gd name="connsiteY0" fmla="*/ 440055 h 440055"/>
                <a:gd name="connsiteX1" fmla="*/ 0 w 2104676"/>
                <a:gd name="connsiteY1" fmla="*/ 3226 h 440055"/>
                <a:gd name="connsiteX2" fmla="*/ 659307 w 2104676"/>
                <a:gd name="connsiteY2" fmla="*/ 0 h 440055"/>
                <a:gd name="connsiteX3" fmla="*/ 2104676 w 2104676"/>
                <a:gd name="connsiteY3" fmla="*/ 440055 h 440055"/>
                <a:gd name="connsiteX4" fmla="*/ 1016526 w 2104676"/>
                <a:gd name="connsiteY4" fmla="*/ 440055 h 440055"/>
                <a:gd name="connsiteX0" fmla="*/ 1038751 w 2126901"/>
                <a:gd name="connsiteY0" fmla="*/ 440055 h 440055"/>
                <a:gd name="connsiteX1" fmla="*/ 0 w 2126901"/>
                <a:gd name="connsiteY1" fmla="*/ 6452 h 440055"/>
                <a:gd name="connsiteX2" fmla="*/ 681532 w 2126901"/>
                <a:gd name="connsiteY2" fmla="*/ 0 h 440055"/>
                <a:gd name="connsiteX3" fmla="*/ 2126901 w 2126901"/>
                <a:gd name="connsiteY3" fmla="*/ 440055 h 440055"/>
                <a:gd name="connsiteX4" fmla="*/ 1038751 w 2126901"/>
                <a:gd name="connsiteY4" fmla="*/ 440055 h 44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901" h="440055">
                  <a:moveTo>
                    <a:pt x="1038751" y="440055"/>
                  </a:moveTo>
                  <a:lnTo>
                    <a:pt x="0" y="6452"/>
                  </a:lnTo>
                  <a:lnTo>
                    <a:pt x="681532" y="0"/>
                  </a:lnTo>
                  <a:lnTo>
                    <a:pt x="2126901" y="440055"/>
                  </a:lnTo>
                  <a:lnTo>
                    <a:pt x="1038751" y="4400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Trapezoid 15"/>
            <p:cNvSpPr/>
            <p:nvPr/>
          </p:nvSpPr>
          <p:spPr>
            <a:xfrm flipH="1">
              <a:off x="1654673" y="1891414"/>
              <a:ext cx="1733051" cy="433078"/>
            </a:xfrm>
            <a:custGeom>
              <a:avLst/>
              <a:gdLst>
                <a:gd name="connsiteX0" fmla="*/ 0 w 1074471"/>
                <a:gd name="connsiteY0" fmla="*/ 457200 h 457200"/>
                <a:gd name="connsiteX1" fmla="*/ 250934 w 1074471"/>
                <a:gd name="connsiteY1" fmla="*/ 0 h 457200"/>
                <a:gd name="connsiteX2" fmla="*/ 823537 w 1074471"/>
                <a:gd name="connsiteY2" fmla="*/ 0 h 457200"/>
                <a:gd name="connsiteX3" fmla="*/ 1074471 w 1074471"/>
                <a:gd name="connsiteY3" fmla="*/ 457200 h 457200"/>
                <a:gd name="connsiteX4" fmla="*/ 0 w 1074471"/>
                <a:gd name="connsiteY4" fmla="*/ 457200 h 457200"/>
                <a:gd name="connsiteX0" fmla="*/ 600601 w 1675072"/>
                <a:gd name="connsiteY0" fmla="*/ 457200 h 457200"/>
                <a:gd name="connsiteX1" fmla="*/ 0 w 1675072"/>
                <a:gd name="connsiteY1" fmla="*/ 17145 h 457200"/>
                <a:gd name="connsiteX2" fmla="*/ 1424138 w 1675072"/>
                <a:gd name="connsiteY2" fmla="*/ 0 h 457200"/>
                <a:gd name="connsiteX3" fmla="*/ 1675072 w 1675072"/>
                <a:gd name="connsiteY3" fmla="*/ 457200 h 457200"/>
                <a:gd name="connsiteX4" fmla="*/ 600601 w 1675072"/>
                <a:gd name="connsiteY4" fmla="*/ 457200 h 457200"/>
                <a:gd name="connsiteX0" fmla="*/ 600601 w 1675072"/>
                <a:gd name="connsiteY0" fmla="*/ 440055 h 440055"/>
                <a:gd name="connsiteX1" fmla="*/ 0 w 1675072"/>
                <a:gd name="connsiteY1" fmla="*/ 0 h 440055"/>
                <a:gd name="connsiteX2" fmla="*/ 646898 w 1675072"/>
                <a:gd name="connsiteY2" fmla="*/ 0 h 440055"/>
                <a:gd name="connsiteX3" fmla="*/ 1675072 w 1675072"/>
                <a:gd name="connsiteY3" fmla="*/ 440055 h 440055"/>
                <a:gd name="connsiteX4" fmla="*/ 600601 w 1675072"/>
                <a:gd name="connsiteY4" fmla="*/ 440055 h 440055"/>
                <a:gd name="connsiteX0" fmla="*/ 612031 w 1686502"/>
                <a:gd name="connsiteY0" fmla="*/ 440055 h 440055"/>
                <a:gd name="connsiteX1" fmla="*/ 0 w 1686502"/>
                <a:gd name="connsiteY1" fmla="*/ 5715 h 440055"/>
                <a:gd name="connsiteX2" fmla="*/ 658328 w 1686502"/>
                <a:gd name="connsiteY2" fmla="*/ 0 h 440055"/>
                <a:gd name="connsiteX3" fmla="*/ 1686502 w 1686502"/>
                <a:gd name="connsiteY3" fmla="*/ 440055 h 440055"/>
                <a:gd name="connsiteX4" fmla="*/ 612031 w 1686502"/>
                <a:gd name="connsiteY4" fmla="*/ 440055 h 440055"/>
                <a:gd name="connsiteX0" fmla="*/ 629176 w 1703647"/>
                <a:gd name="connsiteY0" fmla="*/ 440055 h 440055"/>
                <a:gd name="connsiteX1" fmla="*/ 0 w 1703647"/>
                <a:gd name="connsiteY1" fmla="*/ 0 h 440055"/>
                <a:gd name="connsiteX2" fmla="*/ 675473 w 1703647"/>
                <a:gd name="connsiteY2" fmla="*/ 0 h 440055"/>
                <a:gd name="connsiteX3" fmla="*/ 1703647 w 1703647"/>
                <a:gd name="connsiteY3" fmla="*/ 440055 h 440055"/>
                <a:gd name="connsiteX4" fmla="*/ 629176 w 1703647"/>
                <a:gd name="connsiteY4" fmla="*/ 440055 h 440055"/>
                <a:gd name="connsiteX0" fmla="*/ 638591 w 1713062"/>
                <a:gd name="connsiteY0" fmla="*/ 440055 h 440055"/>
                <a:gd name="connsiteX1" fmla="*/ 0 w 1713062"/>
                <a:gd name="connsiteY1" fmla="*/ 3226 h 440055"/>
                <a:gd name="connsiteX2" fmla="*/ 684888 w 1713062"/>
                <a:gd name="connsiteY2" fmla="*/ 0 h 440055"/>
                <a:gd name="connsiteX3" fmla="*/ 1713062 w 1713062"/>
                <a:gd name="connsiteY3" fmla="*/ 440055 h 440055"/>
                <a:gd name="connsiteX4" fmla="*/ 638591 w 1713062"/>
                <a:gd name="connsiteY4" fmla="*/ 440055 h 44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062" h="440055">
                  <a:moveTo>
                    <a:pt x="638591" y="440055"/>
                  </a:moveTo>
                  <a:lnTo>
                    <a:pt x="0" y="3226"/>
                  </a:lnTo>
                  <a:lnTo>
                    <a:pt x="684888" y="0"/>
                  </a:lnTo>
                  <a:lnTo>
                    <a:pt x="1713062" y="440055"/>
                  </a:lnTo>
                  <a:lnTo>
                    <a:pt x="638591" y="4400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Trapezoid 14"/>
            <p:cNvSpPr/>
            <p:nvPr/>
          </p:nvSpPr>
          <p:spPr>
            <a:xfrm flipH="1">
              <a:off x="2839339" y="1899365"/>
              <a:ext cx="1346049" cy="425127"/>
            </a:xfrm>
            <a:custGeom>
              <a:avLst/>
              <a:gdLst>
                <a:gd name="connsiteX0" fmla="*/ 0 w 1083875"/>
                <a:gd name="connsiteY0" fmla="*/ 457200 h 457200"/>
                <a:gd name="connsiteX1" fmla="*/ 250934 w 1083875"/>
                <a:gd name="connsiteY1" fmla="*/ 0 h 457200"/>
                <a:gd name="connsiteX2" fmla="*/ 832941 w 1083875"/>
                <a:gd name="connsiteY2" fmla="*/ 0 h 457200"/>
                <a:gd name="connsiteX3" fmla="*/ 1083875 w 1083875"/>
                <a:gd name="connsiteY3" fmla="*/ 457200 h 457200"/>
                <a:gd name="connsiteX4" fmla="*/ 0 w 1083875"/>
                <a:gd name="connsiteY4" fmla="*/ 457200 h 457200"/>
                <a:gd name="connsiteX0" fmla="*/ 246271 w 1330146"/>
                <a:gd name="connsiteY0" fmla="*/ 457200 h 457200"/>
                <a:gd name="connsiteX1" fmla="*/ 0 w 1330146"/>
                <a:gd name="connsiteY1" fmla="*/ 5715 h 457200"/>
                <a:gd name="connsiteX2" fmla="*/ 1079212 w 1330146"/>
                <a:gd name="connsiteY2" fmla="*/ 0 h 457200"/>
                <a:gd name="connsiteX3" fmla="*/ 1330146 w 1330146"/>
                <a:gd name="connsiteY3" fmla="*/ 457200 h 457200"/>
                <a:gd name="connsiteX4" fmla="*/ 246271 w 1330146"/>
                <a:gd name="connsiteY4" fmla="*/ 457200 h 457200"/>
                <a:gd name="connsiteX0" fmla="*/ 246271 w 1330146"/>
                <a:gd name="connsiteY0" fmla="*/ 451485 h 451485"/>
                <a:gd name="connsiteX1" fmla="*/ 0 w 1330146"/>
                <a:gd name="connsiteY1" fmla="*/ 0 h 451485"/>
                <a:gd name="connsiteX2" fmla="*/ 696307 w 1330146"/>
                <a:gd name="connsiteY2" fmla="*/ 5715 h 451485"/>
                <a:gd name="connsiteX3" fmla="*/ 1330146 w 1330146"/>
                <a:gd name="connsiteY3" fmla="*/ 451485 h 451485"/>
                <a:gd name="connsiteX4" fmla="*/ 246271 w 1330146"/>
                <a:gd name="connsiteY4" fmla="*/ 451485 h 451485"/>
                <a:gd name="connsiteX0" fmla="*/ 238320 w 1322195"/>
                <a:gd name="connsiteY0" fmla="*/ 445770 h 445770"/>
                <a:gd name="connsiteX1" fmla="*/ 0 w 1322195"/>
                <a:gd name="connsiteY1" fmla="*/ 18139 h 445770"/>
                <a:gd name="connsiteX2" fmla="*/ 688356 w 1322195"/>
                <a:gd name="connsiteY2" fmla="*/ 0 h 445770"/>
                <a:gd name="connsiteX3" fmla="*/ 1322195 w 1322195"/>
                <a:gd name="connsiteY3" fmla="*/ 445770 h 445770"/>
                <a:gd name="connsiteX4" fmla="*/ 238320 w 1322195"/>
                <a:gd name="connsiteY4" fmla="*/ 445770 h 445770"/>
                <a:gd name="connsiteX0" fmla="*/ 262174 w 1346049"/>
                <a:gd name="connsiteY0" fmla="*/ 445770 h 445770"/>
                <a:gd name="connsiteX1" fmla="*/ 0 w 1346049"/>
                <a:gd name="connsiteY1" fmla="*/ 26090 h 445770"/>
                <a:gd name="connsiteX2" fmla="*/ 712210 w 1346049"/>
                <a:gd name="connsiteY2" fmla="*/ 0 h 445770"/>
                <a:gd name="connsiteX3" fmla="*/ 1346049 w 1346049"/>
                <a:gd name="connsiteY3" fmla="*/ 445770 h 445770"/>
                <a:gd name="connsiteX4" fmla="*/ 262174 w 1346049"/>
                <a:gd name="connsiteY4" fmla="*/ 445770 h 445770"/>
                <a:gd name="connsiteX0" fmla="*/ 262174 w 1346049"/>
                <a:gd name="connsiteY0" fmla="*/ 445770 h 445770"/>
                <a:gd name="connsiteX1" fmla="*/ 0 w 1346049"/>
                <a:gd name="connsiteY1" fmla="*/ 10188 h 445770"/>
                <a:gd name="connsiteX2" fmla="*/ 712210 w 1346049"/>
                <a:gd name="connsiteY2" fmla="*/ 0 h 445770"/>
                <a:gd name="connsiteX3" fmla="*/ 1346049 w 1346049"/>
                <a:gd name="connsiteY3" fmla="*/ 445770 h 445770"/>
                <a:gd name="connsiteX4" fmla="*/ 262174 w 1346049"/>
                <a:gd name="connsiteY4" fmla="*/ 445770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049" h="445770">
                  <a:moveTo>
                    <a:pt x="262174" y="445770"/>
                  </a:moveTo>
                  <a:lnTo>
                    <a:pt x="0" y="10188"/>
                  </a:lnTo>
                  <a:lnTo>
                    <a:pt x="712210" y="0"/>
                  </a:lnTo>
                  <a:lnTo>
                    <a:pt x="1346049" y="445770"/>
                  </a:lnTo>
                  <a:lnTo>
                    <a:pt x="262174" y="4457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Trapezoid 14"/>
            <p:cNvSpPr/>
            <p:nvPr/>
          </p:nvSpPr>
          <p:spPr>
            <a:xfrm>
              <a:off x="4936209" y="1887374"/>
              <a:ext cx="1346049" cy="436726"/>
            </a:xfrm>
            <a:custGeom>
              <a:avLst/>
              <a:gdLst>
                <a:gd name="connsiteX0" fmla="*/ 0 w 1083875"/>
                <a:gd name="connsiteY0" fmla="*/ 457200 h 457200"/>
                <a:gd name="connsiteX1" fmla="*/ 250934 w 1083875"/>
                <a:gd name="connsiteY1" fmla="*/ 0 h 457200"/>
                <a:gd name="connsiteX2" fmla="*/ 832941 w 1083875"/>
                <a:gd name="connsiteY2" fmla="*/ 0 h 457200"/>
                <a:gd name="connsiteX3" fmla="*/ 1083875 w 1083875"/>
                <a:gd name="connsiteY3" fmla="*/ 457200 h 457200"/>
                <a:gd name="connsiteX4" fmla="*/ 0 w 1083875"/>
                <a:gd name="connsiteY4" fmla="*/ 457200 h 457200"/>
                <a:gd name="connsiteX0" fmla="*/ 246271 w 1330146"/>
                <a:gd name="connsiteY0" fmla="*/ 457200 h 457200"/>
                <a:gd name="connsiteX1" fmla="*/ 0 w 1330146"/>
                <a:gd name="connsiteY1" fmla="*/ 5715 h 457200"/>
                <a:gd name="connsiteX2" fmla="*/ 1079212 w 1330146"/>
                <a:gd name="connsiteY2" fmla="*/ 0 h 457200"/>
                <a:gd name="connsiteX3" fmla="*/ 1330146 w 1330146"/>
                <a:gd name="connsiteY3" fmla="*/ 457200 h 457200"/>
                <a:gd name="connsiteX4" fmla="*/ 246271 w 1330146"/>
                <a:gd name="connsiteY4" fmla="*/ 457200 h 457200"/>
                <a:gd name="connsiteX0" fmla="*/ 246271 w 1330146"/>
                <a:gd name="connsiteY0" fmla="*/ 451485 h 451485"/>
                <a:gd name="connsiteX1" fmla="*/ 0 w 1330146"/>
                <a:gd name="connsiteY1" fmla="*/ 0 h 451485"/>
                <a:gd name="connsiteX2" fmla="*/ 696307 w 1330146"/>
                <a:gd name="connsiteY2" fmla="*/ 5715 h 451485"/>
                <a:gd name="connsiteX3" fmla="*/ 1330146 w 1330146"/>
                <a:gd name="connsiteY3" fmla="*/ 451485 h 451485"/>
                <a:gd name="connsiteX4" fmla="*/ 246271 w 1330146"/>
                <a:gd name="connsiteY4" fmla="*/ 451485 h 451485"/>
                <a:gd name="connsiteX0" fmla="*/ 238320 w 1322195"/>
                <a:gd name="connsiteY0" fmla="*/ 445770 h 445770"/>
                <a:gd name="connsiteX1" fmla="*/ 0 w 1322195"/>
                <a:gd name="connsiteY1" fmla="*/ 18139 h 445770"/>
                <a:gd name="connsiteX2" fmla="*/ 688356 w 1322195"/>
                <a:gd name="connsiteY2" fmla="*/ 0 h 445770"/>
                <a:gd name="connsiteX3" fmla="*/ 1322195 w 1322195"/>
                <a:gd name="connsiteY3" fmla="*/ 445770 h 445770"/>
                <a:gd name="connsiteX4" fmla="*/ 238320 w 1322195"/>
                <a:gd name="connsiteY4" fmla="*/ 445770 h 445770"/>
                <a:gd name="connsiteX0" fmla="*/ 262174 w 1346049"/>
                <a:gd name="connsiteY0" fmla="*/ 445770 h 445770"/>
                <a:gd name="connsiteX1" fmla="*/ 0 w 1346049"/>
                <a:gd name="connsiteY1" fmla="*/ 26090 h 445770"/>
                <a:gd name="connsiteX2" fmla="*/ 712210 w 1346049"/>
                <a:gd name="connsiteY2" fmla="*/ 0 h 445770"/>
                <a:gd name="connsiteX3" fmla="*/ 1346049 w 1346049"/>
                <a:gd name="connsiteY3" fmla="*/ 445770 h 445770"/>
                <a:gd name="connsiteX4" fmla="*/ 262174 w 1346049"/>
                <a:gd name="connsiteY4" fmla="*/ 445770 h 445770"/>
                <a:gd name="connsiteX0" fmla="*/ 262174 w 1346049"/>
                <a:gd name="connsiteY0" fmla="*/ 445770 h 445770"/>
                <a:gd name="connsiteX1" fmla="*/ 0 w 1346049"/>
                <a:gd name="connsiteY1" fmla="*/ 10188 h 445770"/>
                <a:gd name="connsiteX2" fmla="*/ 712210 w 1346049"/>
                <a:gd name="connsiteY2" fmla="*/ 0 h 445770"/>
                <a:gd name="connsiteX3" fmla="*/ 1346049 w 1346049"/>
                <a:gd name="connsiteY3" fmla="*/ 445770 h 445770"/>
                <a:gd name="connsiteX4" fmla="*/ 262174 w 1346049"/>
                <a:gd name="connsiteY4" fmla="*/ 445770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049" h="445770">
                  <a:moveTo>
                    <a:pt x="262174" y="445770"/>
                  </a:moveTo>
                  <a:lnTo>
                    <a:pt x="0" y="10188"/>
                  </a:lnTo>
                  <a:lnTo>
                    <a:pt x="712210" y="0"/>
                  </a:lnTo>
                  <a:lnTo>
                    <a:pt x="1346049" y="445770"/>
                  </a:lnTo>
                  <a:lnTo>
                    <a:pt x="262174" y="4457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47386" y="1447800"/>
              <a:ext cx="6028997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Pentagon 1"/>
          <p:cNvSpPr/>
          <p:nvPr/>
        </p:nvSpPr>
        <p:spPr>
          <a:xfrm rot="5400000">
            <a:off x="518638" y="2113675"/>
            <a:ext cx="965729" cy="1082565"/>
          </a:xfrm>
          <a:prstGeom prst="homePlate">
            <a:avLst>
              <a:gd name="adj" fmla="val 2984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 rot="5400000">
            <a:off x="1390806" y="2434432"/>
            <a:ext cx="1607244" cy="1082565"/>
          </a:xfrm>
          <a:prstGeom prst="homePlate">
            <a:avLst>
              <a:gd name="adj" fmla="val 29841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2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Pentagon 5"/>
          <p:cNvSpPr/>
          <p:nvPr/>
        </p:nvSpPr>
        <p:spPr>
          <a:xfrm rot="5400000">
            <a:off x="2269735" y="2739232"/>
            <a:ext cx="2216842" cy="1082565"/>
          </a:xfrm>
          <a:prstGeom prst="homePlate">
            <a:avLst>
              <a:gd name="adj" fmla="val 29841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3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 rot="5400000">
            <a:off x="3148663" y="3044032"/>
            <a:ext cx="2826442" cy="1082565"/>
          </a:xfrm>
          <a:prstGeom prst="homePlate">
            <a:avLst>
              <a:gd name="adj" fmla="val 29841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4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 rot="5400000">
            <a:off x="4637189" y="2739232"/>
            <a:ext cx="2216845" cy="1082565"/>
          </a:xfrm>
          <a:prstGeom prst="homePlate">
            <a:avLst>
              <a:gd name="adj" fmla="val 29841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5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 rot="5400000">
            <a:off x="6125718" y="2434433"/>
            <a:ext cx="1607245" cy="1082565"/>
          </a:xfrm>
          <a:prstGeom prst="homePlate">
            <a:avLst>
              <a:gd name="adj" fmla="val 29841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6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 rot="5400000">
            <a:off x="7630201" y="2113675"/>
            <a:ext cx="965729" cy="1082565"/>
          </a:xfrm>
          <a:prstGeom prst="homePlate">
            <a:avLst>
              <a:gd name="adj" fmla="val 2984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algn="ctr"/>
            <a:r>
              <a:rPr lang="en-US" sz="3600" dirty="0"/>
              <a:t>Seven Interrelated Fundamental Shifts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5978" y="3787138"/>
            <a:ext cx="132600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dirty="0">
                <a:solidFill>
                  <a:srgbClr val="54585A"/>
                </a:solidFill>
              </a:rPr>
              <a:t>From </a:t>
            </a:r>
            <a:br>
              <a:rPr lang="en-US" b="1" dirty="0">
                <a:solidFill>
                  <a:srgbClr val="54585A"/>
                </a:solidFill>
              </a:rPr>
            </a:br>
            <a:r>
              <a:rPr lang="en-US" b="1" dirty="0">
                <a:solidFill>
                  <a:srgbClr val="54585A"/>
                </a:solidFill>
              </a:rPr>
              <a:t>A/C to B/D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01503" y="3115678"/>
            <a:ext cx="0" cy="533397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194428" y="3779337"/>
            <a:ext cx="0" cy="533397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239473" y="4395454"/>
            <a:ext cx="150021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dirty="0">
                <a:solidFill>
                  <a:srgbClr val="54585A"/>
                </a:solidFill>
              </a:rPr>
              <a:t>Reading </a:t>
            </a:r>
            <a:r>
              <a:rPr lang="en-US" b="1">
                <a:solidFill>
                  <a:srgbClr val="54585A"/>
                </a:solidFill>
              </a:rPr>
              <a:t>and Writing</a:t>
            </a:r>
            <a:endParaRPr lang="en-US" b="1" dirty="0">
              <a:solidFill>
                <a:srgbClr val="54585A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391112" y="4388936"/>
            <a:ext cx="0" cy="533397"/>
          </a:xfrm>
          <a:prstGeom prst="line">
            <a:avLst/>
          </a:prstGeom>
          <a:ln w="12700">
            <a:solidFill>
              <a:schemeClr val="accent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601229" y="4991493"/>
            <a:ext cx="131820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dirty="0">
                <a:solidFill>
                  <a:srgbClr val="54585A"/>
                </a:solidFill>
              </a:rPr>
              <a:t>Data Analytics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4561884" y="4996637"/>
            <a:ext cx="0" cy="533397"/>
          </a:xfrm>
          <a:prstGeom prst="line">
            <a:avLst/>
          </a:prstGeom>
          <a:ln w="12700">
            <a:solidFill>
              <a:schemeClr val="accent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590440" y="5675161"/>
            <a:ext cx="194288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dirty="0" smtClean="0">
                <a:solidFill>
                  <a:srgbClr val="54585A"/>
                </a:solidFill>
              </a:rPr>
              <a:t>Innovation </a:t>
            </a:r>
            <a:r>
              <a:rPr lang="en-US" b="1" smtClean="0">
                <a:solidFill>
                  <a:srgbClr val="54585A"/>
                </a:solidFill>
              </a:rPr>
              <a:t>and Creativity</a:t>
            </a:r>
            <a:endParaRPr lang="en-US" b="1" dirty="0">
              <a:solidFill>
                <a:srgbClr val="54585A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5745612" y="4380601"/>
            <a:ext cx="0" cy="533397"/>
          </a:xfrm>
          <a:prstGeom prst="line">
            <a:avLst/>
          </a:prstGeom>
          <a:ln w="12700">
            <a:solidFill>
              <a:schemeClr val="accent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204330" y="5004690"/>
            <a:ext cx="172501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smtClean="0">
                <a:solidFill>
                  <a:srgbClr val="54585A"/>
                </a:solidFill>
              </a:rPr>
              <a:t>Technology Tools</a:t>
            </a:r>
            <a:endParaRPr lang="en-US" b="1" dirty="0">
              <a:solidFill>
                <a:srgbClr val="54585A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929341" y="3779336"/>
            <a:ext cx="0" cy="533397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337432" y="4389119"/>
            <a:ext cx="169219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smtClean="0">
                <a:solidFill>
                  <a:srgbClr val="54585A"/>
                </a:solidFill>
              </a:rPr>
              <a:t>Social Media</a:t>
            </a:r>
            <a:endParaRPr lang="en-US" b="1" dirty="0">
              <a:solidFill>
                <a:srgbClr val="54585A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8113066" y="3137823"/>
            <a:ext cx="0" cy="533397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467786" y="3655734"/>
            <a:ext cx="177881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smtClean="0">
                <a:solidFill>
                  <a:srgbClr val="54585A"/>
                </a:solidFill>
              </a:rPr>
              <a:t>Non-cognitive</a:t>
            </a:r>
            <a:endParaRPr lang="en-US" b="1" dirty="0">
              <a:solidFill>
                <a:srgbClr val="54585A"/>
              </a:solidFill>
            </a:endParaRPr>
          </a:p>
        </p:txBody>
      </p:sp>
      <p:sp>
        <p:nvSpPr>
          <p:cNvPr id="40" name="Freeform 408"/>
          <p:cNvSpPr>
            <a:spLocks noEditPoints="1"/>
          </p:cNvSpPr>
          <p:nvPr/>
        </p:nvSpPr>
        <p:spPr bwMode="auto">
          <a:xfrm>
            <a:off x="901733" y="2690300"/>
            <a:ext cx="199539" cy="199539"/>
          </a:xfrm>
          <a:custGeom>
            <a:avLst/>
            <a:gdLst>
              <a:gd name="T0" fmla="*/ 283 w 283"/>
              <a:gd name="T1" fmla="*/ 0 h 283"/>
              <a:gd name="T2" fmla="*/ 283 w 283"/>
              <a:gd name="T3" fmla="*/ 106 h 283"/>
              <a:gd name="T4" fmla="*/ 245 w 283"/>
              <a:gd name="T5" fmla="*/ 68 h 283"/>
              <a:gd name="T6" fmla="*/ 186 w 283"/>
              <a:gd name="T7" fmla="*/ 127 h 283"/>
              <a:gd name="T8" fmla="*/ 157 w 283"/>
              <a:gd name="T9" fmla="*/ 97 h 283"/>
              <a:gd name="T10" fmla="*/ 215 w 283"/>
              <a:gd name="T11" fmla="*/ 39 h 283"/>
              <a:gd name="T12" fmla="*/ 177 w 283"/>
              <a:gd name="T13" fmla="*/ 0 h 283"/>
              <a:gd name="T14" fmla="*/ 283 w 283"/>
              <a:gd name="T15" fmla="*/ 0 h 283"/>
              <a:gd name="T16" fmla="*/ 68 w 283"/>
              <a:gd name="T17" fmla="*/ 39 h 283"/>
              <a:gd name="T18" fmla="*/ 127 w 283"/>
              <a:gd name="T19" fmla="*/ 97 h 283"/>
              <a:gd name="T20" fmla="*/ 97 w 283"/>
              <a:gd name="T21" fmla="*/ 127 h 283"/>
              <a:gd name="T22" fmla="*/ 39 w 283"/>
              <a:gd name="T23" fmla="*/ 68 h 283"/>
              <a:gd name="T24" fmla="*/ 0 w 283"/>
              <a:gd name="T25" fmla="*/ 106 h 283"/>
              <a:gd name="T26" fmla="*/ 0 w 283"/>
              <a:gd name="T27" fmla="*/ 0 h 283"/>
              <a:gd name="T28" fmla="*/ 106 w 283"/>
              <a:gd name="T29" fmla="*/ 0 h 283"/>
              <a:gd name="T30" fmla="*/ 68 w 283"/>
              <a:gd name="T31" fmla="*/ 39 h 283"/>
              <a:gd name="T32" fmla="*/ 245 w 283"/>
              <a:gd name="T33" fmla="*/ 215 h 283"/>
              <a:gd name="T34" fmla="*/ 283 w 283"/>
              <a:gd name="T35" fmla="*/ 177 h 283"/>
              <a:gd name="T36" fmla="*/ 283 w 283"/>
              <a:gd name="T37" fmla="*/ 283 h 283"/>
              <a:gd name="T38" fmla="*/ 177 w 283"/>
              <a:gd name="T39" fmla="*/ 283 h 283"/>
              <a:gd name="T40" fmla="*/ 215 w 283"/>
              <a:gd name="T41" fmla="*/ 245 h 283"/>
              <a:gd name="T42" fmla="*/ 157 w 283"/>
              <a:gd name="T43" fmla="*/ 187 h 283"/>
              <a:gd name="T44" fmla="*/ 186 w 283"/>
              <a:gd name="T45" fmla="*/ 157 h 283"/>
              <a:gd name="T46" fmla="*/ 245 w 283"/>
              <a:gd name="T47" fmla="*/ 215 h 283"/>
              <a:gd name="T48" fmla="*/ 127 w 283"/>
              <a:gd name="T49" fmla="*/ 187 h 283"/>
              <a:gd name="T50" fmla="*/ 68 w 283"/>
              <a:gd name="T51" fmla="*/ 245 h 283"/>
              <a:gd name="T52" fmla="*/ 106 w 283"/>
              <a:gd name="T53" fmla="*/ 283 h 283"/>
              <a:gd name="T54" fmla="*/ 0 w 283"/>
              <a:gd name="T55" fmla="*/ 283 h 283"/>
              <a:gd name="T56" fmla="*/ 0 w 283"/>
              <a:gd name="T57" fmla="*/ 177 h 283"/>
              <a:gd name="T58" fmla="*/ 39 w 283"/>
              <a:gd name="T59" fmla="*/ 215 h 283"/>
              <a:gd name="T60" fmla="*/ 97 w 283"/>
              <a:gd name="T61" fmla="*/ 157 h 283"/>
              <a:gd name="T62" fmla="*/ 127 w 283"/>
              <a:gd name="T63" fmla="*/ 187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3" h="283">
                <a:moveTo>
                  <a:pt x="283" y="0"/>
                </a:moveTo>
                <a:lnTo>
                  <a:pt x="283" y="106"/>
                </a:lnTo>
                <a:lnTo>
                  <a:pt x="245" y="68"/>
                </a:lnTo>
                <a:lnTo>
                  <a:pt x="186" y="127"/>
                </a:lnTo>
                <a:lnTo>
                  <a:pt x="157" y="97"/>
                </a:lnTo>
                <a:lnTo>
                  <a:pt x="215" y="39"/>
                </a:lnTo>
                <a:lnTo>
                  <a:pt x="177" y="0"/>
                </a:lnTo>
                <a:lnTo>
                  <a:pt x="283" y="0"/>
                </a:lnTo>
                <a:close/>
                <a:moveTo>
                  <a:pt x="68" y="39"/>
                </a:moveTo>
                <a:lnTo>
                  <a:pt x="127" y="97"/>
                </a:lnTo>
                <a:lnTo>
                  <a:pt x="97" y="127"/>
                </a:lnTo>
                <a:lnTo>
                  <a:pt x="39" y="68"/>
                </a:lnTo>
                <a:lnTo>
                  <a:pt x="0" y="106"/>
                </a:lnTo>
                <a:lnTo>
                  <a:pt x="0" y="0"/>
                </a:lnTo>
                <a:lnTo>
                  <a:pt x="106" y="0"/>
                </a:lnTo>
                <a:lnTo>
                  <a:pt x="68" y="39"/>
                </a:lnTo>
                <a:close/>
                <a:moveTo>
                  <a:pt x="245" y="215"/>
                </a:moveTo>
                <a:lnTo>
                  <a:pt x="283" y="177"/>
                </a:lnTo>
                <a:lnTo>
                  <a:pt x="283" y="283"/>
                </a:lnTo>
                <a:lnTo>
                  <a:pt x="177" y="283"/>
                </a:lnTo>
                <a:lnTo>
                  <a:pt x="215" y="245"/>
                </a:lnTo>
                <a:lnTo>
                  <a:pt x="157" y="187"/>
                </a:lnTo>
                <a:lnTo>
                  <a:pt x="186" y="157"/>
                </a:lnTo>
                <a:lnTo>
                  <a:pt x="245" y="215"/>
                </a:lnTo>
                <a:close/>
                <a:moveTo>
                  <a:pt x="127" y="187"/>
                </a:moveTo>
                <a:lnTo>
                  <a:pt x="68" y="245"/>
                </a:lnTo>
                <a:lnTo>
                  <a:pt x="106" y="283"/>
                </a:lnTo>
                <a:lnTo>
                  <a:pt x="0" y="283"/>
                </a:lnTo>
                <a:lnTo>
                  <a:pt x="0" y="177"/>
                </a:lnTo>
                <a:lnTo>
                  <a:pt x="39" y="215"/>
                </a:lnTo>
                <a:lnTo>
                  <a:pt x="97" y="157"/>
                </a:lnTo>
                <a:lnTo>
                  <a:pt x="127" y="1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54585A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987" y="3245940"/>
            <a:ext cx="319828" cy="319828"/>
          </a:xfrm>
          <a:prstGeom prst="rect">
            <a:avLst/>
          </a:prstGeom>
        </p:spPr>
      </p:pic>
      <p:sp>
        <p:nvSpPr>
          <p:cNvPr id="42" name="Freeform 844"/>
          <p:cNvSpPr>
            <a:spLocks noEditPoints="1"/>
          </p:cNvSpPr>
          <p:nvPr/>
        </p:nvSpPr>
        <p:spPr bwMode="auto">
          <a:xfrm>
            <a:off x="3249499" y="3865650"/>
            <a:ext cx="248075" cy="277581"/>
          </a:xfrm>
          <a:custGeom>
            <a:avLst/>
            <a:gdLst>
              <a:gd name="T0" fmla="*/ 384 w 410"/>
              <a:gd name="T1" fmla="*/ 0 h 460"/>
              <a:gd name="T2" fmla="*/ 328 w 410"/>
              <a:gd name="T3" fmla="*/ 0 h 460"/>
              <a:gd name="T4" fmla="*/ 307 w 410"/>
              <a:gd name="T5" fmla="*/ 25 h 460"/>
              <a:gd name="T6" fmla="*/ 307 w 410"/>
              <a:gd name="T7" fmla="*/ 460 h 460"/>
              <a:gd name="T8" fmla="*/ 410 w 410"/>
              <a:gd name="T9" fmla="*/ 460 h 460"/>
              <a:gd name="T10" fmla="*/ 410 w 410"/>
              <a:gd name="T11" fmla="*/ 25 h 460"/>
              <a:gd name="T12" fmla="*/ 384 w 410"/>
              <a:gd name="T13" fmla="*/ 0 h 460"/>
              <a:gd name="T14" fmla="*/ 231 w 410"/>
              <a:gd name="T15" fmla="*/ 153 h 460"/>
              <a:gd name="T16" fmla="*/ 174 w 410"/>
              <a:gd name="T17" fmla="*/ 153 h 460"/>
              <a:gd name="T18" fmla="*/ 154 w 410"/>
              <a:gd name="T19" fmla="*/ 179 h 460"/>
              <a:gd name="T20" fmla="*/ 154 w 410"/>
              <a:gd name="T21" fmla="*/ 460 h 460"/>
              <a:gd name="T22" fmla="*/ 256 w 410"/>
              <a:gd name="T23" fmla="*/ 460 h 460"/>
              <a:gd name="T24" fmla="*/ 256 w 410"/>
              <a:gd name="T25" fmla="*/ 179 h 460"/>
              <a:gd name="T26" fmla="*/ 231 w 410"/>
              <a:gd name="T27" fmla="*/ 153 h 460"/>
              <a:gd name="T28" fmla="*/ 77 w 410"/>
              <a:gd name="T29" fmla="*/ 307 h 460"/>
              <a:gd name="T30" fmla="*/ 21 w 410"/>
              <a:gd name="T31" fmla="*/ 307 h 460"/>
              <a:gd name="T32" fmla="*/ 0 w 410"/>
              <a:gd name="T33" fmla="*/ 332 h 460"/>
              <a:gd name="T34" fmla="*/ 0 w 410"/>
              <a:gd name="T35" fmla="*/ 460 h 460"/>
              <a:gd name="T36" fmla="*/ 103 w 410"/>
              <a:gd name="T37" fmla="*/ 460 h 460"/>
              <a:gd name="T38" fmla="*/ 103 w 410"/>
              <a:gd name="T39" fmla="*/ 332 h 460"/>
              <a:gd name="T40" fmla="*/ 77 w 410"/>
              <a:gd name="T41" fmla="*/ 307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10" h="460">
                <a:moveTo>
                  <a:pt x="384" y="0"/>
                </a:moveTo>
                <a:cubicBezTo>
                  <a:pt x="328" y="0"/>
                  <a:pt x="328" y="0"/>
                  <a:pt x="328" y="0"/>
                </a:cubicBezTo>
                <a:cubicBezTo>
                  <a:pt x="314" y="0"/>
                  <a:pt x="307" y="11"/>
                  <a:pt x="307" y="25"/>
                </a:cubicBezTo>
                <a:cubicBezTo>
                  <a:pt x="307" y="460"/>
                  <a:pt x="307" y="460"/>
                  <a:pt x="307" y="460"/>
                </a:cubicBezTo>
                <a:cubicBezTo>
                  <a:pt x="410" y="460"/>
                  <a:pt x="410" y="460"/>
                  <a:pt x="410" y="460"/>
                </a:cubicBezTo>
                <a:cubicBezTo>
                  <a:pt x="410" y="25"/>
                  <a:pt x="410" y="25"/>
                  <a:pt x="410" y="25"/>
                </a:cubicBezTo>
                <a:cubicBezTo>
                  <a:pt x="410" y="11"/>
                  <a:pt x="398" y="0"/>
                  <a:pt x="384" y="0"/>
                </a:cubicBezTo>
                <a:close/>
                <a:moveTo>
                  <a:pt x="231" y="153"/>
                </a:moveTo>
                <a:cubicBezTo>
                  <a:pt x="174" y="153"/>
                  <a:pt x="174" y="153"/>
                  <a:pt x="174" y="153"/>
                </a:cubicBezTo>
                <a:cubicBezTo>
                  <a:pt x="160" y="153"/>
                  <a:pt x="154" y="165"/>
                  <a:pt x="154" y="179"/>
                </a:cubicBezTo>
                <a:cubicBezTo>
                  <a:pt x="154" y="460"/>
                  <a:pt x="154" y="460"/>
                  <a:pt x="154" y="460"/>
                </a:cubicBezTo>
                <a:cubicBezTo>
                  <a:pt x="256" y="460"/>
                  <a:pt x="256" y="460"/>
                  <a:pt x="256" y="460"/>
                </a:cubicBezTo>
                <a:cubicBezTo>
                  <a:pt x="256" y="179"/>
                  <a:pt x="256" y="179"/>
                  <a:pt x="256" y="179"/>
                </a:cubicBezTo>
                <a:cubicBezTo>
                  <a:pt x="256" y="165"/>
                  <a:pt x="245" y="153"/>
                  <a:pt x="231" y="153"/>
                </a:cubicBezTo>
                <a:close/>
                <a:moveTo>
                  <a:pt x="77" y="307"/>
                </a:moveTo>
                <a:cubicBezTo>
                  <a:pt x="21" y="307"/>
                  <a:pt x="21" y="307"/>
                  <a:pt x="21" y="307"/>
                </a:cubicBezTo>
                <a:cubicBezTo>
                  <a:pt x="7" y="307"/>
                  <a:pt x="0" y="318"/>
                  <a:pt x="0" y="332"/>
                </a:cubicBezTo>
                <a:cubicBezTo>
                  <a:pt x="0" y="460"/>
                  <a:pt x="0" y="460"/>
                  <a:pt x="0" y="460"/>
                </a:cubicBezTo>
                <a:cubicBezTo>
                  <a:pt x="103" y="460"/>
                  <a:pt x="103" y="460"/>
                  <a:pt x="103" y="460"/>
                </a:cubicBezTo>
                <a:cubicBezTo>
                  <a:pt x="103" y="332"/>
                  <a:pt x="103" y="332"/>
                  <a:pt x="103" y="332"/>
                </a:cubicBezTo>
                <a:cubicBezTo>
                  <a:pt x="103" y="318"/>
                  <a:pt x="91" y="307"/>
                  <a:pt x="77" y="3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06" tIns="45702" rIns="91406" bIns="45702" numCol="1" anchor="t" anchorCtr="0" compatLnSpc="1">
            <a:prstTxWarp prst="textNoShape">
              <a:avLst/>
            </a:prstTxWarp>
          </a:bodyPr>
          <a:lstStyle/>
          <a:p>
            <a:pPr defTabSz="914051"/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3" name="Freeform 20"/>
          <p:cNvSpPr>
            <a:spLocks noEditPoints="1"/>
          </p:cNvSpPr>
          <p:nvPr/>
        </p:nvSpPr>
        <p:spPr bwMode="auto">
          <a:xfrm>
            <a:off x="4428056" y="4519814"/>
            <a:ext cx="257709" cy="290248"/>
          </a:xfrm>
          <a:custGeom>
            <a:avLst/>
            <a:gdLst>
              <a:gd name="T0" fmla="*/ 586 w 1462"/>
              <a:gd name="T1" fmla="*/ 1325 h 1648"/>
              <a:gd name="T2" fmla="*/ 586 w 1462"/>
              <a:gd name="T3" fmla="*/ 1399 h 1648"/>
              <a:gd name="T4" fmla="*/ 913 w 1462"/>
              <a:gd name="T5" fmla="*/ 1362 h 1648"/>
              <a:gd name="T6" fmla="*/ 869 w 1462"/>
              <a:gd name="T7" fmla="*/ 1448 h 1648"/>
              <a:gd name="T8" fmla="*/ 556 w 1462"/>
              <a:gd name="T9" fmla="*/ 1484 h 1648"/>
              <a:gd name="T10" fmla="*/ 869 w 1462"/>
              <a:gd name="T11" fmla="*/ 1521 h 1648"/>
              <a:gd name="T12" fmla="*/ 869 w 1462"/>
              <a:gd name="T13" fmla="*/ 1448 h 1648"/>
              <a:gd name="T14" fmla="*/ 702 w 1462"/>
              <a:gd name="T15" fmla="*/ 1648 h 1648"/>
              <a:gd name="T16" fmla="*/ 867 w 1462"/>
              <a:gd name="T17" fmla="*/ 1568 h 1648"/>
              <a:gd name="T18" fmla="*/ 1150 w 1462"/>
              <a:gd name="T19" fmla="*/ 687 h 1648"/>
              <a:gd name="T20" fmla="*/ 526 w 1462"/>
              <a:gd name="T21" fmla="*/ 1272 h 1648"/>
              <a:gd name="T22" fmla="*/ 1150 w 1462"/>
              <a:gd name="T23" fmla="*/ 687 h 1648"/>
              <a:gd name="T24" fmla="*/ 684 w 1462"/>
              <a:gd name="T25" fmla="*/ 180 h 1648"/>
              <a:gd name="T26" fmla="*/ 784 w 1462"/>
              <a:gd name="T27" fmla="*/ 0 h 1648"/>
              <a:gd name="T28" fmla="*/ 1128 w 1462"/>
              <a:gd name="T29" fmla="*/ 96 h 1648"/>
              <a:gd name="T30" fmla="*/ 952 w 1462"/>
              <a:gd name="T31" fmla="*/ 213 h 1648"/>
              <a:gd name="T32" fmla="*/ 1128 w 1462"/>
              <a:gd name="T33" fmla="*/ 96 h 1648"/>
              <a:gd name="T34" fmla="*/ 1326 w 1462"/>
              <a:gd name="T35" fmla="*/ 263 h 1648"/>
              <a:gd name="T36" fmla="*/ 1224 w 1462"/>
              <a:gd name="T37" fmla="*/ 459 h 1648"/>
              <a:gd name="T38" fmla="*/ 1402 w 1462"/>
              <a:gd name="T39" fmla="*/ 977 h 1648"/>
              <a:gd name="T40" fmla="*/ 1184 w 1462"/>
              <a:gd name="T41" fmla="*/ 996 h 1648"/>
              <a:gd name="T42" fmla="*/ 1402 w 1462"/>
              <a:gd name="T43" fmla="*/ 977 h 1648"/>
              <a:gd name="T44" fmla="*/ 1258 w 1462"/>
              <a:gd name="T45" fmla="*/ 622 h 1648"/>
              <a:gd name="T46" fmla="*/ 1462 w 1462"/>
              <a:gd name="T47" fmla="*/ 722 h 1648"/>
              <a:gd name="T48" fmla="*/ 511 w 1462"/>
              <a:gd name="T49" fmla="*/ 213 h 1648"/>
              <a:gd name="T50" fmla="*/ 334 w 1462"/>
              <a:gd name="T51" fmla="*/ 96 h 1648"/>
              <a:gd name="T52" fmla="*/ 511 w 1462"/>
              <a:gd name="T53" fmla="*/ 213 h 1648"/>
              <a:gd name="T54" fmla="*/ 136 w 1462"/>
              <a:gd name="T55" fmla="*/ 263 h 1648"/>
              <a:gd name="T56" fmla="*/ 238 w 1462"/>
              <a:gd name="T57" fmla="*/ 459 h 1648"/>
              <a:gd name="T58" fmla="*/ 280 w 1462"/>
              <a:gd name="T59" fmla="*/ 988 h 1648"/>
              <a:gd name="T60" fmla="*/ 58 w 1462"/>
              <a:gd name="T61" fmla="*/ 977 h 1648"/>
              <a:gd name="T62" fmla="*/ 280 w 1462"/>
              <a:gd name="T63" fmla="*/ 988 h 1648"/>
              <a:gd name="T64" fmla="*/ 0 w 1462"/>
              <a:gd name="T65" fmla="*/ 622 h 1648"/>
              <a:gd name="T66" fmla="*/ 204 w 1462"/>
              <a:gd name="T67" fmla="*/ 722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62" h="1648">
                <a:moveTo>
                  <a:pt x="876" y="1325"/>
                </a:moveTo>
                <a:cubicBezTo>
                  <a:pt x="586" y="1325"/>
                  <a:pt x="586" y="1325"/>
                  <a:pt x="586" y="1325"/>
                </a:cubicBezTo>
                <a:cubicBezTo>
                  <a:pt x="565" y="1325"/>
                  <a:pt x="549" y="1342"/>
                  <a:pt x="549" y="1362"/>
                </a:cubicBezTo>
                <a:cubicBezTo>
                  <a:pt x="549" y="1382"/>
                  <a:pt x="565" y="1399"/>
                  <a:pt x="586" y="1399"/>
                </a:cubicBezTo>
                <a:cubicBezTo>
                  <a:pt x="876" y="1399"/>
                  <a:pt x="876" y="1399"/>
                  <a:pt x="876" y="1399"/>
                </a:cubicBezTo>
                <a:cubicBezTo>
                  <a:pt x="896" y="1399"/>
                  <a:pt x="913" y="1382"/>
                  <a:pt x="913" y="1362"/>
                </a:cubicBezTo>
                <a:cubicBezTo>
                  <a:pt x="913" y="1342"/>
                  <a:pt x="896" y="1325"/>
                  <a:pt x="876" y="1325"/>
                </a:cubicBezTo>
                <a:close/>
                <a:moveTo>
                  <a:pt x="869" y="1448"/>
                </a:moveTo>
                <a:cubicBezTo>
                  <a:pt x="592" y="1448"/>
                  <a:pt x="592" y="1448"/>
                  <a:pt x="592" y="1448"/>
                </a:cubicBezTo>
                <a:cubicBezTo>
                  <a:pt x="572" y="1448"/>
                  <a:pt x="556" y="1464"/>
                  <a:pt x="556" y="1484"/>
                </a:cubicBezTo>
                <a:cubicBezTo>
                  <a:pt x="556" y="1505"/>
                  <a:pt x="572" y="1521"/>
                  <a:pt x="592" y="1521"/>
                </a:cubicBezTo>
                <a:cubicBezTo>
                  <a:pt x="869" y="1521"/>
                  <a:pt x="869" y="1521"/>
                  <a:pt x="869" y="1521"/>
                </a:cubicBezTo>
                <a:cubicBezTo>
                  <a:pt x="890" y="1521"/>
                  <a:pt x="906" y="1505"/>
                  <a:pt x="906" y="1484"/>
                </a:cubicBezTo>
                <a:cubicBezTo>
                  <a:pt x="906" y="1464"/>
                  <a:pt x="890" y="1448"/>
                  <a:pt x="869" y="1448"/>
                </a:cubicBezTo>
                <a:close/>
                <a:moveTo>
                  <a:pt x="594" y="1568"/>
                </a:moveTo>
                <a:cubicBezTo>
                  <a:pt x="666" y="1635"/>
                  <a:pt x="673" y="1648"/>
                  <a:pt x="702" y="1648"/>
                </a:cubicBezTo>
                <a:cubicBezTo>
                  <a:pt x="757" y="1648"/>
                  <a:pt x="757" y="1648"/>
                  <a:pt x="757" y="1648"/>
                </a:cubicBezTo>
                <a:cubicBezTo>
                  <a:pt x="785" y="1648"/>
                  <a:pt x="792" y="1636"/>
                  <a:pt x="867" y="1568"/>
                </a:cubicBezTo>
                <a:lnTo>
                  <a:pt x="594" y="1568"/>
                </a:lnTo>
                <a:close/>
                <a:moveTo>
                  <a:pt x="1150" y="687"/>
                </a:moveTo>
                <a:cubicBezTo>
                  <a:pt x="1150" y="936"/>
                  <a:pt x="935" y="1075"/>
                  <a:pt x="935" y="1272"/>
                </a:cubicBezTo>
                <a:cubicBezTo>
                  <a:pt x="526" y="1272"/>
                  <a:pt x="526" y="1272"/>
                  <a:pt x="526" y="1272"/>
                </a:cubicBezTo>
                <a:cubicBezTo>
                  <a:pt x="526" y="1075"/>
                  <a:pt x="312" y="936"/>
                  <a:pt x="312" y="687"/>
                </a:cubicBezTo>
                <a:cubicBezTo>
                  <a:pt x="312" y="151"/>
                  <a:pt x="1150" y="150"/>
                  <a:pt x="1150" y="687"/>
                </a:cubicBezTo>
                <a:close/>
                <a:moveTo>
                  <a:pt x="784" y="180"/>
                </a:moveTo>
                <a:cubicBezTo>
                  <a:pt x="684" y="180"/>
                  <a:pt x="684" y="180"/>
                  <a:pt x="684" y="180"/>
                </a:cubicBezTo>
                <a:cubicBezTo>
                  <a:pt x="684" y="0"/>
                  <a:pt x="684" y="0"/>
                  <a:pt x="684" y="0"/>
                </a:cubicBezTo>
                <a:cubicBezTo>
                  <a:pt x="784" y="0"/>
                  <a:pt x="784" y="0"/>
                  <a:pt x="784" y="0"/>
                </a:cubicBezTo>
                <a:lnTo>
                  <a:pt x="784" y="180"/>
                </a:lnTo>
                <a:close/>
                <a:moveTo>
                  <a:pt x="1128" y="96"/>
                </a:moveTo>
                <a:cubicBezTo>
                  <a:pt x="1040" y="48"/>
                  <a:pt x="1040" y="48"/>
                  <a:pt x="1040" y="48"/>
                </a:cubicBezTo>
                <a:cubicBezTo>
                  <a:pt x="952" y="213"/>
                  <a:pt x="952" y="213"/>
                  <a:pt x="952" y="213"/>
                </a:cubicBezTo>
                <a:cubicBezTo>
                  <a:pt x="1040" y="260"/>
                  <a:pt x="1040" y="260"/>
                  <a:pt x="1040" y="260"/>
                </a:cubicBezTo>
                <a:lnTo>
                  <a:pt x="1128" y="96"/>
                </a:lnTo>
                <a:close/>
                <a:moveTo>
                  <a:pt x="1384" y="344"/>
                </a:moveTo>
                <a:cubicBezTo>
                  <a:pt x="1326" y="263"/>
                  <a:pt x="1326" y="263"/>
                  <a:pt x="1326" y="263"/>
                </a:cubicBezTo>
                <a:cubicBezTo>
                  <a:pt x="1166" y="378"/>
                  <a:pt x="1166" y="378"/>
                  <a:pt x="1166" y="378"/>
                </a:cubicBezTo>
                <a:cubicBezTo>
                  <a:pt x="1224" y="459"/>
                  <a:pt x="1224" y="459"/>
                  <a:pt x="1224" y="459"/>
                </a:cubicBezTo>
                <a:lnTo>
                  <a:pt x="1384" y="344"/>
                </a:lnTo>
                <a:close/>
                <a:moveTo>
                  <a:pt x="1402" y="977"/>
                </a:moveTo>
                <a:cubicBezTo>
                  <a:pt x="1222" y="903"/>
                  <a:pt x="1222" y="903"/>
                  <a:pt x="1222" y="903"/>
                </a:cubicBezTo>
                <a:cubicBezTo>
                  <a:pt x="1184" y="996"/>
                  <a:pt x="1184" y="996"/>
                  <a:pt x="1184" y="996"/>
                </a:cubicBezTo>
                <a:cubicBezTo>
                  <a:pt x="1364" y="1069"/>
                  <a:pt x="1364" y="1069"/>
                  <a:pt x="1364" y="1069"/>
                </a:cubicBezTo>
                <a:lnTo>
                  <a:pt x="1402" y="977"/>
                </a:lnTo>
                <a:close/>
                <a:moveTo>
                  <a:pt x="1462" y="622"/>
                </a:moveTo>
                <a:cubicBezTo>
                  <a:pt x="1258" y="622"/>
                  <a:pt x="1258" y="622"/>
                  <a:pt x="1258" y="622"/>
                </a:cubicBezTo>
                <a:cubicBezTo>
                  <a:pt x="1258" y="722"/>
                  <a:pt x="1258" y="722"/>
                  <a:pt x="1258" y="722"/>
                </a:cubicBezTo>
                <a:cubicBezTo>
                  <a:pt x="1462" y="722"/>
                  <a:pt x="1462" y="722"/>
                  <a:pt x="1462" y="722"/>
                </a:cubicBezTo>
                <a:lnTo>
                  <a:pt x="1462" y="622"/>
                </a:lnTo>
                <a:close/>
                <a:moveTo>
                  <a:pt x="511" y="213"/>
                </a:moveTo>
                <a:cubicBezTo>
                  <a:pt x="422" y="48"/>
                  <a:pt x="422" y="48"/>
                  <a:pt x="422" y="48"/>
                </a:cubicBezTo>
                <a:cubicBezTo>
                  <a:pt x="334" y="96"/>
                  <a:pt x="334" y="96"/>
                  <a:pt x="334" y="96"/>
                </a:cubicBezTo>
                <a:cubicBezTo>
                  <a:pt x="422" y="260"/>
                  <a:pt x="422" y="260"/>
                  <a:pt x="422" y="260"/>
                </a:cubicBezTo>
                <a:lnTo>
                  <a:pt x="511" y="213"/>
                </a:lnTo>
                <a:close/>
                <a:moveTo>
                  <a:pt x="296" y="378"/>
                </a:moveTo>
                <a:cubicBezTo>
                  <a:pt x="136" y="263"/>
                  <a:pt x="136" y="263"/>
                  <a:pt x="136" y="263"/>
                </a:cubicBezTo>
                <a:cubicBezTo>
                  <a:pt x="78" y="344"/>
                  <a:pt x="78" y="344"/>
                  <a:pt x="78" y="344"/>
                </a:cubicBezTo>
                <a:cubicBezTo>
                  <a:pt x="238" y="459"/>
                  <a:pt x="238" y="459"/>
                  <a:pt x="238" y="459"/>
                </a:cubicBezTo>
                <a:lnTo>
                  <a:pt x="296" y="378"/>
                </a:lnTo>
                <a:close/>
                <a:moveTo>
                  <a:pt x="280" y="988"/>
                </a:moveTo>
                <a:cubicBezTo>
                  <a:pt x="239" y="896"/>
                  <a:pt x="239" y="896"/>
                  <a:pt x="239" y="896"/>
                </a:cubicBezTo>
                <a:cubicBezTo>
                  <a:pt x="58" y="977"/>
                  <a:pt x="58" y="977"/>
                  <a:pt x="58" y="977"/>
                </a:cubicBezTo>
                <a:cubicBezTo>
                  <a:pt x="99" y="1069"/>
                  <a:pt x="99" y="1069"/>
                  <a:pt x="99" y="1069"/>
                </a:cubicBezTo>
                <a:lnTo>
                  <a:pt x="280" y="988"/>
                </a:lnTo>
                <a:close/>
                <a:moveTo>
                  <a:pt x="204" y="622"/>
                </a:moveTo>
                <a:cubicBezTo>
                  <a:pt x="0" y="622"/>
                  <a:pt x="0" y="622"/>
                  <a:pt x="0" y="622"/>
                </a:cubicBezTo>
                <a:cubicBezTo>
                  <a:pt x="0" y="722"/>
                  <a:pt x="0" y="722"/>
                  <a:pt x="0" y="722"/>
                </a:cubicBezTo>
                <a:cubicBezTo>
                  <a:pt x="204" y="722"/>
                  <a:pt x="204" y="722"/>
                  <a:pt x="204" y="722"/>
                </a:cubicBezTo>
                <a:lnTo>
                  <a:pt x="204" y="6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561" tIns="50780" rIns="101561" bIns="50780" numCol="1" anchor="t" anchorCtr="0" compatLnSpc="1">
            <a:prstTxWarp prst="textNoShape">
              <a:avLst/>
            </a:prstTxWarp>
          </a:bodyPr>
          <a:lstStyle/>
          <a:p>
            <a:pPr defTabSz="914051"/>
            <a:endParaRPr lang="en-US" sz="2000" kern="0">
              <a:solidFill>
                <a:sysClr val="windowText" lastClr="000000"/>
              </a:solidFill>
            </a:endParaRPr>
          </a:p>
        </p:txBody>
      </p:sp>
      <p:sp>
        <p:nvSpPr>
          <p:cNvPr id="44" name="Rounded Rectangle 8"/>
          <p:cNvSpPr/>
          <p:nvPr/>
        </p:nvSpPr>
        <p:spPr>
          <a:xfrm>
            <a:off x="5670817" y="3992081"/>
            <a:ext cx="149589" cy="228783"/>
          </a:xfrm>
          <a:custGeom>
            <a:avLst/>
            <a:gdLst/>
            <a:ahLst/>
            <a:cxnLst/>
            <a:rect l="l" t="t" r="r" b="b"/>
            <a:pathLst>
              <a:path w="1295400" h="1981200">
                <a:moveTo>
                  <a:pt x="426685" y="1706920"/>
                </a:moveTo>
                <a:lnTo>
                  <a:pt x="426685" y="1859320"/>
                </a:lnTo>
                <a:lnTo>
                  <a:pt x="883885" y="1859320"/>
                </a:lnTo>
                <a:lnTo>
                  <a:pt x="883885" y="1706920"/>
                </a:lnTo>
                <a:close/>
                <a:moveTo>
                  <a:pt x="152400" y="188944"/>
                </a:moveTo>
                <a:lnTo>
                  <a:pt x="152400" y="1587438"/>
                </a:lnTo>
                <a:lnTo>
                  <a:pt x="1143000" y="1587438"/>
                </a:lnTo>
                <a:lnTo>
                  <a:pt x="1143000" y="188944"/>
                </a:lnTo>
                <a:close/>
                <a:moveTo>
                  <a:pt x="124527" y="0"/>
                </a:moveTo>
                <a:lnTo>
                  <a:pt x="1170873" y="0"/>
                </a:lnTo>
                <a:cubicBezTo>
                  <a:pt x="1239647" y="0"/>
                  <a:pt x="1295400" y="55753"/>
                  <a:pt x="1295400" y="124527"/>
                </a:cubicBezTo>
                <a:lnTo>
                  <a:pt x="1295400" y="1856673"/>
                </a:lnTo>
                <a:cubicBezTo>
                  <a:pt x="1295400" y="1925447"/>
                  <a:pt x="1239647" y="1981200"/>
                  <a:pt x="1170873" y="1981200"/>
                </a:cubicBezTo>
                <a:lnTo>
                  <a:pt x="124527" y="1981200"/>
                </a:lnTo>
                <a:cubicBezTo>
                  <a:pt x="55753" y="1981200"/>
                  <a:pt x="0" y="1925447"/>
                  <a:pt x="0" y="1856673"/>
                </a:cubicBezTo>
                <a:lnTo>
                  <a:pt x="0" y="124527"/>
                </a:lnTo>
                <a:cubicBezTo>
                  <a:pt x="0" y="55753"/>
                  <a:pt x="55753" y="0"/>
                  <a:pt x="1245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25"/>
          <p:cNvSpPr>
            <a:spLocks noChangeAspect="1" noEditPoints="1"/>
          </p:cNvSpPr>
          <p:nvPr/>
        </p:nvSpPr>
        <p:spPr bwMode="auto">
          <a:xfrm>
            <a:off x="6828178" y="3326642"/>
            <a:ext cx="233212" cy="225151"/>
          </a:xfrm>
          <a:custGeom>
            <a:avLst/>
            <a:gdLst/>
            <a:ahLst/>
            <a:cxnLst>
              <a:cxn ang="0">
                <a:pos x="206" y="139"/>
              </a:cxn>
              <a:cxn ang="0">
                <a:pos x="261" y="69"/>
              </a:cxn>
              <a:cxn ang="0">
                <a:pos x="304" y="0"/>
              </a:cxn>
              <a:cxn ang="0">
                <a:pos x="290" y="159"/>
              </a:cxn>
              <a:cxn ang="0">
                <a:pos x="420" y="159"/>
              </a:cxn>
              <a:cxn ang="0">
                <a:pos x="452" y="193"/>
              </a:cxn>
              <a:cxn ang="0">
                <a:pos x="433" y="228"/>
              </a:cxn>
              <a:cxn ang="0">
                <a:pos x="457" y="262"/>
              </a:cxn>
              <a:cxn ang="0">
                <a:pos x="431" y="296"/>
              </a:cxn>
              <a:cxn ang="0">
                <a:pos x="453" y="330"/>
              </a:cxn>
              <a:cxn ang="0">
                <a:pos x="420" y="364"/>
              </a:cxn>
              <a:cxn ang="0">
                <a:pos x="439" y="388"/>
              </a:cxn>
              <a:cxn ang="0">
                <a:pos x="389" y="434"/>
              </a:cxn>
              <a:cxn ang="0">
                <a:pos x="294" y="438"/>
              </a:cxn>
              <a:cxn ang="0">
                <a:pos x="138" y="409"/>
              </a:cxn>
              <a:cxn ang="0">
                <a:pos x="138" y="218"/>
              </a:cxn>
              <a:cxn ang="0">
                <a:pos x="206" y="139"/>
              </a:cxn>
              <a:cxn ang="0">
                <a:pos x="0" y="430"/>
              </a:cxn>
              <a:cxn ang="0">
                <a:pos x="9" y="440"/>
              </a:cxn>
              <a:cxn ang="0">
                <a:pos x="108" y="440"/>
              </a:cxn>
              <a:cxn ang="0">
                <a:pos x="118" y="430"/>
              </a:cxn>
              <a:cxn ang="0">
                <a:pos x="118" y="198"/>
              </a:cxn>
              <a:cxn ang="0">
                <a:pos x="108" y="188"/>
              </a:cxn>
              <a:cxn ang="0">
                <a:pos x="9" y="188"/>
              </a:cxn>
              <a:cxn ang="0">
                <a:pos x="0" y="198"/>
              </a:cxn>
              <a:cxn ang="0">
                <a:pos x="0" y="430"/>
              </a:cxn>
            </a:cxnLst>
            <a:rect l="0" t="0" r="r" b="b"/>
            <a:pathLst>
              <a:path w="457" h="441">
                <a:moveTo>
                  <a:pt x="206" y="139"/>
                </a:moveTo>
                <a:cubicBezTo>
                  <a:pt x="214" y="121"/>
                  <a:pt x="253" y="83"/>
                  <a:pt x="261" y="69"/>
                </a:cubicBezTo>
                <a:cubicBezTo>
                  <a:pt x="277" y="40"/>
                  <a:pt x="264" y="0"/>
                  <a:pt x="304" y="0"/>
                </a:cubicBezTo>
                <a:cubicBezTo>
                  <a:pt x="321" y="0"/>
                  <a:pt x="375" y="44"/>
                  <a:pt x="290" y="159"/>
                </a:cubicBezTo>
                <a:cubicBezTo>
                  <a:pt x="340" y="153"/>
                  <a:pt x="397" y="154"/>
                  <a:pt x="420" y="159"/>
                </a:cubicBezTo>
                <a:cubicBezTo>
                  <a:pt x="434" y="162"/>
                  <a:pt x="452" y="176"/>
                  <a:pt x="452" y="193"/>
                </a:cubicBezTo>
                <a:cubicBezTo>
                  <a:pt x="452" y="211"/>
                  <a:pt x="444" y="221"/>
                  <a:pt x="433" y="228"/>
                </a:cubicBezTo>
                <a:cubicBezTo>
                  <a:pt x="448" y="232"/>
                  <a:pt x="457" y="245"/>
                  <a:pt x="457" y="262"/>
                </a:cubicBezTo>
                <a:cubicBezTo>
                  <a:pt x="457" y="280"/>
                  <a:pt x="446" y="290"/>
                  <a:pt x="431" y="296"/>
                </a:cubicBezTo>
                <a:cubicBezTo>
                  <a:pt x="442" y="301"/>
                  <a:pt x="453" y="313"/>
                  <a:pt x="453" y="330"/>
                </a:cubicBezTo>
                <a:cubicBezTo>
                  <a:pt x="453" y="347"/>
                  <a:pt x="439" y="361"/>
                  <a:pt x="420" y="364"/>
                </a:cubicBezTo>
                <a:cubicBezTo>
                  <a:pt x="433" y="370"/>
                  <a:pt x="439" y="378"/>
                  <a:pt x="439" y="388"/>
                </a:cubicBezTo>
                <a:cubicBezTo>
                  <a:pt x="439" y="420"/>
                  <a:pt x="412" y="428"/>
                  <a:pt x="389" y="434"/>
                </a:cubicBezTo>
                <a:cubicBezTo>
                  <a:pt x="367" y="440"/>
                  <a:pt x="336" y="441"/>
                  <a:pt x="294" y="438"/>
                </a:cubicBezTo>
                <a:cubicBezTo>
                  <a:pt x="252" y="435"/>
                  <a:pt x="198" y="416"/>
                  <a:pt x="138" y="409"/>
                </a:cubicBezTo>
                <a:cubicBezTo>
                  <a:pt x="138" y="357"/>
                  <a:pt x="138" y="218"/>
                  <a:pt x="138" y="218"/>
                </a:cubicBezTo>
                <a:cubicBezTo>
                  <a:pt x="138" y="218"/>
                  <a:pt x="181" y="193"/>
                  <a:pt x="206" y="139"/>
                </a:cubicBezTo>
                <a:close/>
                <a:moveTo>
                  <a:pt x="0" y="430"/>
                </a:moveTo>
                <a:cubicBezTo>
                  <a:pt x="0" y="435"/>
                  <a:pt x="4" y="440"/>
                  <a:pt x="9" y="440"/>
                </a:cubicBezTo>
                <a:cubicBezTo>
                  <a:pt x="108" y="440"/>
                  <a:pt x="108" y="440"/>
                  <a:pt x="108" y="440"/>
                </a:cubicBezTo>
                <a:cubicBezTo>
                  <a:pt x="113" y="440"/>
                  <a:pt x="118" y="435"/>
                  <a:pt x="118" y="430"/>
                </a:cubicBezTo>
                <a:cubicBezTo>
                  <a:pt x="118" y="198"/>
                  <a:pt x="118" y="198"/>
                  <a:pt x="118" y="198"/>
                </a:cubicBezTo>
                <a:cubicBezTo>
                  <a:pt x="118" y="193"/>
                  <a:pt x="113" y="188"/>
                  <a:pt x="108" y="188"/>
                </a:cubicBezTo>
                <a:cubicBezTo>
                  <a:pt x="9" y="188"/>
                  <a:pt x="9" y="188"/>
                  <a:pt x="9" y="188"/>
                </a:cubicBezTo>
                <a:cubicBezTo>
                  <a:pt x="4" y="188"/>
                  <a:pt x="0" y="193"/>
                  <a:pt x="0" y="198"/>
                </a:cubicBezTo>
                <a:lnTo>
                  <a:pt x="0" y="43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54585A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982347" y="2776071"/>
            <a:ext cx="261438" cy="173586"/>
            <a:chOff x="2947932" y="698671"/>
            <a:chExt cx="4551418" cy="3021990"/>
          </a:xfrm>
          <a:solidFill>
            <a:schemeClr val="bg1"/>
          </a:solidFill>
        </p:grpSpPr>
        <p:sp>
          <p:nvSpPr>
            <p:cNvPr id="47" name="Moon 46"/>
            <p:cNvSpPr/>
            <p:nvPr/>
          </p:nvSpPr>
          <p:spPr>
            <a:xfrm rot="5400000">
              <a:off x="4085786" y="-439183"/>
              <a:ext cx="2275709" cy="4551418"/>
            </a:xfrm>
            <a:prstGeom prst="mo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067504" y="1277885"/>
              <a:ext cx="2291254" cy="229125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9" name="Moon 48"/>
            <p:cNvSpPr/>
            <p:nvPr/>
          </p:nvSpPr>
          <p:spPr>
            <a:xfrm rot="16200000">
              <a:off x="4765543" y="986855"/>
              <a:ext cx="916195" cy="4551418"/>
            </a:xfrm>
            <a:prstGeom prst="moon">
              <a:avLst>
                <a:gd name="adj" fmla="val 12097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 smtClean="0">
                <a:solidFill>
                  <a:prstClr val="white"/>
                </a:solidFill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804551" y="2117726"/>
            <a:ext cx="412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</a:rPr>
              <a:t>1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930759" y="2157383"/>
            <a:ext cx="412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7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84048"/>
            <a:ext cx="8839200" cy="62804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Nation’s Most Rapidly Improving Schools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04800" y="1295400"/>
            <a:ext cx="8229600" cy="4937761"/>
            <a:chOff x="304800" y="1295400"/>
            <a:chExt cx="8229600" cy="4937761"/>
          </a:xfrm>
        </p:grpSpPr>
        <p:pic>
          <p:nvPicPr>
            <p:cNvPr id="417" name="Picture 4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1295400"/>
              <a:ext cx="8229600" cy="4937761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33600" y="1600200"/>
              <a:ext cx="5867400" cy="3124200"/>
              <a:chOff x="1407488" y="762668"/>
              <a:chExt cx="7232704" cy="4529873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143883" y="1381278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393" name="Rectangle 392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4" name="Rectangle 393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5" name="Rectangle 394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6" name="Rectangle 395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7" name="Rectangle 396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8" name="Rectangle 397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9" name="Rectangle 398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0" name="Rectangle 399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1" name="Rectangle 400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2" name="Rectangle 401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3" name="Rectangle 402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4" name="Rectangle 403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5" name="Rectangle 404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6" name="Rectangle 405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7" name="Rectangle 406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8" name="Rectangle 407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9" name="Rectangle 408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0" name="Rectangle 409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1" name="Rectangle 410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" name="Rectangle 411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3" name="Rectangle 412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4" name="Rectangle 413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5" name="Rectangle 414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3466418" y="1522671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370" name="Rectangle 369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1" name="Rectangle 370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2" name="Rectangle 371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3" name="Rectangle 372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4" name="Rectangle 373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5" name="Rectangle 374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6" name="Rectangle 375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7" name="Rectangle 376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8" name="Rectangle 377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9" name="Rectangle 378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0" name="Rectangle 379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1" name="Rectangle 380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2" name="Rectangle 381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3" name="Rectangle 382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4" name="Rectangle 383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5" name="Rectangle 384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6" name="Rectangle 385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7" name="Rectangle 386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8" name="Rectangle 387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9" name="Rectangle 388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0" name="Rectangle 389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1" name="Rectangle 390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2" name="Rectangle 391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5719340" y="1073309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347" name="Rectangle 346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8" name="Rectangle 347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9" name="Rectangle 348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0" name="Rectangle 349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3" name="Rectangle 352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4" name="Rectangle 353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5" name="Rectangle 354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6" name="Rectangle 365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1407488" y="762668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324" name="Rectangle 323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5" name="Rectangle 324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6" name="Rectangle 325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7" name="Rectangle 326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8" name="Rectangle 327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" name="Rectangle 328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" name="Rectangle 329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" name="Rectangle 330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2" name="Rectangle 331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3" name="Rectangle 332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4" name="Rectangle 333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5" name="Rectangle 334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6" name="Rectangle 335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7" name="Rectangle 336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0" name="Rectangle 339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3" name="Rectangle 342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6" name="Rectangle 345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5954782" y="2040664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301" name="Rectangle 300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2" name="Rectangle 301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3" name="Rectangle 302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4" name="Rectangle 303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5" name="Rectangle 304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6" name="Rectangle 305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7" name="Rectangle 306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8" name="Rectangle 307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9" name="Rectangle 308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0" name="Rectangle 309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2" name="Rectangle 311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4" name="Rectangle 313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5" name="Rectangle 314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6" name="Rectangle 315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0" name="Rectangle 319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1" name="Rectangle 320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2" name="Rectangle 321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3" name="Rectangle 322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2349365" y="1691919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278" name="Rectangle 277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9" name="Rectangle 278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0" name="Rectangle 279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1" name="Rectangle 280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2" name="Rectangle 281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3" name="Rectangle 282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4" name="Rectangle 283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5" name="Rectangle 284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6" name="Rectangle 285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7" name="Rectangle 286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8" name="Rectangle 287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9" name="Rectangle 288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0" name="Rectangle 289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1" name="Rectangle 290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2" name="Rectangle 291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3" name="Rectangle 292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4" name="Rectangle 293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5" name="Rectangle 294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6" name="Rectangle 295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7" name="Rectangle 296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8" name="Rectangle 297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9" name="Rectangle 298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0" name="Rectangle 299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5857504" y="2738196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255" name="Rectangle 254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6" name="Rectangle 255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7" name="Rectangle 256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8" name="Rectangle 257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9" name="Rectangle 258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0" name="Rectangle 259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1" name="Rectangle 260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2" name="Rectangle 261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3" name="Rectangle 262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4" name="Rectangle 263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5" name="Rectangle 264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6" name="Rectangle 265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7" name="Rectangle 266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8" name="Rectangle 267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9" name="Rectangle 268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0" name="Rectangle 269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1" name="Rectangle 270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2" name="Rectangle 271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3" name="Rectangle 272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4" name="Rectangle 273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5" name="Rectangle 274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7" name="Rectangle 276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5618432" y="2669857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232" name="Rectangle 231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3" name="Rectangle 232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4" name="Rectangle 233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5" name="Rectangle 234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6" name="Rectangle 235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8" name="Rectangle 237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9" name="Rectangle 238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0" name="Rectangle 239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1" name="Rectangle 240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2" name="Rectangle 241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4" name="Rectangle 243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5" name="Rectangle 244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6" name="Rectangle 245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7" name="Rectangle 246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8" name="Rectangle 247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9" name="Rectangle 248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0" name="Rectangle 249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1" name="Rectangle 250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2" name="Rectangle 251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3" name="Rectangle 252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4" name="Rectangle 253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5408538" y="3033748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209" name="Rectangle 208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0" name="Rectangle 209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2" name="Rectangle 221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4" name="Rectangle 223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9" name="Rectangle 228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0" name="Rectangle 229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1" name="Rectangle 230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5632113" y="2331582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186" name="Rectangle 185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" name="Rectangle 186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Rectangle 189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Rectangle 190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Rectangle 191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8" name="Rectangle 197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0" name="Rectangle 199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5292983" y="2956323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163" name="Rectangle 162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" name="Rectangle 183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" name="Rectangle 184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5866287" y="2465634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140" name="Rectangle 139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" name="Rectangle 142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" name="Rectangle 147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6139550" y="2628990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117" name="Rectangle 116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" name="Rectangle 136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5718915" y="3071650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94" name="Rectangle 93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5489756" y="3865776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5661835" y="3296037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507970" y="1844319"/>
                <a:ext cx="3635125" cy="1832917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extBox 5"/>
          <p:cNvSpPr txBox="1"/>
          <p:nvPr/>
        </p:nvSpPr>
        <p:spPr>
          <a:xfrm>
            <a:off x="4800600" y="61099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54585A"/>
                </a:solidFill>
              </a:rPr>
              <a:t>Source: Publicly available performance and enrollment data </a:t>
            </a:r>
            <a:endParaRPr lang="en-US" sz="120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6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57200" y="1295400"/>
            <a:ext cx="7119183" cy="876693"/>
            <a:chOff x="457200" y="1447800"/>
            <a:chExt cx="7119183" cy="876693"/>
          </a:xfrm>
        </p:grpSpPr>
        <p:sp>
          <p:nvSpPr>
            <p:cNvPr id="18" name="Trapezoid 16"/>
            <p:cNvSpPr/>
            <p:nvPr/>
          </p:nvSpPr>
          <p:spPr>
            <a:xfrm flipH="1">
              <a:off x="457200" y="1891415"/>
              <a:ext cx="2126901" cy="433078"/>
            </a:xfrm>
            <a:custGeom>
              <a:avLst/>
              <a:gdLst>
                <a:gd name="connsiteX0" fmla="*/ 0 w 1088150"/>
                <a:gd name="connsiteY0" fmla="*/ 457200 h 457200"/>
                <a:gd name="connsiteX1" fmla="*/ 250934 w 1088150"/>
                <a:gd name="connsiteY1" fmla="*/ 0 h 457200"/>
                <a:gd name="connsiteX2" fmla="*/ 837216 w 1088150"/>
                <a:gd name="connsiteY2" fmla="*/ 0 h 457200"/>
                <a:gd name="connsiteX3" fmla="*/ 1088150 w 1088150"/>
                <a:gd name="connsiteY3" fmla="*/ 457200 h 457200"/>
                <a:gd name="connsiteX4" fmla="*/ 0 w 1088150"/>
                <a:gd name="connsiteY4" fmla="*/ 457200 h 457200"/>
                <a:gd name="connsiteX0" fmla="*/ 1000651 w 2088801"/>
                <a:gd name="connsiteY0" fmla="*/ 457200 h 457200"/>
                <a:gd name="connsiteX1" fmla="*/ 0 w 2088801"/>
                <a:gd name="connsiteY1" fmla="*/ 17145 h 457200"/>
                <a:gd name="connsiteX2" fmla="*/ 1837867 w 2088801"/>
                <a:gd name="connsiteY2" fmla="*/ 0 h 457200"/>
                <a:gd name="connsiteX3" fmla="*/ 2088801 w 2088801"/>
                <a:gd name="connsiteY3" fmla="*/ 457200 h 457200"/>
                <a:gd name="connsiteX4" fmla="*/ 1000651 w 2088801"/>
                <a:gd name="connsiteY4" fmla="*/ 457200 h 457200"/>
                <a:gd name="connsiteX0" fmla="*/ 1000651 w 2088801"/>
                <a:gd name="connsiteY0" fmla="*/ 440055 h 440055"/>
                <a:gd name="connsiteX1" fmla="*/ 0 w 2088801"/>
                <a:gd name="connsiteY1" fmla="*/ 0 h 440055"/>
                <a:gd name="connsiteX2" fmla="*/ 643432 w 2088801"/>
                <a:gd name="connsiteY2" fmla="*/ 0 h 440055"/>
                <a:gd name="connsiteX3" fmla="*/ 2088801 w 2088801"/>
                <a:gd name="connsiteY3" fmla="*/ 440055 h 440055"/>
                <a:gd name="connsiteX4" fmla="*/ 1000651 w 2088801"/>
                <a:gd name="connsiteY4" fmla="*/ 440055 h 440055"/>
                <a:gd name="connsiteX0" fmla="*/ 1016526 w 2104676"/>
                <a:gd name="connsiteY0" fmla="*/ 440055 h 440055"/>
                <a:gd name="connsiteX1" fmla="*/ 0 w 2104676"/>
                <a:gd name="connsiteY1" fmla="*/ 3226 h 440055"/>
                <a:gd name="connsiteX2" fmla="*/ 659307 w 2104676"/>
                <a:gd name="connsiteY2" fmla="*/ 0 h 440055"/>
                <a:gd name="connsiteX3" fmla="*/ 2104676 w 2104676"/>
                <a:gd name="connsiteY3" fmla="*/ 440055 h 440055"/>
                <a:gd name="connsiteX4" fmla="*/ 1016526 w 2104676"/>
                <a:gd name="connsiteY4" fmla="*/ 440055 h 440055"/>
                <a:gd name="connsiteX0" fmla="*/ 1038751 w 2126901"/>
                <a:gd name="connsiteY0" fmla="*/ 440055 h 440055"/>
                <a:gd name="connsiteX1" fmla="*/ 0 w 2126901"/>
                <a:gd name="connsiteY1" fmla="*/ 6452 h 440055"/>
                <a:gd name="connsiteX2" fmla="*/ 681532 w 2126901"/>
                <a:gd name="connsiteY2" fmla="*/ 0 h 440055"/>
                <a:gd name="connsiteX3" fmla="*/ 2126901 w 2126901"/>
                <a:gd name="connsiteY3" fmla="*/ 440055 h 440055"/>
                <a:gd name="connsiteX4" fmla="*/ 1038751 w 2126901"/>
                <a:gd name="connsiteY4" fmla="*/ 440055 h 44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901" h="440055">
                  <a:moveTo>
                    <a:pt x="1038751" y="440055"/>
                  </a:moveTo>
                  <a:lnTo>
                    <a:pt x="0" y="6452"/>
                  </a:lnTo>
                  <a:lnTo>
                    <a:pt x="681532" y="0"/>
                  </a:lnTo>
                  <a:lnTo>
                    <a:pt x="2126901" y="440055"/>
                  </a:lnTo>
                  <a:lnTo>
                    <a:pt x="1038751" y="4400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Trapezoid 15"/>
            <p:cNvSpPr/>
            <p:nvPr/>
          </p:nvSpPr>
          <p:spPr>
            <a:xfrm flipH="1">
              <a:off x="1654673" y="1891414"/>
              <a:ext cx="1733051" cy="433078"/>
            </a:xfrm>
            <a:custGeom>
              <a:avLst/>
              <a:gdLst>
                <a:gd name="connsiteX0" fmla="*/ 0 w 1074471"/>
                <a:gd name="connsiteY0" fmla="*/ 457200 h 457200"/>
                <a:gd name="connsiteX1" fmla="*/ 250934 w 1074471"/>
                <a:gd name="connsiteY1" fmla="*/ 0 h 457200"/>
                <a:gd name="connsiteX2" fmla="*/ 823537 w 1074471"/>
                <a:gd name="connsiteY2" fmla="*/ 0 h 457200"/>
                <a:gd name="connsiteX3" fmla="*/ 1074471 w 1074471"/>
                <a:gd name="connsiteY3" fmla="*/ 457200 h 457200"/>
                <a:gd name="connsiteX4" fmla="*/ 0 w 1074471"/>
                <a:gd name="connsiteY4" fmla="*/ 457200 h 457200"/>
                <a:gd name="connsiteX0" fmla="*/ 600601 w 1675072"/>
                <a:gd name="connsiteY0" fmla="*/ 457200 h 457200"/>
                <a:gd name="connsiteX1" fmla="*/ 0 w 1675072"/>
                <a:gd name="connsiteY1" fmla="*/ 17145 h 457200"/>
                <a:gd name="connsiteX2" fmla="*/ 1424138 w 1675072"/>
                <a:gd name="connsiteY2" fmla="*/ 0 h 457200"/>
                <a:gd name="connsiteX3" fmla="*/ 1675072 w 1675072"/>
                <a:gd name="connsiteY3" fmla="*/ 457200 h 457200"/>
                <a:gd name="connsiteX4" fmla="*/ 600601 w 1675072"/>
                <a:gd name="connsiteY4" fmla="*/ 457200 h 457200"/>
                <a:gd name="connsiteX0" fmla="*/ 600601 w 1675072"/>
                <a:gd name="connsiteY0" fmla="*/ 440055 h 440055"/>
                <a:gd name="connsiteX1" fmla="*/ 0 w 1675072"/>
                <a:gd name="connsiteY1" fmla="*/ 0 h 440055"/>
                <a:gd name="connsiteX2" fmla="*/ 646898 w 1675072"/>
                <a:gd name="connsiteY2" fmla="*/ 0 h 440055"/>
                <a:gd name="connsiteX3" fmla="*/ 1675072 w 1675072"/>
                <a:gd name="connsiteY3" fmla="*/ 440055 h 440055"/>
                <a:gd name="connsiteX4" fmla="*/ 600601 w 1675072"/>
                <a:gd name="connsiteY4" fmla="*/ 440055 h 440055"/>
                <a:gd name="connsiteX0" fmla="*/ 612031 w 1686502"/>
                <a:gd name="connsiteY0" fmla="*/ 440055 h 440055"/>
                <a:gd name="connsiteX1" fmla="*/ 0 w 1686502"/>
                <a:gd name="connsiteY1" fmla="*/ 5715 h 440055"/>
                <a:gd name="connsiteX2" fmla="*/ 658328 w 1686502"/>
                <a:gd name="connsiteY2" fmla="*/ 0 h 440055"/>
                <a:gd name="connsiteX3" fmla="*/ 1686502 w 1686502"/>
                <a:gd name="connsiteY3" fmla="*/ 440055 h 440055"/>
                <a:gd name="connsiteX4" fmla="*/ 612031 w 1686502"/>
                <a:gd name="connsiteY4" fmla="*/ 440055 h 440055"/>
                <a:gd name="connsiteX0" fmla="*/ 629176 w 1703647"/>
                <a:gd name="connsiteY0" fmla="*/ 440055 h 440055"/>
                <a:gd name="connsiteX1" fmla="*/ 0 w 1703647"/>
                <a:gd name="connsiteY1" fmla="*/ 0 h 440055"/>
                <a:gd name="connsiteX2" fmla="*/ 675473 w 1703647"/>
                <a:gd name="connsiteY2" fmla="*/ 0 h 440055"/>
                <a:gd name="connsiteX3" fmla="*/ 1703647 w 1703647"/>
                <a:gd name="connsiteY3" fmla="*/ 440055 h 440055"/>
                <a:gd name="connsiteX4" fmla="*/ 629176 w 1703647"/>
                <a:gd name="connsiteY4" fmla="*/ 440055 h 440055"/>
                <a:gd name="connsiteX0" fmla="*/ 638591 w 1713062"/>
                <a:gd name="connsiteY0" fmla="*/ 440055 h 440055"/>
                <a:gd name="connsiteX1" fmla="*/ 0 w 1713062"/>
                <a:gd name="connsiteY1" fmla="*/ 3226 h 440055"/>
                <a:gd name="connsiteX2" fmla="*/ 684888 w 1713062"/>
                <a:gd name="connsiteY2" fmla="*/ 0 h 440055"/>
                <a:gd name="connsiteX3" fmla="*/ 1713062 w 1713062"/>
                <a:gd name="connsiteY3" fmla="*/ 440055 h 440055"/>
                <a:gd name="connsiteX4" fmla="*/ 638591 w 1713062"/>
                <a:gd name="connsiteY4" fmla="*/ 440055 h 44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062" h="440055">
                  <a:moveTo>
                    <a:pt x="638591" y="440055"/>
                  </a:moveTo>
                  <a:lnTo>
                    <a:pt x="0" y="3226"/>
                  </a:lnTo>
                  <a:lnTo>
                    <a:pt x="684888" y="0"/>
                  </a:lnTo>
                  <a:lnTo>
                    <a:pt x="1713062" y="440055"/>
                  </a:lnTo>
                  <a:lnTo>
                    <a:pt x="638591" y="4400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47386" y="1447800"/>
              <a:ext cx="6028997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Pentagon 1"/>
          <p:cNvSpPr/>
          <p:nvPr/>
        </p:nvSpPr>
        <p:spPr>
          <a:xfrm rot="5400000">
            <a:off x="518638" y="2113675"/>
            <a:ext cx="965729" cy="1082565"/>
          </a:xfrm>
          <a:prstGeom prst="homePlate">
            <a:avLst>
              <a:gd name="adj" fmla="val 2984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 rot="5400000">
            <a:off x="1390806" y="2434432"/>
            <a:ext cx="1607244" cy="1082565"/>
          </a:xfrm>
          <a:prstGeom prst="homePlate">
            <a:avLst>
              <a:gd name="adj" fmla="val 29841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2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algn="ctr"/>
            <a:r>
              <a:rPr lang="en-US" sz="3600" dirty="0"/>
              <a:t>Seven Interrelated Fundamental Shifts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5978" y="3787138"/>
            <a:ext cx="132600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dirty="0">
                <a:solidFill>
                  <a:srgbClr val="54585A"/>
                </a:solidFill>
              </a:rPr>
              <a:t>From </a:t>
            </a:r>
            <a:br>
              <a:rPr lang="en-US" b="1" dirty="0">
                <a:solidFill>
                  <a:srgbClr val="54585A"/>
                </a:solidFill>
              </a:rPr>
            </a:br>
            <a:r>
              <a:rPr lang="en-US" b="1" dirty="0">
                <a:solidFill>
                  <a:srgbClr val="54585A"/>
                </a:solidFill>
              </a:rPr>
              <a:t>A/C to B/D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01503" y="3115678"/>
            <a:ext cx="0" cy="533397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194428" y="3779337"/>
            <a:ext cx="0" cy="533397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239473" y="4395454"/>
            <a:ext cx="150021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dirty="0">
                <a:solidFill>
                  <a:srgbClr val="54585A"/>
                </a:solidFill>
              </a:rPr>
              <a:t>Reading </a:t>
            </a:r>
            <a:r>
              <a:rPr lang="en-US" b="1">
                <a:solidFill>
                  <a:srgbClr val="54585A"/>
                </a:solidFill>
              </a:rPr>
              <a:t>and Writing</a:t>
            </a:r>
            <a:endParaRPr lang="en-US" b="1" dirty="0">
              <a:solidFill>
                <a:srgbClr val="54585A"/>
              </a:solidFill>
            </a:endParaRPr>
          </a:p>
        </p:txBody>
      </p:sp>
      <p:sp>
        <p:nvSpPr>
          <p:cNvPr id="40" name="Freeform 408"/>
          <p:cNvSpPr>
            <a:spLocks noEditPoints="1"/>
          </p:cNvSpPr>
          <p:nvPr/>
        </p:nvSpPr>
        <p:spPr bwMode="auto">
          <a:xfrm>
            <a:off x="901733" y="2690300"/>
            <a:ext cx="199539" cy="199539"/>
          </a:xfrm>
          <a:custGeom>
            <a:avLst/>
            <a:gdLst>
              <a:gd name="T0" fmla="*/ 283 w 283"/>
              <a:gd name="T1" fmla="*/ 0 h 283"/>
              <a:gd name="T2" fmla="*/ 283 w 283"/>
              <a:gd name="T3" fmla="*/ 106 h 283"/>
              <a:gd name="T4" fmla="*/ 245 w 283"/>
              <a:gd name="T5" fmla="*/ 68 h 283"/>
              <a:gd name="T6" fmla="*/ 186 w 283"/>
              <a:gd name="T7" fmla="*/ 127 h 283"/>
              <a:gd name="T8" fmla="*/ 157 w 283"/>
              <a:gd name="T9" fmla="*/ 97 h 283"/>
              <a:gd name="T10" fmla="*/ 215 w 283"/>
              <a:gd name="T11" fmla="*/ 39 h 283"/>
              <a:gd name="T12" fmla="*/ 177 w 283"/>
              <a:gd name="T13" fmla="*/ 0 h 283"/>
              <a:gd name="T14" fmla="*/ 283 w 283"/>
              <a:gd name="T15" fmla="*/ 0 h 283"/>
              <a:gd name="T16" fmla="*/ 68 w 283"/>
              <a:gd name="T17" fmla="*/ 39 h 283"/>
              <a:gd name="T18" fmla="*/ 127 w 283"/>
              <a:gd name="T19" fmla="*/ 97 h 283"/>
              <a:gd name="T20" fmla="*/ 97 w 283"/>
              <a:gd name="T21" fmla="*/ 127 h 283"/>
              <a:gd name="T22" fmla="*/ 39 w 283"/>
              <a:gd name="T23" fmla="*/ 68 h 283"/>
              <a:gd name="T24" fmla="*/ 0 w 283"/>
              <a:gd name="T25" fmla="*/ 106 h 283"/>
              <a:gd name="T26" fmla="*/ 0 w 283"/>
              <a:gd name="T27" fmla="*/ 0 h 283"/>
              <a:gd name="T28" fmla="*/ 106 w 283"/>
              <a:gd name="T29" fmla="*/ 0 h 283"/>
              <a:gd name="T30" fmla="*/ 68 w 283"/>
              <a:gd name="T31" fmla="*/ 39 h 283"/>
              <a:gd name="T32" fmla="*/ 245 w 283"/>
              <a:gd name="T33" fmla="*/ 215 h 283"/>
              <a:gd name="T34" fmla="*/ 283 w 283"/>
              <a:gd name="T35" fmla="*/ 177 h 283"/>
              <a:gd name="T36" fmla="*/ 283 w 283"/>
              <a:gd name="T37" fmla="*/ 283 h 283"/>
              <a:gd name="T38" fmla="*/ 177 w 283"/>
              <a:gd name="T39" fmla="*/ 283 h 283"/>
              <a:gd name="T40" fmla="*/ 215 w 283"/>
              <a:gd name="T41" fmla="*/ 245 h 283"/>
              <a:gd name="T42" fmla="*/ 157 w 283"/>
              <a:gd name="T43" fmla="*/ 187 h 283"/>
              <a:gd name="T44" fmla="*/ 186 w 283"/>
              <a:gd name="T45" fmla="*/ 157 h 283"/>
              <a:gd name="T46" fmla="*/ 245 w 283"/>
              <a:gd name="T47" fmla="*/ 215 h 283"/>
              <a:gd name="T48" fmla="*/ 127 w 283"/>
              <a:gd name="T49" fmla="*/ 187 h 283"/>
              <a:gd name="T50" fmla="*/ 68 w 283"/>
              <a:gd name="T51" fmla="*/ 245 h 283"/>
              <a:gd name="T52" fmla="*/ 106 w 283"/>
              <a:gd name="T53" fmla="*/ 283 h 283"/>
              <a:gd name="T54" fmla="*/ 0 w 283"/>
              <a:gd name="T55" fmla="*/ 283 h 283"/>
              <a:gd name="T56" fmla="*/ 0 w 283"/>
              <a:gd name="T57" fmla="*/ 177 h 283"/>
              <a:gd name="T58" fmla="*/ 39 w 283"/>
              <a:gd name="T59" fmla="*/ 215 h 283"/>
              <a:gd name="T60" fmla="*/ 97 w 283"/>
              <a:gd name="T61" fmla="*/ 157 h 283"/>
              <a:gd name="T62" fmla="*/ 127 w 283"/>
              <a:gd name="T63" fmla="*/ 187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3" h="283">
                <a:moveTo>
                  <a:pt x="283" y="0"/>
                </a:moveTo>
                <a:lnTo>
                  <a:pt x="283" y="106"/>
                </a:lnTo>
                <a:lnTo>
                  <a:pt x="245" y="68"/>
                </a:lnTo>
                <a:lnTo>
                  <a:pt x="186" y="127"/>
                </a:lnTo>
                <a:lnTo>
                  <a:pt x="157" y="97"/>
                </a:lnTo>
                <a:lnTo>
                  <a:pt x="215" y="39"/>
                </a:lnTo>
                <a:lnTo>
                  <a:pt x="177" y="0"/>
                </a:lnTo>
                <a:lnTo>
                  <a:pt x="283" y="0"/>
                </a:lnTo>
                <a:close/>
                <a:moveTo>
                  <a:pt x="68" y="39"/>
                </a:moveTo>
                <a:lnTo>
                  <a:pt x="127" y="97"/>
                </a:lnTo>
                <a:lnTo>
                  <a:pt x="97" y="127"/>
                </a:lnTo>
                <a:lnTo>
                  <a:pt x="39" y="68"/>
                </a:lnTo>
                <a:lnTo>
                  <a:pt x="0" y="106"/>
                </a:lnTo>
                <a:lnTo>
                  <a:pt x="0" y="0"/>
                </a:lnTo>
                <a:lnTo>
                  <a:pt x="106" y="0"/>
                </a:lnTo>
                <a:lnTo>
                  <a:pt x="68" y="39"/>
                </a:lnTo>
                <a:close/>
                <a:moveTo>
                  <a:pt x="245" y="215"/>
                </a:moveTo>
                <a:lnTo>
                  <a:pt x="283" y="177"/>
                </a:lnTo>
                <a:lnTo>
                  <a:pt x="283" y="283"/>
                </a:lnTo>
                <a:lnTo>
                  <a:pt x="177" y="283"/>
                </a:lnTo>
                <a:lnTo>
                  <a:pt x="215" y="245"/>
                </a:lnTo>
                <a:lnTo>
                  <a:pt x="157" y="187"/>
                </a:lnTo>
                <a:lnTo>
                  <a:pt x="186" y="157"/>
                </a:lnTo>
                <a:lnTo>
                  <a:pt x="245" y="215"/>
                </a:lnTo>
                <a:close/>
                <a:moveTo>
                  <a:pt x="127" y="187"/>
                </a:moveTo>
                <a:lnTo>
                  <a:pt x="68" y="245"/>
                </a:lnTo>
                <a:lnTo>
                  <a:pt x="106" y="283"/>
                </a:lnTo>
                <a:lnTo>
                  <a:pt x="0" y="283"/>
                </a:lnTo>
                <a:lnTo>
                  <a:pt x="0" y="177"/>
                </a:lnTo>
                <a:lnTo>
                  <a:pt x="39" y="215"/>
                </a:lnTo>
                <a:lnTo>
                  <a:pt x="97" y="157"/>
                </a:lnTo>
                <a:lnTo>
                  <a:pt x="127" y="1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54585A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987" y="3245940"/>
            <a:ext cx="319828" cy="31982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7982347" y="2776071"/>
            <a:ext cx="261438" cy="173586"/>
            <a:chOff x="2947932" y="698671"/>
            <a:chExt cx="4551418" cy="3021990"/>
          </a:xfrm>
          <a:solidFill>
            <a:schemeClr val="bg1"/>
          </a:solidFill>
        </p:grpSpPr>
        <p:sp>
          <p:nvSpPr>
            <p:cNvPr id="47" name="Moon 46"/>
            <p:cNvSpPr/>
            <p:nvPr/>
          </p:nvSpPr>
          <p:spPr>
            <a:xfrm rot="5400000">
              <a:off x="4085786" y="-439183"/>
              <a:ext cx="2275709" cy="4551418"/>
            </a:xfrm>
            <a:prstGeom prst="mo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067504" y="1277885"/>
              <a:ext cx="2291254" cy="229125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9" name="Moon 48"/>
            <p:cNvSpPr/>
            <p:nvPr/>
          </p:nvSpPr>
          <p:spPr>
            <a:xfrm rot="16200000">
              <a:off x="4765543" y="986855"/>
              <a:ext cx="916195" cy="4551418"/>
            </a:xfrm>
            <a:prstGeom prst="moon">
              <a:avLst>
                <a:gd name="adj" fmla="val 12097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 smtClean="0">
                <a:solidFill>
                  <a:prstClr val="white"/>
                </a:solidFill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804551" y="2117726"/>
            <a:ext cx="412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</a:rPr>
              <a:t>1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62" name="Text Box 35"/>
          <p:cNvSpPr txBox="1">
            <a:spLocks noChangeArrowheads="1"/>
          </p:cNvSpPr>
          <p:nvPr/>
        </p:nvSpPr>
        <p:spPr bwMode="auto">
          <a:xfrm>
            <a:off x="4704391" y="6480559"/>
            <a:ext cx="261161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 dirty="0" smtClean="0">
                <a:solidFill>
                  <a:srgbClr val="FFFFFF"/>
                </a:solidFill>
                <a:latin typeface="Arial"/>
                <a:cs typeface="Arial"/>
              </a:rPr>
              <a:t>Source: National Test Data, </a:t>
            </a:r>
            <a:r>
              <a:rPr lang="en-US" altLang="en-US" sz="1050" dirty="0" err="1" smtClean="0">
                <a:solidFill>
                  <a:srgbClr val="FFFFFF"/>
                </a:solidFill>
                <a:latin typeface="Arial"/>
                <a:cs typeface="Arial"/>
              </a:rPr>
              <a:t>MetaMetrics</a:t>
            </a:r>
            <a:endParaRPr lang="en-US" altLang="en-US" sz="105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78530" name="Rectangle 3"/>
          <p:cNvSpPr>
            <a:spLocks noChangeArrowheads="1"/>
          </p:cNvSpPr>
          <p:nvPr/>
        </p:nvSpPr>
        <p:spPr bwMode="auto">
          <a:xfrm>
            <a:off x="1510661" y="1674656"/>
            <a:ext cx="6947539" cy="37808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8531" name="Line 4"/>
          <p:cNvSpPr>
            <a:spLocks noChangeShapeType="1"/>
          </p:cNvSpPr>
          <p:nvPr/>
        </p:nvSpPr>
        <p:spPr bwMode="auto">
          <a:xfrm flipV="1">
            <a:off x="2382026" y="1674656"/>
            <a:ext cx="0" cy="378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2" name="Line 5"/>
          <p:cNvSpPr>
            <a:spLocks noChangeShapeType="1"/>
          </p:cNvSpPr>
          <p:nvPr/>
        </p:nvSpPr>
        <p:spPr bwMode="auto">
          <a:xfrm flipV="1">
            <a:off x="3251728" y="1674656"/>
            <a:ext cx="0" cy="378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3" name="Line 6"/>
          <p:cNvSpPr>
            <a:spLocks noChangeShapeType="1"/>
          </p:cNvSpPr>
          <p:nvPr/>
        </p:nvSpPr>
        <p:spPr bwMode="auto">
          <a:xfrm flipV="1">
            <a:off x="4123108" y="1674656"/>
            <a:ext cx="0" cy="378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4" name="Line 7"/>
          <p:cNvSpPr>
            <a:spLocks noChangeShapeType="1"/>
          </p:cNvSpPr>
          <p:nvPr/>
        </p:nvSpPr>
        <p:spPr bwMode="auto">
          <a:xfrm flipV="1">
            <a:off x="4992809" y="1674656"/>
            <a:ext cx="0" cy="378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5" name="Line 8"/>
          <p:cNvSpPr>
            <a:spLocks noChangeShapeType="1"/>
          </p:cNvSpPr>
          <p:nvPr/>
        </p:nvSpPr>
        <p:spPr bwMode="auto">
          <a:xfrm flipV="1">
            <a:off x="5864190" y="1674656"/>
            <a:ext cx="0" cy="378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6" name="Line 9"/>
          <p:cNvSpPr>
            <a:spLocks noChangeShapeType="1"/>
          </p:cNvSpPr>
          <p:nvPr/>
        </p:nvSpPr>
        <p:spPr bwMode="auto">
          <a:xfrm flipV="1">
            <a:off x="6733892" y="1674656"/>
            <a:ext cx="0" cy="378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7" name="Line 10"/>
          <p:cNvSpPr>
            <a:spLocks noChangeShapeType="1"/>
          </p:cNvSpPr>
          <p:nvPr/>
        </p:nvSpPr>
        <p:spPr bwMode="auto">
          <a:xfrm flipV="1">
            <a:off x="7603594" y="1674656"/>
            <a:ext cx="0" cy="378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8" name="Line 11"/>
          <p:cNvSpPr>
            <a:spLocks noChangeShapeType="1"/>
          </p:cNvSpPr>
          <p:nvPr/>
        </p:nvSpPr>
        <p:spPr bwMode="auto">
          <a:xfrm>
            <a:off x="1510661" y="5077754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9" name="Line 12"/>
          <p:cNvSpPr>
            <a:spLocks noChangeShapeType="1"/>
          </p:cNvSpPr>
          <p:nvPr/>
        </p:nvSpPr>
        <p:spPr bwMode="auto">
          <a:xfrm>
            <a:off x="1510661" y="4699956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0" name="Line 13"/>
          <p:cNvSpPr>
            <a:spLocks noChangeShapeType="1"/>
          </p:cNvSpPr>
          <p:nvPr/>
        </p:nvSpPr>
        <p:spPr bwMode="auto">
          <a:xfrm>
            <a:off x="1510661" y="4320699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1" name="Line 14"/>
          <p:cNvSpPr>
            <a:spLocks noChangeShapeType="1"/>
          </p:cNvSpPr>
          <p:nvPr/>
        </p:nvSpPr>
        <p:spPr bwMode="auto">
          <a:xfrm>
            <a:off x="1510661" y="3942902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2" name="Line 15"/>
          <p:cNvSpPr>
            <a:spLocks noChangeShapeType="1"/>
          </p:cNvSpPr>
          <p:nvPr/>
        </p:nvSpPr>
        <p:spPr bwMode="auto">
          <a:xfrm>
            <a:off x="1510661" y="3565104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3" name="Line 16"/>
          <p:cNvSpPr>
            <a:spLocks noChangeShapeType="1"/>
          </p:cNvSpPr>
          <p:nvPr/>
        </p:nvSpPr>
        <p:spPr bwMode="auto">
          <a:xfrm>
            <a:off x="1510661" y="3187306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4" name="Line 17"/>
          <p:cNvSpPr>
            <a:spLocks noChangeShapeType="1"/>
          </p:cNvSpPr>
          <p:nvPr/>
        </p:nvSpPr>
        <p:spPr bwMode="auto">
          <a:xfrm>
            <a:off x="1510661" y="2809508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5" name="Line 18"/>
          <p:cNvSpPr>
            <a:spLocks noChangeShapeType="1"/>
          </p:cNvSpPr>
          <p:nvPr/>
        </p:nvSpPr>
        <p:spPr bwMode="auto">
          <a:xfrm>
            <a:off x="1510661" y="2430252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6" name="Line 19"/>
          <p:cNvSpPr>
            <a:spLocks noChangeShapeType="1"/>
          </p:cNvSpPr>
          <p:nvPr/>
        </p:nvSpPr>
        <p:spPr bwMode="auto">
          <a:xfrm>
            <a:off x="1510661" y="2052455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7" name="Text Box 20"/>
          <p:cNvSpPr txBox="1">
            <a:spLocks noChangeArrowheads="1"/>
          </p:cNvSpPr>
          <p:nvPr/>
        </p:nvSpPr>
        <p:spPr bwMode="auto">
          <a:xfrm>
            <a:off x="887751" y="5305308"/>
            <a:ext cx="597710" cy="2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" pitchFamily="34" charset="0"/>
              </a:rPr>
              <a:t>600</a:t>
            </a:r>
          </a:p>
        </p:txBody>
      </p:sp>
      <p:sp>
        <p:nvSpPr>
          <p:cNvPr id="278548" name="Text Box 21"/>
          <p:cNvSpPr txBox="1">
            <a:spLocks noChangeArrowheads="1"/>
          </p:cNvSpPr>
          <p:nvPr/>
        </p:nvSpPr>
        <p:spPr bwMode="auto">
          <a:xfrm>
            <a:off x="894468" y="4554088"/>
            <a:ext cx="597710" cy="2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" pitchFamily="34" charset="0"/>
              </a:rPr>
              <a:t>800</a:t>
            </a:r>
          </a:p>
        </p:txBody>
      </p:sp>
      <p:sp>
        <p:nvSpPr>
          <p:cNvPr id="278549" name="Text Box 22"/>
          <p:cNvSpPr txBox="1">
            <a:spLocks noChangeArrowheads="1"/>
          </p:cNvSpPr>
          <p:nvPr/>
        </p:nvSpPr>
        <p:spPr bwMode="auto">
          <a:xfrm>
            <a:off x="743376" y="3801410"/>
            <a:ext cx="748816" cy="2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" pitchFamily="34" charset="0"/>
              </a:rPr>
              <a:t>1000</a:t>
            </a:r>
          </a:p>
        </p:txBody>
      </p:sp>
      <p:sp>
        <p:nvSpPr>
          <p:cNvPr id="278550" name="Text Box 23"/>
          <p:cNvSpPr txBox="1">
            <a:spLocks noChangeArrowheads="1"/>
          </p:cNvSpPr>
          <p:nvPr/>
        </p:nvSpPr>
        <p:spPr bwMode="auto">
          <a:xfrm>
            <a:off x="692993" y="2282926"/>
            <a:ext cx="799185" cy="2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" pitchFamily="34" charset="0"/>
              </a:rPr>
              <a:t>1400</a:t>
            </a:r>
          </a:p>
        </p:txBody>
      </p:sp>
      <p:sp>
        <p:nvSpPr>
          <p:cNvPr id="278551" name="Text Box 24"/>
          <p:cNvSpPr txBox="1">
            <a:spLocks noChangeArrowheads="1"/>
          </p:cNvSpPr>
          <p:nvPr/>
        </p:nvSpPr>
        <p:spPr bwMode="auto">
          <a:xfrm>
            <a:off x="729929" y="1531706"/>
            <a:ext cx="763927" cy="2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" pitchFamily="34" charset="0"/>
              </a:rPr>
              <a:t>1600</a:t>
            </a:r>
          </a:p>
        </p:txBody>
      </p:sp>
      <p:sp>
        <p:nvSpPr>
          <p:cNvPr id="278552" name="Text Box 25"/>
          <p:cNvSpPr txBox="1">
            <a:spLocks noChangeArrowheads="1"/>
          </p:cNvSpPr>
          <p:nvPr/>
        </p:nvSpPr>
        <p:spPr bwMode="auto">
          <a:xfrm>
            <a:off x="760158" y="3041439"/>
            <a:ext cx="733705" cy="2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" pitchFamily="34" charset="0"/>
              </a:rPr>
              <a:t>1200</a:t>
            </a:r>
          </a:p>
        </p:txBody>
      </p:sp>
      <p:sp>
        <p:nvSpPr>
          <p:cNvPr id="278553" name="Text Box 26"/>
          <p:cNvSpPr txBox="1">
            <a:spLocks noChangeArrowheads="1"/>
          </p:cNvSpPr>
          <p:nvPr/>
        </p:nvSpPr>
        <p:spPr bwMode="auto">
          <a:xfrm rot="16200000">
            <a:off x="-673118" y="3366881"/>
            <a:ext cx="2498844" cy="39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latin typeface="Arial" pitchFamily="34" charset="0"/>
              </a:rPr>
              <a:t>Text Lexile Measure (L)</a:t>
            </a:r>
          </a:p>
        </p:txBody>
      </p:sp>
      <p:sp>
        <p:nvSpPr>
          <p:cNvPr id="278554" name="Text Box 27"/>
          <p:cNvSpPr txBox="1">
            <a:spLocks noChangeArrowheads="1"/>
          </p:cNvSpPr>
          <p:nvPr/>
        </p:nvSpPr>
        <p:spPr bwMode="auto">
          <a:xfrm>
            <a:off x="1530697" y="5490559"/>
            <a:ext cx="854800" cy="67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High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School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Literature</a:t>
            </a:r>
          </a:p>
        </p:txBody>
      </p:sp>
      <p:sp>
        <p:nvSpPr>
          <p:cNvPr id="278555" name="Text Box 28"/>
          <p:cNvSpPr txBox="1">
            <a:spLocks noChangeArrowheads="1"/>
          </p:cNvSpPr>
          <p:nvPr/>
        </p:nvSpPr>
        <p:spPr bwMode="auto">
          <a:xfrm>
            <a:off x="2383602" y="5496395"/>
            <a:ext cx="854800" cy="4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College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Literature</a:t>
            </a:r>
          </a:p>
        </p:txBody>
      </p:sp>
      <p:sp>
        <p:nvSpPr>
          <p:cNvPr id="278556" name="Text Box 29"/>
          <p:cNvSpPr txBox="1">
            <a:spLocks noChangeArrowheads="1"/>
          </p:cNvSpPr>
          <p:nvPr/>
        </p:nvSpPr>
        <p:spPr bwMode="auto">
          <a:xfrm>
            <a:off x="3244861" y="5493477"/>
            <a:ext cx="896912" cy="67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High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School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Textbooks</a:t>
            </a:r>
          </a:p>
        </p:txBody>
      </p:sp>
      <p:sp>
        <p:nvSpPr>
          <p:cNvPr id="278557" name="Text Box 30"/>
          <p:cNvSpPr txBox="1">
            <a:spLocks noChangeArrowheads="1"/>
          </p:cNvSpPr>
          <p:nvPr/>
        </p:nvSpPr>
        <p:spPr bwMode="auto">
          <a:xfrm>
            <a:off x="4109526" y="5492019"/>
            <a:ext cx="896912" cy="4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College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Textbooks</a:t>
            </a:r>
          </a:p>
        </p:txBody>
      </p:sp>
      <p:sp>
        <p:nvSpPr>
          <p:cNvPr id="278558" name="Text Box 31"/>
          <p:cNvSpPr txBox="1">
            <a:spLocks noChangeArrowheads="1"/>
          </p:cNvSpPr>
          <p:nvPr/>
        </p:nvSpPr>
        <p:spPr bwMode="auto">
          <a:xfrm>
            <a:off x="5087533" y="5492045"/>
            <a:ext cx="688654" cy="28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Military</a:t>
            </a:r>
          </a:p>
        </p:txBody>
      </p:sp>
      <p:sp>
        <p:nvSpPr>
          <p:cNvPr id="278559" name="Text Box 32"/>
          <p:cNvSpPr txBox="1">
            <a:spLocks noChangeArrowheads="1"/>
          </p:cNvSpPr>
          <p:nvPr/>
        </p:nvSpPr>
        <p:spPr bwMode="auto">
          <a:xfrm>
            <a:off x="5894545" y="5493478"/>
            <a:ext cx="809024" cy="4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Personal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Use</a:t>
            </a:r>
          </a:p>
        </p:txBody>
      </p:sp>
      <p:sp>
        <p:nvSpPr>
          <p:cNvPr id="278560" name="Text Box 33"/>
          <p:cNvSpPr txBox="1">
            <a:spLocks noChangeArrowheads="1"/>
          </p:cNvSpPr>
          <p:nvPr/>
        </p:nvSpPr>
        <p:spPr bwMode="auto">
          <a:xfrm>
            <a:off x="6684130" y="5493478"/>
            <a:ext cx="1059937" cy="4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Entry-Level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Occupations</a:t>
            </a:r>
          </a:p>
        </p:txBody>
      </p:sp>
      <p:sp>
        <p:nvSpPr>
          <p:cNvPr id="278561" name="Text Box 34"/>
          <p:cNvSpPr txBox="1">
            <a:spLocks noChangeArrowheads="1"/>
          </p:cNvSpPr>
          <p:nvPr/>
        </p:nvSpPr>
        <p:spPr bwMode="auto">
          <a:xfrm>
            <a:off x="7737351" y="5493477"/>
            <a:ext cx="657595" cy="67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SAT 1,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ACT,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AP*</a:t>
            </a:r>
          </a:p>
        </p:txBody>
      </p:sp>
      <p:sp>
        <p:nvSpPr>
          <p:cNvPr id="3518500" name="Rectangle 36"/>
          <p:cNvSpPr>
            <a:spLocks noChangeArrowheads="1"/>
          </p:cNvSpPr>
          <p:nvPr/>
        </p:nvSpPr>
        <p:spPr bwMode="auto">
          <a:xfrm>
            <a:off x="1829647" y="4099008"/>
            <a:ext cx="256882" cy="84895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8501" name="Rectangle 37"/>
          <p:cNvSpPr>
            <a:spLocks noChangeArrowheads="1"/>
          </p:cNvSpPr>
          <p:nvPr/>
        </p:nvSpPr>
        <p:spPr bwMode="auto">
          <a:xfrm>
            <a:off x="2692634" y="3759136"/>
            <a:ext cx="256882" cy="883959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8502" name="Rectangle 38"/>
          <p:cNvSpPr>
            <a:spLocks noChangeArrowheads="1"/>
          </p:cNvSpPr>
          <p:nvPr/>
        </p:nvSpPr>
        <p:spPr bwMode="auto">
          <a:xfrm>
            <a:off x="3569052" y="3417778"/>
            <a:ext cx="256882" cy="66953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8503" name="Rectangle 39"/>
          <p:cNvSpPr>
            <a:spLocks noChangeArrowheads="1"/>
          </p:cNvSpPr>
          <p:nvPr/>
        </p:nvSpPr>
        <p:spPr bwMode="auto">
          <a:xfrm>
            <a:off x="4435395" y="2726392"/>
            <a:ext cx="256882" cy="86645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8504" name="Rectangle 40"/>
          <p:cNvSpPr>
            <a:spLocks noChangeArrowheads="1"/>
          </p:cNvSpPr>
          <p:nvPr/>
        </p:nvSpPr>
        <p:spPr bwMode="auto">
          <a:xfrm>
            <a:off x="5311813" y="3089575"/>
            <a:ext cx="256882" cy="205674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8505" name="Rectangle 41"/>
          <p:cNvSpPr>
            <a:spLocks noChangeArrowheads="1"/>
          </p:cNvSpPr>
          <p:nvPr/>
        </p:nvSpPr>
        <p:spPr bwMode="auto">
          <a:xfrm>
            <a:off x="6173135" y="2595111"/>
            <a:ext cx="256880" cy="743926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8506" name="Rectangle 42"/>
          <p:cNvSpPr>
            <a:spLocks noChangeArrowheads="1"/>
          </p:cNvSpPr>
          <p:nvPr/>
        </p:nvSpPr>
        <p:spPr bwMode="auto">
          <a:xfrm>
            <a:off x="7039479" y="2507562"/>
            <a:ext cx="256880" cy="787686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8507" name="Rectangle 43"/>
          <p:cNvSpPr>
            <a:spLocks noChangeArrowheads="1"/>
          </p:cNvSpPr>
          <p:nvPr/>
        </p:nvSpPr>
        <p:spPr bwMode="auto">
          <a:xfrm>
            <a:off x="7905822" y="3128959"/>
            <a:ext cx="256880" cy="38509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8572" name="Text Box 44"/>
          <p:cNvSpPr txBox="1">
            <a:spLocks noChangeArrowheads="1"/>
          </p:cNvSpPr>
          <p:nvPr/>
        </p:nvSpPr>
        <p:spPr bwMode="auto">
          <a:xfrm>
            <a:off x="2199021" y="1295400"/>
            <a:ext cx="4793433" cy="30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smtClean="0">
                <a:solidFill>
                  <a:srgbClr val="000000"/>
                </a:solidFill>
                <a:latin typeface="Arial" pitchFamily="34" charset="0"/>
              </a:rPr>
              <a:t>Interquartile Ranges Shown (25% - 75%)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0" rtlCol="0" anchor="b">
            <a:normAutofit fontScale="90000"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Reading Study Summary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73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1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1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1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1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1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18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18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18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8500" grpId="0" animBg="1"/>
      <p:bldP spid="3518501" grpId="0" animBg="1"/>
      <p:bldP spid="3518502" grpId="0" animBg="1"/>
      <p:bldP spid="3518503" grpId="0" animBg="1"/>
      <p:bldP spid="3518504" grpId="0" animBg="1"/>
      <p:bldP spid="3518505" grpId="0" animBg="1"/>
      <p:bldP spid="3518506" grpId="0" animBg="1"/>
      <p:bldP spid="351850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3"/>
          <p:cNvSpPr>
            <a:spLocks noChangeArrowheads="1"/>
          </p:cNvSpPr>
          <p:nvPr/>
        </p:nvSpPr>
        <p:spPr bwMode="auto">
          <a:xfrm>
            <a:off x="1510661" y="1674656"/>
            <a:ext cx="6947539" cy="37808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8531" name="Line 4"/>
          <p:cNvSpPr>
            <a:spLocks noChangeShapeType="1"/>
          </p:cNvSpPr>
          <p:nvPr/>
        </p:nvSpPr>
        <p:spPr bwMode="auto">
          <a:xfrm flipV="1">
            <a:off x="2382026" y="1674656"/>
            <a:ext cx="0" cy="378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2" name="Line 5"/>
          <p:cNvSpPr>
            <a:spLocks noChangeShapeType="1"/>
          </p:cNvSpPr>
          <p:nvPr/>
        </p:nvSpPr>
        <p:spPr bwMode="auto">
          <a:xfrm flipV="1">
            <a:off x="3251728" y="1674656"/>
            <a:ext cx="0" cy="378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3" name="Line 6"/>
          <p:cNvSpPr>
            <a:spLocks noChangeShapeType="1"/>
          </p:cNvSpPr>
          <p:nvPr/>
        </p:nvSpPr>
        <p:spPr bwMode="auto">
          <a:xfrm flipV="1">
            <a:off x="4123108" y="1674656"/>
            <a:ext cx="0" cy="378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4" name="Line 7"/>
          <p:cNvSpPr>
            <a:spLocks noChangeShapeType="1"/>
          </p:cNvSpPr>
          <p:nvPr/>
        </p:nvSpPr>
        <p:spPr bwMode="auto">
          <a:xfrm flipV="1">
            <a:off x="4992809" y="1674656"/>
            <a:ext cx="0" cy="378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5" name="Line 8"/>
          <p:cNvSpPr>
            <a:spLocks noChangeShapeType="1"/>
          </p:cNvSpPr>
          <p:nvPr/>
        </p:nvSpPr>
        <p:spPr bwMode="auto">
          <a:xfrm flipV="1">
            <a:off x="5864190" y="1674656"/>
            <a:ext cx="0" cy="378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6" name="Line 9"/>
          <p:cNvSpPr>
            <a:spLocks noChangeShapeType="1"/>
          </p:cNvSpPr>
          <p:nvPr/>
        </p:nvSpPr>
        <p:spPr bwMode="auto">
          <a:xfrm flipV="1">
            <a:off x="6733892" y="1674656"/>
            <a:ext cx="0" cy="378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7" name="Line 10"/>
          <p:cNvSpPr>
            <a:spLocks noChangeShapeType="1"/>
          </p:cNvSpPr>
          <p:nvPr/>
        </p:nvSpPr>
        <p:spPr bwMode="auto">
          <a:xfrm flipV="1">
            <a:off x="7603594" y="1674656"/>
            <a:ext cx="0" cy="378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8" name="Line 11"/>
          <p:cNvSpPr>
            <a:spLocks noChangeShapeType="1"/>
          </p:cNvSpPr>
          <p:nvPr/>
        </p:nvSpPr>
        <p:spPr bwMode="auto">
          <a:xfrm>
            <a:off x="1510661" y="5077754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39" name="Line 12"/>
          <p:cNvSpPr>
            <a:spLocks noChangeShapeType="1"/>
          </p:cNvSpPr>
          <p:nvPr/>
        </p:nvSpPr>
        <p:spPr bwMode="auto">
          <a:xfrm>
            <a:off x="1510661" y="4699956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0" name="Line 13"/>
          <p:cNvSpPr>
            <a:spLocks noChangeShapeType="1"/>
          </p:cNvSpPr>
          <p:nvPr/>
        </p:nvSpPr>
        <p:spPr bwMode="auto">
          <a:xfrm>
            <a:off x="1510661" y="4320699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1" name="Line 14"/>
          <p:cNvSpPr>
            <a:spLocks noChangeShapeType="1"/>
          </p:cNvSpPr>
          <p:nvPr/>
        </p:nvSpPr>
        <p:spPr bwMode="auto">
          <a:xfrm>
            <a:off x="1510661" y="3942902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2" name="Line 15"/>
          <p:cNvSpPr>
            <a:spLocks noChangeShapeType="1"/>
          </p:cNvSpPr>
          <p:nvPr/>
        </p:nvSpPr>
        <p:spPr bwMode="auto">
          <a:xfrm>
            <a:off x="1510661" y="3565104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3" name="Line 16"/>
          <p:cNvSpPr>
            <a:spLocks noChangeShapeType="1"/>
          </p:cNvSpPr>
          <p:nvPr/>
        </p:nvSpPr>
        <p:spPr bwMode="auto">
          <a:xfrm>
            <a:off x="1510661" y="3187306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4" name="Line 17"/>
          <p:cNvSpPr>
            <a:spLocks noChangeShapeType="1"/>
          </p:cNvSpPr>
          <p:nvPr/>
        </p:nvSpPr>
        <p:spPr bwMode="auto">
          <a:xfrm>
            <a:off x="1532668" y="2846003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5" name="Line 18"/>
          <p:cNvSpPr>
            <a:spLocks noChangeShapeType="1"/>
          </p:cNvSpPr>
          <p:nvPr/>
        </p:nvSpPr>
        <p:spPr bwMode="auto">
          <a:xfrm>
            <a:off x="1510661" y="2430252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6" name="Line 19"/>
          <p:cNvSpPr>
            <a:spLocks noChangeShapeType="1"/>
          </p:cNvSpPr>
          <p:nvPr/>
        </p:nvSpPr>
        <p:spPr bwMode="auto">
          <a:xfrm>
            <a:off x="1510661" y="2052455"/>
            <a:ext cx="694753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8547" name="Text Box 20"/>
          <p:cNvSpPr txBox="1">
            <a:spLocks noChangeArrowheads="1"/>
          </p:cNvSpPr>
          <p:nvPr/>
        </p:nvSpPr>
        <p:spPr bwMode="auto">
          <a:xfrm>
            <a:off x="887751" y="5305308"/>
            <a:ext cx="597710" cy="2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" pitchFamily="34" charset="0"/>
              </a:rPr>
              <a:t>600</a:t>
            </a:r>
          </a:p>
        </p:txBody>
      </p:sp>
      <p:sp>
        <p:nvSpPr>
          <p:cNvPr id="278548" name="Text Box 21"/>
          <p:cNvSpPr txBox="1">
            <a:spLocks noChangeArrowheads="1"/>
          </p:cNvSpPr>
          <p:nvPr/>
        </p:nvSpPr>
        <p:spPr bwMode="auto">
          <a:xfrm>
            <a:off x="894468" y="4554088"/>
            <a:ext cx="597710" cy="2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" pitchFamily="34" charset="0"/>
              </a:rPr>
              <a:t>800</a:t>
            </a:r>
          </a:p>
        </p:txBody>
      </p:sp>
      <p:sp>
        <p:nvSpPr>
          <p:cNvPr id="278549" name="Text Box 22"/>
          <p:cNvSpPr txBox="1">
            <a:spLocks noChangeArrowheads="1"/>
          </p:cNvSpPr>
          <p:nvPr/>
        </p:nvSpPr>
        <p:spPr bwMode="auto">
          <a:xfrm>
            <a:off x="743376" y="3801410"/>
            <a:ext cx="748816" cy="2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" pitchFamily="34" charset="0"/>
              </a:rPr>
              <a:t>1000</a:t>
            </a:r>
          </a:p>
        </p:txBody>
      </p:sp>
      <p:sp>
        <p:nvSpPr>
          <p:cNvPr id="278550" name="Text Box 23"/>
          <p:cNvSpPr txBox="1">
            <a:spLocks noChangeArrowheads="1"/>
          </p:cNvSpPr>
          <p:nvPr/>
        </p:nvSpPr>
        <p:spPr bwMode="auto">
          <a:xfrm>
            <a:off x="692993" y="2282926"/>
            <a:ext cx="799185" cy="2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" pitchFamily="34" charset="0"/>
              </a:rPr>
              <a:t>1400</a:t>
            </a:r>
          </a:p>
        </p:txBody>
      </p:sp>
      <p:sp>
        <p:nvSpPr>
          <p:cNvPr id="278551" name="Text Box 24"/>
          <p:cNvSpPr txBox="1">
            <a:spLocks noChangeArrowheads="1"/>
          </p:cNvSpPr>
          <p:nvPr/>
        </p:nvSpPr>
        <p:spPr bwMode="auto">
          <a:xfrm>
            <a:off x="729929" y="1531706"/>
            <a:ext cx="763927" cy="2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" pitchFamily="34" charset="0"/>
              </a:rPr>
              <a:t>1600</a:t>
            </a:r>
          </a:p>
        </p:txBody>
      </p:sp>
      <p:sp>
        <p:nvSpPr>
          <p:cNvPr id="278552" name="Text Box 25"/>
          <p:cNvSpPr txBox="1">
            <a:spLocks noChangeArrowheads="1"/>
          </p:cNvSpPr>
          <p:nvPr/>
        </p:nvSpPr>
        <p:spPr bwMode="auto">
          <a:xfrm>
            <a:off x="760158" y="3041439"/>
            <a:ext cx="733705" cy="2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" pitchFamily="34" charset="0"/>
              </a:rPr>
              <a:t>1200</a:t>
            </a:r>
          </a:p>
        </p:txBody>
      </p:sp>
      <p:sp>
        <p:nvSpPr>
          <p:cNvPr id="278553" name="Text Box 26"/>
          <p:cNvSpPr txBox="1">
            <a:spLocks noChangeArrowheads="1"/>
          </p:cNvSpPr>
          <p:nvPr/>
        </p:nvSpPr>
        <p:spPr bwMode="auto">
          <a:xfrm rot="16200000">
            <a:off x="-673118" y="3366881"/>
            <a:ext cx="2498844" cy="39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latin typeface="Arial" pitchFamily="34" charset="0"/>
              </a:rPr>
              <a:t>Text Lexile Measure (L)</a:t>
            </a:r>
          </a:p>
        </p:txBody>
      </p:sp>
      <p:sp>
        <p:nvSpPr>
          <p:cNvPr id="278554" name="Text Box 27"/>
          <p:cNvSpPr txBox="1">
            <a:spLocks noChangeArrowheads="1"/>
          </p:cNvSpPr>
          <p:nvPr/>
        </p:nvSpPr>
        <p:spPr bwMode="auto">
          <a:xfrm>
            <a:off x="1530697" y="5490559"/>
            <a:ext cx="854800" cy="67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High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School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Literature</a:t>
            </a:r>
          </a:p>
        </p:txBody>
      </p:sp>
      <p:sp>
        <p:nvSpPr>
          <p:cNvPr id="278555" name="Text Box 28"/>
          <p:cNvSpPr txBox="1">
            <a:spLocks noChangeArrowheads="1"/>
          </p:cNvSpPr>
          <p:nvPr/>
        </p:nvSpPr>
        <p:spPr bwMode="auto">
          <a:xfrm>
            <a:off x="2383602" y="5496395"/>
            <a:ext cx="854800" cy="4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College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Literature</a:t>
            </a:r>
          </a:p>
        </p:txBody>
      </p:sp>
      <p:sp>
        <p:nvSpPr>
          <p:cNvPr id="278556" name="Text Box 29"/>
          <p:cNvSpPr txBox="1">
            <a:spLocks noChangeArrowheads="1"/>
          </p:cNvSpPr>
          <p:nvPr/>
        </p:nvSpPr>
        <p:spPr bwMode="auto">
          <a:xfrm>
            <a:off x="3244861" y="5493477"/>
            <a:ext cx="896912" cy="67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High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School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Textbooks</a:t>
            </a:r>
          </a:p>
        </p:txBody>
      </p:sp>
      <p:sp>
        <p:nvSpPr>
          <p:cNvPr id="278557" name="Text Box 30"/>
          <p:cNvSpPr txBox="1">
            <a:spLocks noChangeArrowheads="1"/>
          </p:cNvSpPr>
          <p:nvPr/>
        </p:nvSpPr>
        <p:spPr bwMode="auto">
          <a:xfrm>
            <a:off x="4109526" y="5492019"/>
            <a:ext cx="896912" cy="4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College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Textbooks</a:t>
            </a:r>
          </a:p>
        </p:txBody>
      </p:sp>
      <p:sp>
        <p:nvSpPr>
          <p:cNvPr id="278558" name="Text Box 31"/>
          <p:cNvSpPr txBox="1">
            <a:spLocks noChangeArrowheads="1"/>
          </p:cNvSpPr>
          <p:nvPr/>
        </p:nvSpPr>
        <p:spPr bwMode="auto">
          <a:xfrm>
            <a:off x="5087533" y="5492045"/>
            <a:ext cx="688654" cy="28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Military</a:t>
            </a:r>
          </a:p>
        </p:txBody>
      </p:sp>
      <p:sp>
        <p:nvSpPr>
          <p:cNvPr id="278559" name="Text Box 32"/>
          <p:cNvSpPr txBox="1">
            <a:spLocks noChangeArrowheads="1"/>
          </p:cNvSpPr>
          <p:nvPr/>
        </p:nvSpPr>
        <p:spPr bwMode="auto">
          <a:xfrm>
            <a:off x="5894545" y="5493478"/>
            <a:ext cx="809024" cy="4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Personal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Use</a:t>
            </a:r>
          </a:p>
        </p:txBody>
      </p:sp>
      <p:sp>
        <p:nvSpPr>
          <p:cNvPr id="278560" name="Text Box 33"/>
          <p:cNvSpPr txBox="1">
            <a:spLocks noChangeArrowheads="1"/>
          </p:cNvSpPr>
          <p:nvPr/>
        </p:nvSpPr>
        <p:spPr bwMode="auto">
          <a:xfrm>
            <a:off x="6684130" y="5493478"/>
            <a:ext cx="1059937" cy="4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Entry-Level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Occupations</a:t>
            </a:r>
          </a:p>
        </p:txBody>
      </p:sp>
      <p:sp>
        <p:nvSpPr>
          <p:cNvPr id="278561" name="Text Box 34"/>
          <p:cNvSpPr txBox="1">
            <a:spLocks noChangeArrowheads="1"/>
          </p:cNvSpPr>
          <p:nvPr/>
        </p:nvSpPr>
        <p:spPr bwMode="auto">
          <a:xfrm>
            <a:off x="7737351" y="5493477"/>
            <a:ext cx="657595" cy="67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SAT 1,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ACT,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</a:rPr>
              <a:t>AP*</a:t>
            </a:r>
          </a:p>
        </p:txBody>
      </p:sp>
      <p:sp>
        <p:nvSpPr>
          <p:cNvPr id="3518500" name="Rectangle 36"/>
          <p:cNvSpPr>
            <a:spLocks noChangeArrowheads="1"/>
          </p:cNvSpPr>
          <p:nvPr/>
        </p:nvSpPr>
        <p:spPr bwMode="auto">
          <a:xfrm>
            <a:off x="1829647" y="4099008"/>
            <a:ext cx="256882" cy="84895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8501" name="Rectangle 37"/>
          <p:cNvSpPr>
            <a:spLocks noChangeArrowheads="1"/>
          </p:cNvSpPr>
          <p:nvPr/>
        </p:nvSpPr>
        <p:spPr bwMode="auto">
          <a:xfrm>
            <a:off x="2692634" y="3759136"/>
            <a:ext cx="256882" cy="883959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8502" name="Rectangle 38"/>
          <p:cNvSpPr>
            <a:spLocks noChangeArrowheads="1"/>
          </p:cNvSpPr>
          <p:nvPr/>
        </p:nvSpPr>
        <p:spPr bwMode="auto">
          <a:xfrm>
            <a:off x="3569053" y="3416765"/>
            <a:ext cx="256882" cy="66953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8503" name="Rectangle 39"/>
          <p:cNvSpPr>
            <a:spLocks noChangeArrowheads="1"/>
          </p:cNvSpPr>
          <p:nvPr/>
        </p:nvSpPr>
        <p:spPr bwMode="auto">
          <a:xfrm>
            <a:off x="4435395" y="2726392"/>
            <a:ext cx="256882" cy="86645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8505" name="Rectangle 41"/>
          <p:cNvSpPr>
            <a:spLocks noChangeArrowheads="1"/>
          </p:cNvSpPr>
          <p:nvPr/>
        </p:nvSpPr>
        <p:spPr bwMode="auto">
          <a:xfrm>
            <a:off x="6173135" y="2595111"/>
            <a:ext cx="256880" cy="743926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8506" name="Rectangle 42"/>
          <p:cNvSpPr>
            <a:spLocks noChangeArrowheads="1"/>
          </p:cNvSpPr>
          <p:nvPr/>
        </p:nvSpPr>
        <p:spPr bwMode="auto">
          <a:xfrm>
            <a:off x="7039479" y="2507562"/>
            <a:ext cx="256880" cy="787686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8507" name="Rectangle 43"/>
          <p:cNvSpPr>
            <a:spLocks noChangeArrowheads="1"/>
          </p:cNvSpPr>
          <p:nvPr/>
        </p:nvSpPr>
        <p:spPr bwMode="auto">
          <a:xfrm>
            <a:off x="7905822" y="3128959"/>
            <a:ext cx="256880" cy="38509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8572" name="Text Box 44"/>
          <p:cNvSpPr txBox="1">
            <a:spLocks noChangeArrowheads="1"/>
          </p:cNvSpPr>
          <p:nvPr/>
        </p:nvSpPr>
        <p:spPr bwMode="auto">
          <a:xfrm>
            <a:off x="2199021" y="1295400"/>
            <a:ext cx="4793433" cy="30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smtClean="0">
                <a:solidFill>
                  <a:srgbClr val="000000"/>
                </a:solidFill>
                <a:latin typeface="Arial" pitchFamily="34" charset="0"/>
              </a:rPr>
              <a:t>Interquartile Ranges Shown (25% - 75%)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0" rtlCol="0" anchor="b">
            <a:normAutofit fontScale="90000"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Reading Study Summary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69053" y="2757506"/>
            <a:ext cx="256882" cy="75654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8504" name="Rectangle 40"/>
          <p:cNvSpPr>
            <a:spLocks noChangeArrowheads="1"/>
          </p:cNvSpPr>
          <p:nvPr/>
        </p:nvSpPr>
        <p:spPr bwMode="auto">
          <a:xfrm>
            <a:off x="5311714" y="3089575"/>
            <a:ext cx="256882" cy="205674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714" y="2844571"/>
            <a:ext cx="256975" cy="31356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76393" y="2310362"/>
            <a:ext cx="249762" cy="42116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41630" y="1849871"/>
            <a:ext cx="254728" cy="71312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Box 35"/>
          <p:cNvSpPr txBox="1">
            <a:spLocks noChangeArrowheads="1"/>
          </p:cNvSpPr>
          <p:nvPr/>
        </p:nvSpPr>
        <p:spPr bwMode="auto">
          <a:xfrm>
            <a:off x="4704391" y="6480559"/>
            <a:ext cx="261161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 dirty="0" smtClean="0">
                <a:solidFill>
                  <a:srgbClr val="FFFFFF"/>
                </a:solidFill>
                <a:latin typeface="Arial"/>
                <a:cs typeface="Arial"/>
              </a:rPr>
              <a:t>Source: National Test Data, </a:t>
            </a:r>
            <a:r>
              <a:rPr lang="en-US" altLang="en-US" sz="1050" dirty="0" err="1" smtClean="0">
                <a:solidFill>
                  <a:srgbClr val="FFFFFF"/>
                </a:solidFill>
                <a:latin typeface="Arial"/>
                <a:cs typeface="Arial"/>
              </a:rPr>
              <a:t>MetaMetrics</a:t>
            </a:r>
            <a:endParaRPr lang="en-US" altLang="en-US" sz="105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707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57200" y="1295400"/>
            <a:ext cx="7119183" cy="876693"/>
            <a:chOff x="457200" y="1447800"/>
            <a:chExt cx="7119183" cy="876693"/>
          </a:xfrm>
        </p:grpSpPr>
        <p:sp>
          <p:nvSpPr>
            <p:cNvPr id="18" name="Trapezoid 16"/>
            <p:cNvSpPr/>
            <p:nvPr/>
          </p:nvSpPr>
          <p:spPr>
            <a:xfrm flipH="1">
              <a:off x="457200" y="1891415"/>
              <a:ext cx="2126901" cy="433078"/>
            </a:xfrm>
            <a:custGeom>
              <a:avLst/>
              <a:gdLst>
                <a:gd name="connsiteX0" fmla="*/ 0 w 1088150"/>
                <a:gd name="connsiteY0" fmla="*/ 457200 h 457200"/>
                <a:gd name="connsiteX1" fmla="*/ 250934 w 1088150"/>
                <a:gd name="connsiteY1" fmla="*/ 0 h 457200"/>
                <a:gd name="connsiteX2" fmla="*/ 837216 w 1088150"/>
                <a:gd name="connsiteY2" fmla="*/ 0 h 457200"/>
                <a:gd name="connsiteX3" fmla="*/ 1088150 w 1088150"/>
                <a:gd name="connsiteY3" fmla="*/ 457200 h 457200"/>
                <a:gd name="connsiteX4" fmla="*/ 0 w 1088150"/>
                <a:gd name="connsiteY4" fmla="*/ 457200 h 457200"/>
                <a:gd name="connsiteX0" fmla="*/ 1000651 w 2088801"/>
                <a:gd name="connsiteY0" fmla="*/ 457200 h 457200"/>
                <a:gd name="connsiteX1" fmla="*/ 0 w 2088801"/>
                <a:gd name="connsiteY1" fmla="*/ 17145 h 457200"/>
                <a:gd name="connsiteX2" fmla="*/ 1837867 w 2088801"/>
                <a:gd name="connsiteY2" fmla="*/ 0 h 457200"/>
                <a:gd name="connsiteX3" fmla="*/ 2088801 w 2088801"/>
                <a:gd name="connsiteY3" fmla="*/ 457200 h 457200"/>
                <a:gd name="connsiteX4" fmla="*/ 1000651 w 2088801"/>
                <a:gd name="connsiteY4" fmla="*/ 457200 h 457200"/>
                <a:gd name="connsiteX0" fmla="*/ 1000651 w 2088801"/>
                <a:gd name="connsiteY0" fmla="*/ 440055 h 440055"/>
                <a:gd name="connsiteX1" fmla="*/ 0 w 2088801"/>
                <a:gd name="connsiteY1" fmla="*/ 0 h 440055"/>
                <a:gd name="connsiteX2" fmla="*/ 643432 w 2088801"/>
                <a:gd name="connsiteY2" fmla="*/ 0 h 440055"/>
                <a:gd name="connsiteX3" fmla="*/ 2088801 w 2088801"/>
                <a:gd name="connsiteY3" fmla="*/ 440055 h 440055"/>
                <a:gd name="connsiteX4" fmla="*/ 1000651 w 2088801"/>
                <a:gd name="connsiteY4" fmla="*/ 440055 h 440055"/>
                <a:gd name="connsiteX0" fmla="*/ 1016526 w 2104676"/>
                <a:gd name="connsiteY0" fmla="*/ 440055 h 440055"/>
                <a:gd name="connsiteX1" fmla="*/ 0 w 2104676"/>
                <a:gd name="connsiteY1" fmla="*/ 3226 h 440055"/>
                <a:gd name="connsiteX2" fmla="*/ 659307 w 2104676"/>
                <a:gd name="connsiteY2" fmla="*/ 0 h 440055"/>
                <a:gd name="connsiteX3" fmla="*/ 2104676 w 2104676"/>
                <a:gd name="connsiteY3" fmla="*/ 440055 h 440055"/>
                <a:gd name="connsiteX4" fmla="*/ 1016526 w 2104676"/>
                <a:gd name="connsiteY4" fmla="*/ 440055 h 440055"/>
                <a:gd name="connsiteX0" fmla="*/ 1038751 w 2126901"/>
                <a:gd name="connsiteY0" fmla="*/ 440055 h 440055"/>
                <a:gd name="connsiteX1" fmla="*/ 0 w 2126901"/>
                <a:gd name="connsiteY1" fmla="*/ 6452 h 440055"/>
                <a:gd name="connsiteX2" fmla="*/ 681532 w 2126901"/>
                <a:gd name="connsiteY2" fmla="*/ 0 h 440055"/>
                <a:gd name="connsiteX3" fmla="*/ 2126901 w 2126901"/>
                <a:gd name="connsiteY3" fmla="*/ 440055 h 440055"/>
                <a:gd name="connsiteX4" fmla="*/ 1038751 w 2126901"/>
                <a:gd name="connsiteY4" fmla="*/ 440055 h 44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901" h="440055">
                  <a:moveTo>
                    <a:pt x="1038751" y="440055"/>
                  </a:moveTo>
                  <a:lnTo>
                    <a:pt x="0" y="6452"/>
                  </a:lnTo>
                  <a:lnTo>
                    <a:pt x="681532" y="0"/>
                  </a:lnTo>
                  <a:lnTo>
                    <a:pt x="2126901" y="440055"/>
                  </a:lnTo>
                  <a:lnTo>
                    <a:pt x="1038751" y="4400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Trapezoid 15"/>
            <p:cNvSpPr/>
            <p:nvPr/>
          </p:nvSpPr>
          <p:spPr>
            <a:xfrm flipH="1">
              <a:off x="1654673" y="1891414"/>
              <a:ext cx="1733051" cy="433078"/>
            </a:xfrm>
            <a:custGeom>
              <a:avLst/>
              <a:gdLst>
                <a:gd name="connsiteX0" fmla="*/ 0 w 1074471"/>
                <a:gd name="connsiteY0" fmla="*/ 457200 h 457200"/>
                <a:gd name="connsiteX1" fmla="*/ 250934 w 1074471"/>
                <a:gd name="connsiteY1" fmla="*/ 0 h 457200"/>
                <a:gd name="connsiteX2" fmla="*/ 823537 w 1074471"/>
                <a:gd name="connsiteY2" fmla="*/ 0 h 457200"/>
                <a:gd name="connsiteX3" fmla="*/ 1074471 w 1074471"/>
                <a:gd name="connsiteY3" fmla="*/ 457200 h 457200"/>
                <a:gd name="connsiteX4" fmla="*/ 0 w 1074471"/>
                <a:gd name="connsiteY4" fmla="*/ 457200 h 457200"/>
                <a:gd name="connsiteX0" fmla="*/ 600601 w 1675072"/>
                <a:gd name="connsiteY0" fmla="*/ 457200 h 457200"/>
                <a:gd name="connsiteX1" fmla="*/ 0 w 1675072"/>
                <a:gd name="connsiteY1" fmla="*/ 17145 h 457200"/>
                <a:gd name="connsiteX2" fmla="*/ 1424138 w 1675072"/>
                <a:gd name="connsiteY2" fmla="*/ 0 h 457200"/>
                <a:gd name="connsiteX3" fmla="*/ 1675072 w 1675072"/>
                <a:gd name="connsiteY3" fmla="*/ 457200 h 457200"/>
                <a:gd name="connsiteX4" fmla="*/ 600601 w 1675072"/>
                <a:gd name="connsiteY4" fmla="*/ 457200 h 457200"/>
                <a:gd name="connsiteX0" fmla="*/ 600601 w 1675072"/>
                <a:gd name="connsiteY0" fmla="*/ 440055 h 440055"/>
                <a:gd name="connsiteX1" fmla="*/ 0 w 1675072"/>
                <a:gd name="connsiteY1" fmla="*/ 0 h 440055"/>
                <a:gd name="connsiteX2" fmla="*/ 646898 w 1675072"/>
                <a:gd name="connsiteY2" fmla="*/ 0 h 440055"/>
                <a:gd name="connsiteX3" fmla="*/ 1675072 w 1675072"/>
                <a:gd name="connsiteY3" fmla="*/ 440055 h 440055"/>
                <a:gd name="connsiteX4" fmla="*/ 600601 w 1675072"/>
                <a:gd name="connsiteY4" fmla="*/ 440055 h 440055"/>
                <a:gd name="connsiteX0" fmla="*/ 612031 w 1686502"/>
                <a:gd name="connsiteY0" fmla="*/ 440055 h 440055"/>
                <a:gd name="connsiteX1" fmla="*/ 0 w 1686502"/>
                <a:gd name="connsiteY1" fmla="*/ 5715 h 440055"/>
                <a:gd name="connsiteX2" fmla="*/ 658328 w 1686502"/>
                <a:gd name="connsiteY2" fmla="*/ 0 h 440055"/>
                <a:gd name="connsiteX3" fmla="*/ 1686502 w 1686502"/>
                <a:gd name="connsiteY3" fmla="*/ 440055 h 440055"/>
                <a:gd name="connsiteX4" fmla="*/ 612031 w 1686502"/>
                <a:gd name="connsiteY4" fmla="*/ 440055 h 440055"/>
                <a:gd name="connsiteX0" fmla="*/ 629176 w 1703647"/>
                <a:gd name="connsiteY0" fmla="*/ 440055 h 440055"/>
                <a:gd name="connsiteX1" fmla="*/ 0 w 1703647"/>
                <a:gd name="connsiteY1" fmla="*/ 0 h 440055"/>
                <a:gd name="connsiteX2" fmla="*/ 675473 w 1703647"/>
                <a:gd name="connsiteY2" fmla="*/ 0 h 440055"/>
                <a:gd name="connsiteX3" fmla="*/ 1703647 w 1703647"/>
                <a:gd name="connsiteY3" fmla="*/ 440055 h 440055"/>
                <a:gd name="connsiteX4" fmla="*/ 629176 w 1703647"/>
                <a:gd name="connsiteY4" fmla="*/ 440055 h 440055"/>
                <a:gd name="connsiteX0" fmla="*/ 638591 w 1713062"/>
                <a:gd name="connsiteY0" fmla="*/ 440055 h 440055"/>
                <a:gd name="connsiteX1" fmla="*/ 0 w 1713062"/>
                <a:gd name="connsiteY1" fmla="*/ 3226 h 440055"/>
                <a:gd name="connsiteX2" fmla="*/ 684888 w 1713062"/>
                <a:gd name="connsiteY2" fmla="*/ 0 h 440055"/>
                <a:gd name="connsiteX3" fmla="*/ 1713062 w 1713062"/>
                <a:gd name="connsiteY3" fmla="*/ 440055 h 440055"/>
                <a:gd name="connsiteX4" fmla="*/ 638591 w 1713062"/>
                <a:gd name="connsiteY4" fmla="*/ 440055 h 44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062" h="440055">
                  <a:moveTo>
                    <a:pt x="638591" y="440055"/>
                  </a:moveTo>
                  <a:lnTo>
                    <a:pt x="0" y="3226"/>
                  </a:lnTo>
                  <a:lnTo>
                    <a:pt x="684888" y="0"/>
                  </a:lnTo>
                  <a:lnTo>
                    <a:pt x="1713062" y="440055"/>
                  </a:lnTo>
                  <a:lnTo>
                    <a:pt x="638591" y="4400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Trapezoid 14"/>
            <p:cNvSpPr/>
            <p:nvPr/>
          </p:nvSpPr>
          <p:spPr>
            <a:xfrm flipH="1">
              <a:off x="2839339" y="1899365"/>
              <a:ext cx="1346049" cy="425127"/>
            </a:xfrm>
            <a:custGeom>
              <a:avLst/>
              <a:gdLst>
                <a:gd name="connsiteX0" fmla="*/ 0 w 1083875"/>
                <a:gd name="connsiteY0" fmla="*/ 457200 h 457200"/>
                <a:gd name="connsiteX1" fmla="*/ 250934 w 1083875"/>
                <a:gd name="connsiteY1" fmla="*/ 0 h 457200"/>
                <a:gd name="connsiteX2" fmla="*/ 832941 w 1083875"/>
                <a:gd name="connsiteY2" fmla="*/ 0 h 457200"/>
                <a:gd name="connsiteX3" fmla="*/ 1083875 w 1083875"/>
                <a:gd name="connsiteY3" fmla="*/ 457200 h 457200"/>
                <a:gd name="connsiteX4" fmla="*/ 0 w 1083875"/>
                <a:gd name="connsiteY4" fmla="*/ 457200 h 457200"/>
                <a:gd name="connsiteX0" fmla="*/ 246271 w 1330146"/>
                <a:gd name="connsiteY0" fmla="*/ 457200 h 457200"/>
                <a:gd name="connsiteX1" fmla="*/ 0 w 1330146"/>
                <a:gd name="connsiteY1" fmla="*/ 5715 h 457200"/>
                <a:gd name="connsiteX2" fmla="*/ 1079212 w 1330146"/>
                <a:gd name="connsiteY2" fmla="*/ 0 h 457200"/>
                <a:gd name="connsiteX3" fmla="*/ 1330146 w 1330146"/>
                <a:gd name="connsiteY3" fmla="*/ 457200 h 457200"/>
                <a:gd name="connsiteX4" fmla="*/ 246271 w 1330146"/>
                <a:gd name="connsiteY4" fmla="*/ 457200 h 457200"/>
                <a:gd name="connsiteX0" fmla="*/ 246271 w 1330146"/>
                <a:gd name="connsiteY0" fmla="*/ 451485 h 451485"/>
                <a:gd name="connsiteX1" fmla="*/ 0 w 1330146"/>
                <a:gd name="connsiteY1" fmla="*/ 0 h 451485"/>
                <a:gd name="connsiteX2" fmla="*/ 696307 w 1330146"/>
                <a:gd name="connsiteY2" fmla="*/ 5715 h 451485"/>
                <a:gd name="connsiteX3" fmla="*/ 1330146 w 1330146"/>
                <a:gd name="connsiteY3" fmla="*/ 451485 h 451485"/>
                <a:gd name="connsiteX4" fmla="*/ 246271 w 1330146"/>
                <a:gd name="connsiteY4" fmla="*/ 451485 h 451485"/>
                <a:gd name="connsiteX0" fmla="*/ 238320 w 1322195"/>
                <a:gd name="connsiteY0" fmla="*/ 445770 h 445770"/>
                <a:gd name="connsiteX1" fmla="*/ 0 w 1322195"/>
                <a:gd name="connsiteY1" fmla="*/ 18139 h 445770"/>
                <a:gd name="connsiteX2" fmla="*/ 688356 w 1322195"/>
                <a:gd name="connsiteY2" fmla="*/ 0 h 445770"/>
                <a:gd name="connsiteX3" fmla="*/ 1322195 w 1322195"/>
                <a:gd name="connsiteY3" fmla="*/ 445770 h 445770"/>
                <a:gd name="connsiteX4" fmla="*/ 238320 w 1322195"/>
                <a:gd name="connsiteY4" fmla="*/ 445770 h 445770"/>
                <a:gd name="connsiteX0" fmla="*/ 262174 w 1346049"/>
                <a:gd name="connsiteY0" fmla="*/ 445770 h 445770"/>
                <a:gd name="connsiteX1" fmla="*/ 0 w 1346049"/>
                <a:gd name="connsiteY1" fmla="*/ 26090 h 445770"/>
                <a:gd name="connsiteX2" fmla="*/ 712210 w 1346049"/>
                <a:gd name="connsiteY2" fmla="*/ 0 h 445770"/>
                <a:gd name="connsiteX3" fmla="*/ 1346049 w 1346049"/>
                <a:gd name="connsiteY3" fmla="*/ 445770 h 445770"/>
                <a:gd name="connsiteX4" fmla="*/ 262174 w 1346049"/>
                <a:gd name="connsiteY4" fmla="*/ 445770 h 445770"/>
                <a:gd name="connsiteX0" fmla="*/ 262174 w 1346049"/>
                <a:gd name="connsiteY0" fmla="*/ 445770 h 445770"/>
                <a:gd name="connsiteX1" fmla="*/ 0 w 1346049"/>
                <a:gd name="connsiteY1" fmla="*/ 10188 h 445770"/>
                <a:gd name="connsiteX2" fmla="*/ 712210 w 1346049"/>
                <a:gd name="connsiteY2" fmla="*/ 0 h 445770"/>
                <a:gd name="connsiteX3" fmla="*/ 1346049 w 1346049"/>
                <a:gd name="connsiteY3" fmla="*/ 445770 h 445770"/>
                <a:gd name="connsiteX4" fmla="*/ 262174 w 1346049"/>
                <a:gd name="connsiteY4" fmla="*/ 445770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049" h="445770">
                  <a:moveTo>
                    <a:pt x="262174" y="445770"/>
                  </a:moveTo>
                  <a:lnTo>
                    <a:pt x="0" y="10188"/>
                  </a:lnTo>
                  <a:lnTo>
                    <a:pt x="712210" y="0"/>
                  </a:lnTo>
                  <a:lnTo>
                    <a:pt x="1346049" y="445770"/>
                  </a:lnTo>
                  <a:lnTo>
                    <a:pt x="262174" y="4457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47386" y="1447800"/>
              <a:ext cx="6028997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Pentagon 1"/>
          <p:cNvSpPr/>
          <p:nvPr/>
        </p:nvSpPr>
        <p:spPr>
          <a:xfrm rot="5400000">
            <a:off x="518638" y="2113675"/>
            <a:ext cx="965729" cy="1082565"/>
          </a:xfrm>
          <a:prstGeom prst="homePlate">
            <a:avLst>
              <a:gd name="adj" fmla="val 2984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 rot="5400000">
            <a:off x="1390806" y="2434432"/>
            <a:ext cx="1607244" cy="1082565"/>
          </a:xfrm>
          <a:prstGeom prst="homePlate">
            <a:avLst>
              <a:gd name="adj" fmla="val 29841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2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Pentagon 5"/>
          <p:cNvSpPr/>
          <p:nvPr/>
        </p:nvSpPr>
        <p:spPr>
          <a:xfrm rot="5400000">
            <a:off x="2269735" y="2739232"/>
            <a:ext cx="2216842" cy="1082565"/>
          </a:xfrm>
          <a:prstGeom prst="homePlate">
            <a:avLst>
              <a:gd name="adj" fmla="val 29841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3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algn="ctr"/>
            <a:r>
              <a:rPr lang="en-US" sz="3600" dirty="0"/>
              <a:t>Seven Interrelated Fundamental Shifts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5978" y="3787138"/>
            <a:ext cx="132600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dirty="0">
                <a:solidFill>
                  <a:srgbClr val="54585A"/>
                </a:solidFill>
              </a:rPr>
              <a:t>From </a:t>
            </a:r>
            <a:br>
              <a:rPr lang="en-US" b="1" dirty="0">
                <a:solidFill>
                  <a:srgbClr val="54585A"/>
                </a:solidFill>
              </a:rPr>
            </a:br>
            <a:r>
              <a:rPr lang="en-US" b="1" dirty="0">
                <a:solidFill>
                  <a:srgbClr val="54585A"/>
                </a:solidFill>
              </a:rPr>
              <a:t>A/C to B/D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01503" y="3115678"/>
            <a:ext cx="0" cy="533397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194428" y="3779337"/>
            <a:ext cx="0" cy="533397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239473" y="4395454"/>
            <a:ext cx="150021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dirty="0">
                <a:solidFill>
                  <a:srgbClr val="54585A"/>
                </a:solidFill>
              </a:rPr>
              <a:t>Reading </a:t>
            </a:r>
            <a:r>
              <a:rPr lang="en-US" b="1">
                <a:solidFill>
                  <a:srgbClr val="54585A"/>
                </a:solidFill>
              </a:rPr>
              <a:t>and Writing</a:t>
            </a:r>
            <a:endParaRPr lang="en-US" b="1" dirty="0">
              <a:solidFill>
                <a:srgbClr val="54585A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391112" y="4388936"/>
            <a:ext cx="0" cy="533397"/>
          </a:xfrm>
          <a:prstGeom prst="line">
            <a:avLst/>
          </a:prstGeom>
          <a:ln w="12700">
            <a:solidFill>
              <a:schemeClr val="accent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601229" y="4991493"/>
            <a:ext cx="131820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dirty="0">
                <a:solidFill>
                  <a:srgbClr val="54585A"/>
                </a:solidFill>
              </a:rPr>
              <a:t>Data Analytics</a:t>
            </a:r>
          </a:p>
        </p:txBody>
      </p:sp>
      <p:sp>
        <p:nvSpPr>
          <p:cNvPr id="40" name="Freeform 408"/>
          <p:cNvSpPr>
            <a:spLocks noEditPoints="1"/>
          </p:cNvSpPr>
          <p:nvPr/>
        </p:nvSpPr>
        <p:spPr bwMode="auto">
          <a:xfrm>
            <a:off x="901733" y="2690300"/>
            <a:ext cx="199539" cy="199539"/>
          </a:xfrm>
          <a:custGeom>
            <a:avLst/>
            <a:gdLst>
              <a:gd name="T0" fmla="*/ 283 w 283"/>
              <a:gd name="T1" fmla="*/ 0 h 283"/>
              <a:gd name="T2" fmla="*/ 283 w 283"/>
              <a:gd name="T3" fmla="*/ 106 h 283"/>
              <a:gd name="T4" fmla="*/ 245 w 283"/>
              <a:gd name="T5" fmla="*/ 68 h 283"/>
              <a:gd name="T6" fmla="*/ 186 w 283"/>
              <a:gd name="T7" fmla="*/ 127 h 283"/>
              <a:gd name="T8" fmla="*/ 157 w 283"/>
              <a:gd name="T9" fmla="*/ 97 h 283"/>
              <a:gd name="T10" fmla="*/ 215 w 283"/>
              <a:gd name="T11" fmla="*/ 39 h 283"/>
              <a:gd name="T12" fmla="*/ 177 w 283"/>
              <a:gd name="T13" fmla="*/ 0 h 283"/>
              <a:gd name="T14" fmla="*/ 283 w 283"/>
              <a:gd name="T15" fmla="*/ 0 h 283"/>
              <a:gd name="T16" fmla="*/ 68 w 283"/>
              <a:gd name="T17" fmla="*/ 39 h 283"/>
              <a:gd name="T18" fmla="*/ 127 w 283"/>
              <a:gd name="T19" fmla="*/ 97 h 283"/>
              <a:gd name="T20" fmla="*/ 97 w 283"/>
              <a:gd name="T21" fmla="*/ 127 h 283"/>
              <a:gd name="T22" fmla="*/ 39 w 283"/>
              <a:gd name="T23" fmla="*/ 68 h 283"/>
              <a:gd name="T24" fmla="*/ 0 w 283"/>
              <a:gd name="T25" fmla="*/ 106 h 283"/>
              <a:gd name="T26" fmla="*/ 0 w 283"/>
              <a:gd name="T27" fmla="*/ 0 h 283"/>
              <a:gd name="T28" fmla="*/ 106 w 283"/>
              <a:gd name="T29" fmla="*/ 0 h 283"/>
              <a:gd name="T30" fmla="*/ 68 w 283"/>
              <a:gd name="T31" fmla="*/ 39 h 283"/>
              <a:gd name="T32" fmla="*/ 245 w 283"/>
              <a:gd name="T33" fmla="*/ 215 h 283"/>
              <a:gd name="T34" fmla="*/ 283 w 283"/>
              <a:gd name="T35" fmla="*/ 177 h 283"/>
              <a:gd name="T36" fmla="*/ 283 w 283"/>
              <a:gd name="T37" fmla="*/ 283 h 283"/>
              <a:gd name="T38" fmla="*/ 177 w 283"/>
              <a:gd name="T39" fmla="*/ 283 h 283"/>
              <a:gd name="T40" fmla="*/ 215 w 283"/>
              <a:gd name="T41" fmla="*/ 245 h 283"/>
              <a:gd name="T42" fmla="*/ 157 w 283"/>
              <a:gd name="T43" fmla="*/ 187 h 283"/>
              <a:gd name="T44" fmla="*/ 186 w 283"/>
              <a:gd name="T45" fmla="*/ 157 h 283"/>
              <a:gd name="T46" fmla="*/ 245 w 283"/>
              <a:gd name="T47" fmla="*/ 215 h 283"/>
              <a:gd name="T48" fmla="*/ 127 w 283"/>
              <a:gd name="T49" fmla="*/ 187 h 283"/>
              <a:gd name="T50" fmla="*/ 68 w 283"/>
              <a:gd name="T51" fmla="*/ 245 h 283"/>
              <a:gd name="T52" fmla="*/ 106 w 283"/>
              <a:gd name="T53" fmla="*/ 283 h 283"/>
              <a:gd name="T54" fmla="*/ 0 w 283"/>
              <a:gd name="T55" fmla="*/ 283 h 283"/>
              <a:gd name="T56" fmla="*/ 0 w 283"/>
              <a:gd name="T57" fmla="*/ 177 h 283"/>
              <a:gd name="T58" fmla="*/ 39 w 283"/>
              <a:gd name="T59" fmla="*/ 215 h 283"/>
              <a:gd name="T60" fmla="*/ 97 w 283"/>
              <a:gd name="T61" fmla="*/ 157 h 283"/>
              <a:gd name="T62" fmla="*/ 127 w 283"/>
              <a:gd name="T63" fmla="*/ 187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3" h="283">
                <a:moveTo>
                  <a:pt x="283" y="0"/>
                </a:moveTo>
                <a:lnTo>
                  <a:pt x="283" y="106"/>
                </a:lnTo>
                <a:lnTo>
                  <a:pt x="245" y="68"/>
                </a:lnTo>
                <a:lnTo>
                  <a:pt x="186" y="127"/>
                </a:lnTo>
                <a:lnTo>
                  <a:pt x="157" y="97"/>
                </a:lnTo>
                <a:lnTo>
                  <a:pt x="215" y="39"/>
                </a:lnTo>
                <a:lnTo>
                  <a:pt x="177" y="0"/>
                </a:lnTo>
                <a:lnTo>
                  <a:pt x="283" y="0"/>
                </a:lnTo>
                <a:close/>
                <a:moveTo>
                  <a:pt x="68" y="39"/>
                </a:moveTo>
                <a:lnTo>
                  <a:pt x="127" y="97"/>
                </a:lnTo>
                <a:lnTo>
                  <a:pt x="97" y="127"/>
                </a:lnTo>
                <a:lnTo>
                  <a:pt x="39" y="68"/>
                </a:lnTo>
                <a:lnTo>
                  <a:pt x="0" y="106"/>
                </a:lnTo>
                <a:lnTo>
                  <a:pt x="0" y="0"/>
                </a:lnTo>
                <a:lnTo>
                  <a:pt x="106" y="0"/>
                </a:lnTo>
                <a:lnTo>
                  <a:pt x="68" y="39"/>
                </a:lnTo>
                <a:close/>
                <a:moveTo>
                  <a:pt x="245" y="215"/>
                </a:moveTo>
                <a:lnTo>
                  <a:pt x="283" y="177"/>
                </a:lnTo>
                <a:lnTo>
                  <a:pt x="283" y="283"/>
                </a:lnTo>
                <a:lnTo>
                  <a:pt x="177" y="283"/>
                </a:lnTo>
                <a:lnTo>
                  <a:pt x="215" y="245"/>
                </a:lnTo>
                <a:lnTo>
                  <a:pt x="157" y="187"/>
                </a:lnTo>
                <a:lnTo>
                  <a:pt x="186" y="157"/>
                </a:lnTo>
                <a:lnTo>
                  <a:pt x="245" y="215"/>
                </a:lnTo>
                <a:close/>
                <a:moveTo>
                  <a:pt x="127" y="187"/>
                </a:moveTo>
                <a:lnTo>
                  <a:pt x="68" y="245"/>
                </a:lnTo>
                <a:lnTo>
                  <a:pt x="106" y="283"/>
                </a:lnTo>
                <a:lnTo>
                  <a:pt x="0" y="283"/>
                </a:lnTo>
                <a:lnTo>
                  <a:pt x="0" y="177"/>
                </a:lnTo>
                <a:lnTo>
                  <a:pt x="39" y="215"/>
                </a:lnTo>
                <a:lnTo>
                  <a:pt x="97" y="157"/>
                </a:lnTo>
                <a:lnTo>
                  <a:pt x="127" y="1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54585A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987" y="3245940"/>
            <a:ext cx="319828" cy="319828"/>
          </a:xfrm>
          <a:prstGeom prst="rect">
            <a:avLst/>
          </a:prstGeom>
        </p:spPr>
      </p:pic>
      <p:sp>
        <p:nvSpPr>
          <p:cNvPr id="42" name="Freeform 844"/>
          <p:cNvSpPr>
            <a:spLocks noEditPoints="1"/>
          </p:cNvSpPr>
          <p:nvPr/>
        </p:nvSpPr>
        <p:spPr bwMode="auto">
          <a:xfrm>
            <a:off x="3249499" y="3865650"/>
            <a:ext cx="248075" cy="277581"/>
          </a:xfrm>
          <a:custGeom>
            <a:avLst/>
            <a:gdLst>
              <a:gd name="T0" fmla="*/ 384 w 410"/>
              <a:gd name="T1" fmla="*/ 0 h 460"/>
              <a:gd name="T2" fmla="*/ 328 w 410"/>
              <a:gd name="T3" fmla="*/ 0 h 460"/>
              <a:gd name="T4" fmla="*/ 307 w 410"/>
              <a:gd name="T5" fmla="*/ 25 h 460"/>
              <a:gd name="T6" fmla="*/ 307 w 410"/>
              <a:gd name="T7" fmla="*/ 460 h 460"/>
              <a:gd name="T8" fmla="*/ 410 w 410"/>
              <a:gd name="T9" fmla="*/ 460 h 460"/>
              <a:gd name="T10" fmla="*/ 410 w 410"/>
              <a:gd name="T11" fmla="*/ 25 h 460"/>
              <a:gd name="T12" fmla="*/ 384 w 410"/>
              <a:gd name="T13" fmla="*/ 0 h 460"/>
              <a:gd name="T14" fmla="*/ 231 w 410"/>
              <a:gd name="T15" fmla="*/ 153 h 460"/>
              <a:gd name="T16" fmla="*/ 174 w 410"/>
              <a:gd name="T17" fmla="*/ 153 h 460"/>
              <a:gd name="T18" fmla="*/ 154 w 410"/>
              <a:gd name="T19" fmla="*/ 179 h 460"/>
              <a:gd name="T20" fmla="*/ 154 w 410"/>
              <a:gd name="T21" fmla="*/ 460 h 460"/>
              <a:gd name="T22" fmla="*/ 256 w 410"/>
              <a:gd name="T23" fmla="*/ 460 h 460"/>
              <a:gd name="T24" fmla="*/ 256 w 410"/>
              <a:gd name="T25" fmla="*/ 179 h 460"/>
              <a:gd name="T26" fmla="*/ 231 w 410"/>
              <a:gd name="T27" fmla="*/ 153 h 460"/>
              <a:gd name="T28" fmla="*/ 77 w 410"/>
              <a:gd name="T29" fmla="*/ 307 h 460"/>
              <a:gd name="T30" fmla="*/ 21 w 410"/>
              <a:gd name="T31" fmla="*/ 307 h 460"/>
              <a:gd name="T32" fmla="*/ 0 w 410"/>
              <a:gd name="T33" fmla="*/ 332 h 460"/>
              <a:gd name="T34" fmla="*/ 0 w 410"/>
              <a:gd name="T35" fmla="*/ 460 h 460"/>
              <a:gd name="T36" fmla="*/ 103 w 410"/>
              <a:gd name="T37" fmla="*/ 460 h 460"/>
              <a:gd name="T38" fmla="*/ 103 w 410"/>
              <a:gd name="T39" fmla="*/ 332 h 460"/>
              <a:gd name="T40" fmla="*/ 77 w 410"/>
              <a:gd name="T41" fmla="*/ 307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10" h="460">
                <a:moveTo>
                  <a:pt x="384" y="0"/>
                </a:moveTo>
                <a:cubicBezTo>
                  <a:pt x="328" y="0"/>
                  <a:pt x="328" y="0"/>
                  <a:pt x="328" y="0"/>
                </a:cubicBezTo>
                <a:cubicBezTo>
                  <a:pt x="314" y="0"/>
                  <a:pt x="307" y="11"/>
                  <a:pt x="307" y="25"/>
                </a:cubicBezTo>
                <a:cubicBezTo>
                  <a:pt x="307" y="460"/>
                  <a:pt x="307" y="460"/>
                  <a:pt x="307" y="460"/>
                </a:cubicBezTo>
                <a:cubicBezTo>
                  <a:pt x="410" y="460"/>
                  <a:pt x="410" y="460"/>
                  <a:pt x="410" y="460"/>
                </a:cubicBezTo>
                <a:cubicBezTo>
                  <a:pt x="410" y="25"/>
                  <a:pt x="410" y="25"/>
                  <a:pt x="410" y="25"/>
                </a:cubicBezTo>
                <a:cubicBezTo>
                  <a:pt x="410" y="11"/>
                  <a:pt x="398" y="0"/>
                  <a:pt x="384" y="0"/>
                </a:cubicBezTo>
                <a:close/>
                <a:moveTo>
                  <a:pt x="231" y="153"/>
                </a:moveTo>
                <a:cubicBezTo>
                  <a:pt x="174" y="153"/>
                  <a:pt x="174" y="153"/>
                  <a:pt x="174" y="153"/>
                </a:cubicBezTo>
                <a:cubicBezTo>
                  <a:pt x="160" y="153"/>
                  <a:pt x="154" y="165"/>
                  <a:pt x="154" y="179"/>
                </a:cubicBezTo>
                <a:cubicBezTo>
                  <a:pt x="154" y="460"/>
                  <a:pt x="154" y="460"/>
                  <a:pt x="154" y="460"/>
                </a:cubicBezTo>
                <a:cubicBezTo>
                  <a:pt x="256" y="460"/>
                  <a:pt x="256" y="460"/>
                  <a:pt x="256" y="460"/>
                </a:cubicBezTo>
                <a:cubicBezTo>
                  <a:pt x="256" y="179"/>
                  <a:pt x="256" y="179"/>
                  <a:pt x="256" y="179"/>
                </a:cubicBezTo>
                <a:cubicBezTo>
                  <a:pt x="256" y="165"/>
                  <a:pt x="245" y="153"/>
                  <a:pt x="231" y="153"/>
                </a:cubicBezTo>
                <a:close/>
                <a:moveTo>
                  <a:pt x="77" y="307"/>
                </a:moveTo>
                <a:cubicBezTo>
                  <a:pt x="21" y="307"/>
                  <a:pt x="21" y="307"/>
                  <a:pt x="21" y="307"/>
                </a:cubicBezTo>
                <a:cubicBezTo>
                  <a:pt x="7" y="307"/>
                  <a:pt x="0" y="318"/>
                  <a:pt x="0" y="332"/>
                </a:cubicBezTo>
                <a:cubicBezTo>
                  <a:pt x="0" y="460"/>
                  <a:pt x="0" y="460"/>
                  <a:pt x="0" y="460"/>
                </a:cubicBezTo>
                <a:cubicBezTo>
                  <a:pt x="103" y="460"/>
                  <a:pt x="103" y="460"/>
                  <a:pt x="103" y="460"/>
                </a:cubicBezTo>
                <a:cubicBezTo>
                  <a:pt x="103" y="332"/>
                  <a:pt x="103" y="332"/>
                  <a:pt x="103" y="332"/>
                </a:cubicBezTo>
                <a:cubicBezTo>
                  <a:pt x="103" y="318"/>
                  <a:pt x="91" y="307"/>
                  <a:pt x="77" y="3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06" tIns="45702" rIns="91406" bIns="45702" numCol="1" anchor="t" anchorCtr="0" compatLnSpc="1">
            <a:prstTxWarp prst="textNoShape">
              <a:avLst/>
            </a:prstTxWarp>
          </a:bodyPr>
          <a:lstStyle/>
          <a:p>
            <a:pPr defTabSz="914051"/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982347" y="2776071"/>
            <a:ext cx="261438" cy="173586"/>
            <a:chOff x="2947932" y="698671"/>
            <a:chExt cx="4551418" cy="3021990"/>
          </a:xfrm>
          <a:solidFill>
            <a:schemeClr val="bg1"/>
          </a:solidFill>
        </p:grpSpPr>
        <p:sp>
          <p:nvSpPr>
            <p:cNvPr id="47" name="Moon 46"/>
            <p:cNvSpPr/>
            <p:nvPr/>
          </p:nvSpPr>
          <p:spPr>
            <a:xfrm rot="5400000">
              <a:off x="4085786" y="-439183"/>
              <a:ext cx="2275709" cy="4551418"/>
            </a:xfrm>
            <a:prstGeom prst="mo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067504" y="1277885"/>
              <a:ext cx="2291254" cy="229125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9" name="Moon 48"/>
            <p:cNvSpPr/>
            <p:nvPr/>
          </p:nvSpPr>
          <p:spPr>
            <a:xfrm rot="16200000">
              <a:off x="4765543" y="986855"/>
              <a:ext cx="916195" cy="4551418"/>
            </a:xfrm>
            <a:prstGeom prst="moon">
              <a:avLst>
                <a:gd name="adj" fmla="val 12097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 smtClean="0">
                <a:solidFill>
                  <a:prstClr val="white"/>
                </a:solidFill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804551" y="2117726"/>
            <a:ext cx="412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</a:rPr>
              <a:t>1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5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"/>
          <a:stretch/>
        </p:blipFill>
        <p:spPr>
          <a:xfrm>
            <a:off x="-1" y="224117"/>
            <a:ext cx="9152965" cy="61733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24117"/>
            <a:ext cx="9144000" cy="6170160"/>
          </a:xfrm>
          <a:prstGeom prst="rect">
            <a:avLst/>
          </a:prstGeom>
          <a:solidFill>
            <a:schemeClr val="tx1">
              <a:lumMod val="75000"/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71600" y="1752600"/>
            <a:ext cx="6661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 smtClean="0">
                <a:solidFill>
                  <a:srgbClr val="FFFFFF"/>
                </a:solidFill>
              </a:rPr>
              <a:t>Data analytics requires you to reduce, refine and manage information.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5"/>
          <a:stretch/>
        </p:blipFill>
        <p:spPr>
          <a:xfrm>
            <a:off x="3505200" y="1024788"/>
            <a:ext cx="5638800" cy="5338763"/>
          </a:xfrm>
          <a:prstGeom prst="rect">
            <a:avLst/>
          </a:prstGeom>
          <a:ln>
            <a:noFill/>
          </a:ln>
          <a:effectLst>
            <a:softEdge rad="83820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Analytics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2674919" y="525481"/>
            <a:ext cx="5241962" cy="6477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97000">
                <a:schemeClr val="bg1">
                  <a:alpha val="1000"/>
                </a:schemeClr>
              </a:gs>
              <a:gs pos="59000">
                <a:schemeClr val="bg1">
                  <a:alpha val="64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482600" y="1752600"/>
            <a:ext cx="5156200" cy="3785652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Like a Microscope:  Examine smaller details than we can quickly observe (your personal shopping habits</a:t>
            </a:r>
            <a:r>
              <a:rPr lang="en-US" sz="2400" dirty="0" smtClean="0"/>
              <a:t>).</a:t>
            </a:r>
          </a:p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AND</a:t>
            </a:r>
          </a:p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Like a Telescope:  See things in large scale showing connections not recognized before (people who buy one product and then buy another). </a:t>
            </a:r>
          </a:p>
        </p:txBody>
      </p:sp>
    </p:spTree>
    <p:extLst>
      <p:ext uri="{BB962C8B-B14F-4D97-AF65-F5344CB8AC3E}">
        <p14:creationId xmlns:p14="http://schemas.microsoft.com/office/powerpoint/2010/main" val="180944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"/>
          <a:stretch/>
        </p:blipFill>
        <p:spPr>
          <a:xfrm>
            <a:off x="-1" y="224117"/>
            <a:ext cx="9152965" cy="61733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24117"/>
            <a:ext cx="9144000" cy="6170160"/>
          </a:xfrm>
          <a:prstGeom prst="rect">
            <a:avLst/>
          </a:prstGeom>
          <a:solidFill>
            <a:schemeClr val="tx1">
              <a:lumMod val="75000"/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1752600"/>
            <a:ext cx="8458200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 smtClean="0">
                <a:solidFill>
                  <a:srgbClr val="FFFFFF"/>
                </a:solidFill>
              </a:rPr>
              <a:t>Data analytics involves examining large data sets from multiple sources to find patterns, correlations and trends.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" b="9171"/>
          <a:stretch/>
        </p:blipFill>
        <p:spPr>
          <a:xfrm>
            <a:off x="0" y="1143000"/>
            <a:ext cx="9144000" cy="5238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mtClean="0"/>
              <a:t>Data Analytics</a:t>
            </a:r>
            <a:endParaRPr lang="en-US" sz="3600" dirty="0"/>
          </a:p>
        </p:txBody>
      </p:sp>
      <p:sp>
        <p:nvSpPr>
          <p:cNvPr id="4" name="Oval 3"/>
          <p:cNvSpPr/>
          <p:nvPr/>
        </p:nvSpPr>
        <p:spPr>
          <a:xfrm>
            <a:off x="990600" y="2324100"/>
            <a:ext cx="2209800" cy="2209800"/>
          </a:xfrm>
          <a:prstGeom prst="ellipse">
            <a:avLst/>
          </a:prstGeom>
          <a:solidFill>
            <a:schemeClr val="accent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464859" y="2333065"/>
            <a:ext cx="2209800" cy="2209800"/>
          </a:xfrm>
          <a:prstGeom prst="ellipse">
            <a:avLst/>
          </a:prstGeom>
          <a:solidFill>
            <a:schemeClr val="accent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39118" y="2333065"/>
            <a:ext cx="2209800" cy="2209800"/>
          </a:xfrm>
          <a:prstGeom prst="ellipse">
            <a:avLst/>
          </a:prstGeom>
          <a:solidFill>
            <a:schemeClr val="accent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57628" y="3807767"/>
            <a:ext cx="1075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>
                <a:solidFill>
                  <a:srgbClr val="FFFFFF"/>
                </a:solidFill>
              </a:rPr>
              <a:t>Tables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91557" y="3807766"/>
            <a:ext cx="1091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Charts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92698" y="3807766"/>
            <a:ext cx="1194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Graphs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Freeform 844"/>
          <p:cNvSpPr>
            <a:spLocks noEditPoints="1"/>
          </p:cNvSpPr>
          <p:nvPr/>
        </p:nvSpPr>
        <p:spPr bwMode="auto">
          <a:xfrm>
            <a:off x="4236539" y="2865007"/>
            <a:ext cx="552676" cy="618412"/>
          </a:xfrm>
          <a:custGeom>
            <a:avLst/>
            <a:gdLst>
              <a:gd name="T0" fmla="*/ 384 w 410"/>
              <a:gd name="T1" fmla="*/ 0 h 460"/>
              <a:gd name="T2" fmla="*/ 328 w 410"/>
              <a:gd name="T3" fmla="*/ 0 h 460"/>
              <a:gd name="T4" fmla="*/ 307 w 410"/>
              <a:gd name="T5" fmla="*/ 25 h 460"/>
              <a:gd name="T6" fmla="*/ 307 w 410"/>
              <a:gd name="T7" fmla="*/ 460 h 460"/>
              <a:gd name="T8" fmla="*/ 410 w 410"/>
              <a:gd name="T9" fmla="*/ 460 h 460"/>
              <a:gd name="T10" fmla="*/ 410 w 410"/>
              <a:gd name="T11" fmla="*/ 25 h 460"/>
              <a:gd name="T12" fmla="*/ 384 w 410"/>
              <a:gd name="T13" fmla="*/ 0 h 460"/>
              <a:gd name="T14" fmla="*/ 231 w 410"/>
              <a:gd name="T15" fmla="*/ 153 h 460"/>
              <a:gd name="T16" fmla="*/ 174 w 410"/>
              <a:gd name="T17" fmla="*/ 153 h 460"/>
              <a:gd name="T18" fmla="*/ 154 w 410"/>
              <a:gd name="T19" fmla="*/ 179 h 460"/>
              <a:gd name="T20" fmla="*/ 154 w 410"/>
              <a:gd name="T21" fmla="*/ 460 h 460"/>
              <a:gd name="T22" fmla="*/ 256 w 410"/>
              <a:gd name="T23" fmla="*/ 460 h 460"/>
              <a:gd name="T24" fmla="*/ 256 w 410"/>
              <a:gd name="T25" fmla="*/ 179 h 460"/>
              <a:gd name="T26" fmla="*/ 231 w 410"/>
              <a:gd name="T27" fmla="*/ 153 h 460"/>
              <a:gd name="T28" fmla="*/ 77 w 410"/>
              <a:gd name="T29" fmla="*/ 307 h 460"/>
              <a:gd name="T30" fmla="*/ 21 w 410"/>
              <a:gd name="T31" fmla="*/ 307 h 460"/>
              <a:gd name="T32" fmla="*/ 0 w 410"/>
              <a:gd name="T33" fmla="*/ 332 h 460"/>
              <a:gd name="T34" fmla="*/ 0 w 410"/>
              <a:gd name="T35" fmla="*/ 460 h 460"/>
              <a:gd name="T36" fmla="*/ 103 w 410"/>
              <a:gd name="T37" fmla="*/ 460 h 460"/>
              <a:gd name="T38" fmla="*/ 103 w 410"/>
              <a:gd name="T39" fmla="*/ 332 h 460"/>
              <a:gd name="T40" fmla="*/ 77 w 410"/>
              <a:gd name="T41" fmla="*/ 307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10" h="460">
                <a:moveTo>
                  <a:pt x="384" y="0"/>
                </a:moveTo>
                <a:cubicBezTo>
                  <a:pt x="328" y="0"/>
                  <a:pt x="328" y="0"/>
                  <a:pt x="328" y="0"/>
                </a:cubicBezTo>
                <a:cubicBezTo>
                  <a:pt x="314" y="0"/>
                  <a:pt x="307" y="11"/>
                  <a:pt x="307" y="25"/>
                </a:cubicBezTo>
                <a:cubicBezTo>
                  <a:pt x="307" y="460"/>
                  <a:pt x="307" y="460"/>
                  <a:pt x="307" y="460"/>
                </a:cubicBezTo>
                <a:cubicBezTo>
                  <a:pt x="410" y="460"/>
                  <a:pt x="410" y="460"/>
                  <a:pt x="410" y="460"/>
                </a:cubicBezTo>
                <a:cubicBezTo>
                  <a:pt x="410" y="25"/>
                  <a:pt x="410" y="25"/>
                  <a:pt x="410" y="25"/>
                </a:cubicBezTo>
                <a:cubicBezTo>
                  <a:pt x="410" y="11"/>
                  <a:pt x="398" y="0"/>
                  <a:pt x="384" y="0"/>
                </a:cubicBezTo>
                <a:close/>
                <a:moveTo>
                  <a:pt x="231" y="153"/>
                </a:moveTo>
                <a:cubicBezTo>
                  <a:pt x="174" y="153"/>
                  <a:pt x="174" y="153"/>
                  <a:pt x="174" y="153"/>
                </a:cubicBezTo>
                <a:cubicBezTo>
                  <a:pt x="160" y="153"/>
                  <a:pt x="154" y="165"/>
                  <a:pt x="154" y="179"/>
                </a:cubicBezTo>
                <a:cubicBezTo>
                  <a:pt x="154" y="460"/>
                  <a:pt x="154" y="460"/>
                  <a:pt x="154" y="460"/>
                </a:cubicBezTo>
                <a:cubicBezTo>
                  <a:pt x="256" y="460"/>
                  <a:pt x="256" y="460"/>
                  <a:pt x="256" y="460"/>
                </a:cubicBezTo>
                <a:cubicBezTo>
                  <a:pt x="256" y="179"/>
                  <a:pt x="256" y="179"/>
                  <a:pt x="256" y="179"/>
                </a:cubicBezTo>
                <a:cubicBezTo>
                  <a:pt x="256" y="165"/>
                  <a:pt x="245" y="153"/>
                  <a:pt x="231" y="153"/>
                </a:cubicBezTo>
                <a:close/>
                <a:moveTo>
                  <a:pt x="77" y="307"/>
                </a:moveTo>
                <a:cubicBezTo>
                  <a:pt x="21" y="307"/>
                  <a:pt x="21" y="307"/>
                  <a:pt x="21" y="307"/>
                </a:cubicBezTo>
                <a:cubicBezTo>
                  <a:pt x="7" y="307"/>
                  <a:pt x="0" y="318"/>
                  <a:pt x="0" y="332"/>
                </a:cubicBezTo>
                <a:cubicBezTo>
                  <a:pt x="0" y="460"/>
                  <a:pt x="0" y="460"/>
                  <a:pt x="0" y="460"/>
                </a:cubicBezTo>
                <a:cubicBezTo>
                  <a:pt x="103" y="460"/>
                  <a:pt x="103" y="460"/>
                  <a:pt x="103" y="460"/>
                </a:cubicBezTo>
                <a:cubicBezTo>
                  <a:pt x="103" y="332"/>
                  <a:pt x="103" y="332"/>
                  <a:pt x="103" y="332"/>
                </a:cubicBezTo>
                <a:cubicBezTo>
                  <a:pt x="103" y="318"/>
                  <a:pt x="91" y="307"/>
                  <a:pt x="77" y="3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06" tIns="45702" rIns="91406" bIns="45702" numCol="1" anchor="t" anchorCtr="0" compatLnSpc="1">
            <a:prstTxWarp prst="textNoShape">
              <a:avLst/>
            </a:prstTxWarp>
          </a:bodyPr>
          <a:lstStyle/>
          <a:p>
            <a:pPr defTabSz="914051"/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00739" y="3064631"/>
            <a:ext cx="1120659" cy="305173"/>
            <a:chOff x="1552179" y="3060717"/>
            <a:chExt cx="1120659" cy="305173"/>
          </a:xfrm>
        </p:grpSpPr>
        <p:sp>
          <p:nvSpPr>
            <p:cNvPr id="15" name="Rectangle 14"/>
            <p:cNvSpPr/>
            <p:nvPr/>
          </p:nvSpPr>
          <p:spPr>
            <a:xfrm>
              <a:off x="1552248" y="3060717"/>
              <a:ext cx="352752" cy="139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6167" y="3060717"/>
              <a:ext cx="352752" cy="139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20086" y="3060717"/>
              <a:ext cx="352752" cy="139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52179" y="3226207"/>
              <a:ext cx="352752" cy="139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36098" y="3226207"/>
              <a:ext cx="352752" cy="139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20017" y="3226207"/>
              <a:ext cx="352752" cy="139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9" name="Freeform 28"/>
          <p:cNvSpPr/>
          <p:nvPr/>
        </p:nvSpPr>
        <p:spPr>
          <a:xfrm>
            <a:off x="6725388" y="2865007"/>
            <a:ext cx="729181" cy="727834"/>
          </a:xfrm>
          <a:custGeom>
            <a:avLst/>
            <a:gdLst>
              <a:gd name="connsiteX0" fmla="*/ 541149 w 729181"/>
              <a:gd name="connsiteY0" fmla="*/ 417497 h 727834"/>
              <a:gd name="connsiteX1" fmla="*/ 729181 w 729181"/>
              <a:gd name="connsiteY1" fmla="*/ 417497 h 727834"/>
              <a:gd name="connsiteX2" fmla="*/ 728140 w 729181"/>
              <a:gd name="connsiteY2" fmla="*/ 429293 h 727834"/>
              <a:gd name="connsiteX3" fmla="*/ 439021 w 729181"/>
              <a:gd name="connsiteY3" fmla="*/ 725732 h 727834"/>
              <a:gd name="connsiteX4" fmla="*/ 418169 w 729181"/>
              <a:gd name="connsiteY4" fmla="*/ 727834 h 727834"/>
              <a:gd name="connsiteX5" fmla="*/ 418169 w 729181"/>
              <a:gd name="connsiteY5" fmla="*/ 537759 h 727834"/>
              <a:gd name="connsiteX6" fmla="*/ 436468 w 729181"/>
              <a:gd name="connsiteY6" fmla="*/ 534065 h 727834"/>
              <a:gd name="connsiteX7" fmla="*/ 540947 w 729181"/>
              <a:gd name="connsiteY7" fmla="*/ 418829 h 727834"/>
              <a:gd name="connsiteX8" fmla="*/ 0 w 729181"/>
              <a:gd name="connsiteY8" fmla="*/ 417497 h 727834"/>
              <a:gd name="connsiteX9" fmla="*/ 188032 w 729181"/>
              <a:gd name="connsiteY9" fmla="*/ 417497 h 727834"/>
              <a:gd name="connsiteX10" fmla="*/ 188233 w 729181"/>
              <a:gd name="connsiteY10" fmla="*/ 418829 h 727834"/>
              <a:gd name="connsiteX11" fmla="*/ 292713 w 729181"/>
              <a:gd name="connsiteY11" fmla="*/ 534065 h 727834"/>
              <a:gd name="connsiteX12" fmla="*/ 311009 w 729181"/>
              <a:gd name="connsiteY12" fmla="*/ 537758 h 727834"/>
              <a:gd name="connsiteX13" fmla="*/ 311009 w 729181"/>
              <a:gd name="connsiteY13" fmla="*/ 727834 h 727834"/>
              <a:gd name="connsiteX14" fmla="*/ 290160 w 729181"/>
              <a:gd name="connsiteY14" fmla="*/ 725732 h 727834"/>
              <a:gd name="connsiteX15" fmla="*/ 1041 w 729181"/>
              <a:gd name="connsiteY15" fmla="*/ 429293 h 727834"/>
              <a:gd name="connsiteX16" fmla="*/ 311009 w 729181"/>
              <a:gd name="connsiteY16" fmla="*/ 1 h 727834"/>
              <a:gd name="connsiteX17" fmla="*/ 311009 w 729181"/>
              <a:gd name="connsiteY17" fmla="*/ 190076 h 727834"/>
              <a:gd name="connsiteX18" fmla="*/ 292713 w 729181"/>
              <a:gd name="connsiteY18" fmla="*/ 193770 h 727834"/>
              <a:gd name="connsiteX19" fmla="*/ 188233 w 729181"/>
              <a:gd name="connsiteY19" fmla="*/ 309005 h 727834"/>
              <a:gd name="connsiteX20" fmla="*/ 188032 w 729181"/>
              <a:gd name="connsiteY20" fmla="*/ 310337 h 727834"/>
              <a:gd name="connsiteX21" fmla="*/ 0 w 729181"/>
              <a:gd name="connsiteY21" fmla="*/ 310337 h 727834"/>
              <a:gd name="connsiteX22" fmla="*/ 1041 w 729181"/>
              <a:gd name="connsiteY22" fmla="*/ 298542 h 727834"/>
              <a:gd name="connsiteX23" fmla="*/ 290160 w 729181"/>
              <a:gd name="connsiteY23" fmla="*/ 2102 h 727834"/>
              <a:gd name="connsiteX24" fmla="*/ 418169 w 729181"/>
              <a:gd name="connsiteY24" fmla="*/ 0 h 727834"/>
              <a:gd name="connsiteX25" fmla="*/ 439021 w 729181"/>
              <a:gd name="connsiteY25" fmla="*/ 2102 h 727834"/>
              <a:gd name="connsiteX26" fmla="*/ 728140 w 729181"/>
              <a:gd name="connsiteY26" fmla="*/ 298542 h 727834"/>
              <a:gd name="connsiteX27" fmla="*/ 729181 w 729181"/>
              <a:gd name="connsiteY27" fmla="*/ 310337 h 727834"/>
              <a:gd name="connsiteX28" fmla="*/ 541149 w 729181"/>
              <a:gd name="connsiteY28" fmla="*/ 310337 h 727834"/>
              <a:gd name="connsiteX29" fmla="*/ 540947 w 729181"/>
              <a:gd name="connsiteY29" fmla="*/ 309005 h 727834"/>
              <a:gd name="connsiteX30" fmla="*/ 436468 w 729181"/>
              <a:gd name="connsiteY30" fmla="*/ 193770 h 727834"/>
              <a:gd name="connsiteX31" fmla="*/ 418169 w 729181"/>
              <a:gd name="connsiteY31" fmla="*/ 190075 h 72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9181" h="727834">
                <a:moveTo>
                  <a:pt x="541149" y="417497"/>
                </a:moveTo>
                <a:lnTo>
                  <a:pt x="729181" y="417497"/>
                </a:lnTo>
                <a:lnTo>
                  <a:pt x="728140" y="429293"/>
                </a:lnTo>
                <a:cubicBezTo>
                  <a:pt x="701608" y="577827"/>
                  <a:pt x="586276" y="695599"/>
                  <a:pt x="439021" y="725732"/>
                </a:cubicBezTo>
                <a:lnTo>
                  <a:pt x="418169" y="727834"/>
                </a:lnTo>
                <a:lnTo>
                  <a:pt x="418169" y="537759"/>
                </a:lnTo>
                <a:lnTo>
                  <a:pt x="436468" y="534065"/>
                </a:lnTo>
                <a:cubicBezTo>
                  <a:pt x="486176" y="513040"/>
                  <a:pt x="524761" y="470869"/>
                  <a:pt x="540947" y="418829"/>
                </a:cubicBezTo>
                <a:close/>
                <a:moveTo>
                  <a:pt x="0" y="417497"/>
                </a:moveTo>
                <a:lnTo>
                  <a:pt x="188032" y="417497"/>
                </a:lnTo>
                <a:lnTo>
                  <a:pt x="188233" y="418829"/>
                </a:lnTo>
                <a:cubicBezTo>
                  <a:pt x="204419" y="470869"/>
                  <a:pt x="243005" y="513040"/>
                  <a:pt x="292713" y="534065"/>
                </a:cubicBezTo>
                <a:lnTo>
                  <a:pt x="311009" y="537758"/>
                </a:lnTo>
                <a:lnTo>
                  <a:pt x="311009" y="727834"/>
                </a:lnTo>
                <a:lnTo>
                  <a:pt x="290160" y="725732"/>
                </a:lnTo>
                <a:cubicBezTo>
                  <a:pt x="142904" y="695599"/>
                  <a:pt x="27573" y="577827"/>
                  <a:pt x="1041" y="429293"/>
                </a:cubicBezTo>
                <a:close/>
                <a:moveTo>
                  <a:pt x="311009" y="1"/>
                </a:moveTo>
                <a:lnTo>
                  <a:pt x="311009" y="190076"/>
                </a:lnTo>
                <a:lnTo>
                  <a:pt x="292713" y="193770"/>
                </a:lnTo>
                <a:cubicBezTo>
                  <a:pt x="243005" y="214794"/>
                  <a:pt x="204419" y="256965"/>
                  <a:pt x="188233" y="309005"/>
                </a:cubicBezTo>
                <a:lnTo>
                  <a:pt x="188032" y="310337"/>
                </a:lnTo>
                <a:lnTo>
                  <a:pt x="0" y="310337"/>
                </a:lnTo>
                <a:lnTo>
                  <a:pt x="1041" y="298542"/>
                </a:lnTo>
                <a:cubicBezTo>
                  <a:pt x="27573" y="150007"/>
                  <a:pt x="142904" y="32235"/>
                  <a:pt x="290160" y="2102"/>
                </a:cubicBezTo>
                <a:close/>
                <a:moveTo>
                  <a:pt x="418169" y="0"/>
                </a:moveTo>
                <a:lnTo>
                  <a:pt x="439021" y="2102"/>
                </a:lnTo>
                <a:cubicBezTo>
                  <a:pt x="586276" y="32235"/>
                  <a:pt x="701608" y="150007"/>
                  <a:pt x="728140" y="298542"/>
                </a:cubicBezTo>
                <a:lnTo>
                  <a:pt x="729181" y="310337"/>
                </a:lnTo>
                <a:lnTo>
                  <a:pt x="541149" y="310337"/>
                </a:lnTo>
                <a:lnTo>
                  <a:pt x="540947" y="309005"/>
                </a:lnTo>
                <a:cubicBezTo>
                  <a:pt x="524761" y="256965"/>
                  <a:pt x="486176" y="214794"/>
                  <a:pt x="436468" y="193770"/>
                </a:cubicBezTo>
                <a:lnTo>
                  <a:pt x="418169" y="1900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3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Clustered Column-Line on Secondary Axis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36" y="955505"/>
            <a:ext cx="7786929" cy="52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59" y="1295400"/>
            <a:ext cx="8121880" cy="4881767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/>
          <a:p>
            <a:r>
              <a:rPr lang="en-US" dirty="0"/>
              <a:t>3-D Surface</a:t>
            </a:r>
          </a:p>
        </p:txBody>
      </p:sp>
    </p:spTree>
    <p:extLst>
      <p:ext uri="{BB962C8B-B14F-4D97-AF65-F5344CB8AC3E}">
        <p14:creationId xmlns:p14="http://schemas.microsoft.com/office/powerpoint/2010/main" val="234008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84048"/>
            <a:ext cx="8839200" cy="62804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Nation’s Most Rapidly Improving Schools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04800" y="1295400"/>
            <a:ext cx="8229600" cy="4937761"/>
            <a:chOff x="304800" y="1295400"/>
            <a:chExt cx="8229600" cy="4937761"/>
          </a:xfrm>
        </p:grpSpPr>
        <p:pic>
          <p:nvPicPr>
            <p:cNvPr id="417" name="Picture 4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1295400"/>
              <a:ext cx="8229600" cy="4937761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33600" y="1600200"/>
              <a:ext cx="5867400" cy="3124200"/>
              <a:chOff x="1407488" y="762668"/>
              <a:chExt cx="7232704" cy="4529873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143883" y="1381278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393" name="Rectangle 392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4" name="Rectangle 393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5" name="Rectangle 394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6" name="Rectangle 395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7" name="Rectangle 396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8" name="Rectangle 397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9" name="Rectangle 398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0" name="Rectangle 399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1" name="Rectangle 400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2" name="Rectangle 401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3" name="Rectangle 402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4" name="Rectangle 403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5" name="Rectangle 404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6" name="Rectangle 405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7" name="Rectangle 406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8" name="Rectangle 407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9" name="Rectangle 408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0" name="Rectangle 409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1" name="Rectangle 410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" name="Rectangle 411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3" name="Rectangle 412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4" name="Rectangle 413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5" name="Rectangle 414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3466418" y="1522671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370" name="Rectangle 369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1" name="Rectangle 370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2" name="Rectangle 371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3" name="Rectangle 372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4" name="Rectangle 373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5" name="Rectangle 374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6" name="Rectangle 375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7" name="Rectangle 376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8" name="Rectangle 377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9" name="Rectangle 378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0" name="Rectangle 379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1" name="Rectangle 380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2" name="Rectangle 381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3" name="Rectangle 382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4" name="Rectangle 383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5" name="Rectangle 384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6" name="Rectangle 385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7" name="Rectangle 386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8" name="Rectangle 387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9" name="Rectangle 388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0" name="Rectangle 389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1" name="Rectangle 390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2" name="Rectangle 391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5719340" y="1073309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347" name="Rectangle 346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8" name="Rectangle 347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9" name="Rectangle 348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0" name="Rectangle 349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3" name="Rectangle 352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4" name="Rectangle 353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5" name="Rectangle 354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6" name="Rectangle 365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1407488" y="762668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324" name="Rectangle 323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5" name="Rectangle 324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6" name="Rectangle 325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7" name="Rectangle 326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8" name="Rectangle 327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" name="Rectangle 328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" name="Rectangle 329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" name="Rectangle 330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2" name="Rectangle 331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3" name="Rectangle 332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4" name="Rectangle 333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5" name="Rectangle 334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6" name="Rectangle 335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7" name="Rectangle 336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0" name="Rectangle 339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3" name="Rectangle 342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6" name="Rectangle 345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5954782" y="2040664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301" name="Rectangle 300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2" name="Rectangle 301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3" name="Rectangle 302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4" name="Rectangle 303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5" name="Rectangle 304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6" name="Rectangle 305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7" name="Rectangle 306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8" name="Rectangle 307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9" name="Rectangle 308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0" name="Rectangle 309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2" name="Rectangle 311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4" name="Rectangle 313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5" name="Rectangle 314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6" name="Rectangle 315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0" name="Rectangle 319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1" name="Rectangle 320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2" name="Rectangle 321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3" name="Rectangle 322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2349365" y="1691919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278" name="Rectangle 277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9" name="Rectangle 278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0" name="Rectangle 279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1" name="Rectangle 280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2" name="Rectangle 281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3" name="Rectangle 282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4" name="Rectangle 283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5" name="Rectangle 284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6" name="Rectangle 285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7" name="Rectangle 286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8" name="Rectangle 287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9" name="Rectangle 288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0" name="Rectangle 289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1" name="Rectangle 290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2" name="Rectangle 291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3" name="Rectangle 292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4" name="Rectangle 293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5" name="Rectangle 294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6" name="Rectangle 295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7" name="Rectangle 296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8" name="Rectangle 297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9" name="Rectangle 298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0" name="Rectangle 299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5857504" y="2738196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255" name="Rectangle 254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6" name="Rectangle 255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7" name="Rectangle 256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8" name="Rectangle 257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9" name="Rectangle 258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0" name="Rectangle 259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1" name="Rectangle 260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2" name="Rectangle 261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3" name="Rectangle 262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4" name="Rectangle 263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5" name="Rectangle 264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6" name="Rectangle 265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7" name="Rectangle 266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8" name="Rectangle 267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9" name="Rectangle 268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0" name="Rectangle 269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1" name="Rectangle 270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2" name="Rectangle 271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3" name="Rectangle 272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4" name="Rectangle 273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5" name="Rectangle 274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7" name="Rectangle 276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5618432" y="2669857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232" name="Rectangle 231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3" name="Rectangle 232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4" name="Rectangle 233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5" name="Rectangle 234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6" name="Rectangle 235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8" name="Rectangle 237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9" name="Rectangle 238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0" name="Rectangle 239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1" name="Rectangle 240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2" name="Rectangle 241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4" name="Rectangle 243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5" name="Rectangle 244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6" name="Rectangle 245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7" name="Rectangle 246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8" name="Rectangle 247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9" name="Rectangle 248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0" name="Rectangle 249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1" name="Rectangle 250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2" name="Rectangle 251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3" name="Rectangle 252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4" name="Rectangle 253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5408538" y="3033748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209" name="Rectangle 208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0" name="Rectangle 209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2" name="Rectangle 221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4" name="Rectangle 223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9" name="Rectangle 228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0" name="Rectangle 229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1" name="Rectangle 230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5632113" y="2331582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186" name="Rectangle 185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" name="Rectangle 186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Rectangle 189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Rectangle 190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Rectangle 191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8" name="Rectangle 197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0" name="Rectangle 199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5292983" y="2956323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163" name="Rectangle 162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" name="Rectangle 183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" name="Rectangle 184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5866287" y="2465634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140" name="Rectangle 139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" name="Rectangle 142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" name="Rectangle 147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6139550" y="2628990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117" name="Rectangle 116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" name="Rectangle 136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5718915" y="3071650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94" name="Rectangle 93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5489756" y="3865776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5661835" y="3296037"/>
                <a:ext cx="2500642" cy="1426765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507970" y="1844319"/>
                <a:ext cx="3635125" cy="1832917"/>
                <a:chOff x="1384719" y="880361"/>
                <a:chExt cx="2500642" cy="1426765"/>
              </a:xfrm>
              <a:solidFill>
                <a:schemeClr val="tx1"/>
              </a:solidFill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1434961" y="88036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1384719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1671097" y="107667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1620856" y="123451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2126900" y="1397642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2177141" y="165172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3379317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2032000" y="1076678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2336800" y="111830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1783163" y="1794760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 flipV="1">
                  <a:off x="1808283" y="1422789"/>
                  <a:ext cx="50241" cy="13350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477477" y="168084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739851" y="1397641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3011156" y="139070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910673" y="1753129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412720" y="2004646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3479800" y="1283103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2860431" y="210112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3275763" y="214275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3669323" y="1610094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3652575" y="192138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3784878" y="222386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3061397" y="1867735"/>
                  <a:ext cx="100483" cy="832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418" name="Rectangle 417"/>
            <p:cNvSpPr/>
            <p:nvPr/>
          </p:nvSpPr>
          <p:spPr>
            <a:xfrm>
              <a:off x="5396932" y="1684110"/>
              <a:ext cx="2604068" cy="950029"/>
            </a:xfrm>
            <a:prstGeom prst="rect">
              <a:avLst/>
            </a:prstGeom>
            <a:noFill/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00600" y="61099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54585A"/>
                </a:solidFill>
              </a:rPr>
              <a:t>Source: Publicly available performance and enrollment data </a:t>
            </a:r>
            <a:endParaRPr lang="en-US" sz="120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9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22" y="1038640"/>
            <a:ext cx="7174757" cy="520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41" y="1038640"/>
            <a:ext cx="7169719" cy="5209760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28040"/>
          </a:xfrm>
        </p:spPr>
        <p:txBody>
          <a:bodyPr/>
          <a:lstStyle/>
          <a:p>
            <a:r>
              <a:rPr lang="en-US" dirty="0"/>
              <a:t>Box-and-Whisker Plot</a:t>
            </a:r>
          </a:p>
        </p:txBody>
      </p:sp>
    </p:spTree>
    <p:extLst>
      <p:ext uri="{BB962C8B-B14F-4D97-AF65-F5344CB8AC3E}">
        <p14:creationId xmlns:p14="http://schemas.microsoft.com/office/powerpoint/2010/main" val="137126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91668"/>
            <a:ext cx="5534891" cy="5562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50" y="6096000"/>
            <a:ext cx="861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54585A"/>
                </a:solidFill>
              </a:rPr>
              <a:t>Source:  http://bits.blogs.nytimes.com/2014/09/20/making-big-data-think-bigger/?_r=0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199" y="2438400"/>
            <a:ext cx="24868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4585A"/>
                </a:solidFill>
              </a:rPr>
              <a:t>A graphic visualization of the mobile industry.</a:t>
            </a:r>
          </a:p>
        </p:txBody>
      </p:sp>
    </p:spTree>
    <p:extLst>
      <p:ext uri="{BB962C8B-B14F-4D97-AF65-F5344CB8AC3E}">
        <p14:creationId xmlns:p14="http://schemas.microsoft.com/office/powerpoint/2010/main" val="3219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447800" y="2743200"/>
            <a:ext cx="666146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 smtClean="0">
                <a:solidFill>
                  <a:srgbClr val="54585A"/>
                </a:solidFill>
              </a:rPr>
              <a:t>Is that reading?</a:t>
            </a:r>
            <a:endParaRPr lang="en-US" sz="4000" b="1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8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447800" y="2743200"/>
            <a:ext cx="666146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 smtClean="0">
                <a:solidFill>
                  <a:srgbClr val="54585A"/>
                </a:solidFill>
              </a:rPr>
              <a:t>Is that statistics?</a:t>
            </a:r>
            <a:endParaRPr lang="en-US" sz="4000" b="1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6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447800" y="2743200"/>
            <a:ext cx="666146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 smtClean="0">
                <a:solidFill>
                  <a:srgbClr val="54585A"/>
                </a:solidFill>
              </a:rPr>
              <a:t>Is that logic?</a:t>
            </a:r>
            <a:endParaRPr lang="en-US" sz="4000" b="1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7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447800" y="2743200"/>
            <a:ext cx="666146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 smtClean="0">
                <a:solidFill>
                  <a:srgbClr val="54585A"/>
                </a:solidFill>
              </a:rPr>
              <a:t>Is that probability?</a:t>
            </a:r>
            <a:endParaRPr lang="en-US" sz="4000" b="1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33400" y="2743200"/>
            <a:ext cx="807720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 smtClean="0">
                <a:solidFill>
                  <a:srgbClr val="54585A"/>
                </a:solidFill>
              </a:rPr>
              <a:t>Is that measurement systems?</a:t>
            </a:r>
            <a:endParaRPr lang="en-US" sz="4000" b="1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33400" y="2743200"/>
            <a:ext cx="807720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 smtClean="0">
                <a:solidFill>
                  <a:srgbClr val="54585A"/>
                </a:solidFill>
              </a:rPr>
              <a:t>Is that writing?</a:t>
            </a:r>
            <a:endParaRPr lang="en-US" sz="4000" b="1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9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534400" cy="4108817"/>
          </a:xfrm>
        </p:spPr>
        <p:txBody>
          <a:bodyPr>
            <a:spAutoFit/>
          </a:bodyPr>
          <a:lstStyle/>
          <a:p>
            <a:r>
              <a:rPr lang="en-US" sz="4400" b="1" dirty="0" smtClean="0"/>
              <a:t>DATA ANALYTICS IS INTERDISCIPLINARY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But that is not how we are organized, certified, tenured or contracted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477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6600" y="384048"/>
            <a:ext cx="5486400" cy="628040"/>
          </a:xfrm>
        </p:spPr>
        <p:txBody>
          <a:bodyPr>
            <a:noAutofit/>
          </a:bodyPr>
          <a:lstStyle/>
          <a:p>
            <a:r>
              <a:rPr lang="en-US" dirty="0" smtClean="0"/>
              <a:t>The Nation’s Most Rapidly Improving Schools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3581400" y="1447800"/>
            <a:ext cx="5105400" cy="2623929"/>
          </a:xfrm>
        </p:spPr>
        <p:txBody>
          <a:bodyPr anchor="ctr">
            <a:noAutofit/>
          </a:bodyPr>
          <a:lstStyle/>
          <a:p>
            <a:pPr marL="0" indent="0">
              <a:spcAft>
                <a:spcPts val="1800"/>
              </a:spcAft>
              <a:buNone/>
            </a:pPr>
            <a:endParaRPr lang="en-US" sz="2400" dirty="0" smtClean="0"/>
          </a:p>
          <a:p>
            <a:pPr>
              <a:spcAft>
                <a:spcPts val="1800"/>
              </a:spcAft>
            </a:pPr>
            <a:r>
              <a:rPr lang="en-US" sz="2400" dirty="0" smtClean="0"/>
              <a:t>Good to Great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High Poverty – High Performing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244429"/>
            <a:ext cx="3018182" cy="614790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>
            <a:spLocks noChangeAspect="1"/>
          </p:cNvSpPr>
          <p:nvPr/>
        </p:nvSpPr>
        <p:spPr>
          <a:xfrm rot="16200000">
            <a:off x="1097942" y="235961"/>
            <a:ext cx="1920240" cy="1920240"/>
          </a:xfrm>
          <a:custGeom>
            <a:avLst/>
            <a:gdLst>
              <a:gd name="connsiteX0" fmla="*/ 1314450 w 1314450"/>
              <a:gd name="connsiteY0" fmla="*/ 0 h 1314450"/>
              <a:gd name="connsiteX1" fmla="*/ 1314450 w 1314450"/>
              <a:gd name="connsiteY1" fmla="*/ 1314450 h 1314450"/>
              <a:gd name="connsiteX2" fmla="*/ 0 w 1314450"/>
              <a:gd name="connsiteY2" fmla="*/ 1314450 h 1314450"/>
              <a:gd name="connsiteX3" fmla="*/ 1314450 w 1314450"/>
              <a:gd name="connsiteY3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450" h="1314450">
                <a:moveTo>
                  <a:pt x="1314450" y="0"/>
                </a:moveTo>
                <a:lnTo>
                  <a:pt x="1314450" y="1314450"/>
                </a:lnTo>
                <a:lnTo>
                  <a:pt x="0" y="1314450"/>
                </a:lnTo>
                <a:cubicBezTo>
                  <a:pt x="0" y="588499"/>
                  <a:pt x="588499" y="0"/>
                  <a:pt x="131445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57200" y="1295400"/>
            <a:ext cx="8197148" cy="882486"/>
            <a:chOff x="457200" y="1447800"/>
            <a:chExt cx="8197148" cy="882486"/>
          </a:xfrm>
        </p:grpSpPr>
        <p:sp>
          <p:nvSpPr>
            <p:cNvPr id="3" name="Trapezoid 2"/>
            <p:cNvSpPr/>
            <p:nvPr/>
          </p:nvSpPr>
          <p:spPr>
            <a:xfrm>
              <a:off x="4023069" y="1877187"/>
              <a:ext cx="1078790" cy="446913"/>
            </a:xfrm>
            <a:prstGeom prst="trapezoid">
              <a:avLst>
                <a:gd name="adj" fmla="val 54885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Trapezoid 15"/>
            <p:cNvSpPr/>
            <p:nvPr/>
          </p:nvSpPr>
          <p:spPr>
            <a:xfrm>
              <a:off x="5741914" y="1890231"/>
              <a:ext cx="1725872" cy="438507"/>
            </a:xfrm>
            <a:custGeom>
              <a:avLst/>
              <a:gdLst>
                <a:gd name="connsiteX0" fmla="*/ 0 w 1074471"/>
                <a:gd name="connsiteY0" fmla="*/ 457200 h 457200"/>
                <a:gd name="connsiteX1" fmla="*/ 250934 w 1074471"/>
                <a:gd name="connsiteY1" fmla="*/ 0 h 457200"/>
                <a:gd name="connsiteX2" fmla="*/ 823537 w 1074471"/>
                <a:gd name="connsiteY2" fmla="*/ 0 h 457200"/>
                <a:gd name="connsiteX3" fmla="*/ 1074471 w 1074471"/>
                <a:gd name="connsiteY3" fmla="*/ 457200 h 457200"/>
                <a:gd name="connsiteX4" fmla="*/ 0 w 1074471"/>
                <a:gd name="connsiteY4" fmla="*/ 457200 h 457200"/>
                <a:gd name="connsiteX0" fmla="*/ 600601 w 1675072"/>
                <a:gd name="connsiteY0" fmla="*/ 457200 h 457200"/>
                <a:gd name="connsiteX1" fmla="*/ 0 w 1675072"/>
                <a:gd name="connsiteY1" fmla="*/ 17145 h 457200"/>
                <a:gd name="connsiteX2" fmla="*/ 1424138 w 1675072"/>
                <a:gd name="connsiteY2" fmla="*/ 0 h 457200"/>
                <a:gd name="connsiteX3" fmla="*/ 1675072 w 1675072"/>
                <a:gd name="connsiteY3" fmla="*/ 457200 h 457200"/>
                <a:gd name="connsiteX4" fmla="*/ 600601 w 1675072"/>
                <a:gd name="connsiteY4" fmla="*/ 457200 h 457200"/>
                <a:gd name="connsiteX0" fmla="*/ 600601 w 1675072"/>
                <a:gd name="connsiteY0" fmla="*/ 440055 h 440055"/>
                <a:gd name="connsiteX1" fmla="*/ 0 w 1675072"/>
                <a:gd name="connsiteY1" fmla="*/ 0 h 440055"/>
                <a:gd name="connsiteX2" fmla="*/ 646898 w 1675072"/>
                <a:gd name="connsiteY2" fmla="*/ 0 h 440055"/>
                <a:gd name="connsiteX3" fmla="*/ 1675072 w 1675072"/>
                <a:gd name="connsiteY3" fmla="*/ 440055 h 440055"/>
                <a:gd name="connsiteX4" fmla="*/ 600601 w 1675072"/>
                <a:gd name="connsiteY4" fmla="*/ 440055 h 440055"/>
                <a:gd name="connsiteX0" fmla="*/ 612031 w 1686502"/>
                <a:gd name="connsiteY0" fmla="*/ 440055 h 440055"/>
                <a:gd name="connsiteX1" fmla="*/ 0 w 1686502"/>
                <a:gd name="connsiteY1" fmla="*/ 5715 h 440055"/>
                <a:gd name="connsiteX2" fmla="*/ 658328 w 1686502"/>
                <a:gd name="connsiteY2" fmla="*/ 0 h 440055"/>
                <a:gd name="connsiteX3" fmla="*/ 1686502 w 1686502"/>
                <a:gd name="connsiteY3" fmla="*/ 440055 h 440055"/>
                <a:gd name="connsiteX4" fmla="*/ 612031 w 1686502"/>
                <a:gd name="connsiteY4" fmla="*/ 440055 h 440055"/>
                <a:gd name="connsiteX0" fmla="*/ 629176 w 1703647"/>
                <a:gd name="connsiteY0" fmla="*/ 440055 h 440055"/>
                <a:gd name="connsiteX1" fmla="*/ 0 w 1703647"/>
                <a:gd name="connsiteY1" fmla="*/ 0 h 440055"/>
                <a:gd name="connsiteX2" fmla="*/ 675473 w 1703647"/>
                <a:gd name="connsiteY2" fmla="*/ 0 h 440055"/>
                <a:gd name="connsiteX3" fmla="*/ 1703647 w 1703647"/>
                <a:gd name="connsiteY3" fmla="*/ 440055 h 440055"/>
                <a:gd name="connsiteX4" fmla="*/ 629176 w 1703647"/>
                <a:gd name="connsiteY4" fmla="*/ 440055 h 440055"/>
                <a:gd name="connsiteX0" fmla="*/ 651401 w 1725872"/>
                <a:gd name="connsiteY0" fmla="*/ 440055 h 440055"/>
                <a:gd name="connsiteX1" fmla="*/ 0 w 1725872"/>
                <a:gd name="connsiteY1" fmla="*/ 3244 h 440055"/>
                <a:gd name="connsiteX2" fmla="*/ 697698 w 1725872"/>
                <a:gd name="connsiteY2" fmla="*/ 0 h 440055"/>
                <a:gd name="connsiteX3" fmla="*/ 1725872 w 1725872"/>
                <a:gd name="connsiteY3" fmla="*/ 440055 h 440055"/>
                <a:gd name="connsiteX4" fmla="*/ 651401 w 1725872"/>
                <a:gd name="connsiteY4" fmla="*/ 440055 h 44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5872" h="440055">
                  <a:moveTo>
                    <a:pt x="651401" y="440055"/>
                  </a:moveTo>
                  <a:lnTo>
                    <a:pt x="0" y="3244"/>
                  </a:lnTo>
                  <a:lnTo>
                    <a:pt x="697698" y="0"/>
                  </a:lnTo>
                  <a:lnTo>
                    <a:pt x="1725872" y="440055"/>
                  </a:lnTo>
                  <a:lnTo>
                    <a:pt x="651401" y="4400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Trapezoid 16"/>
            <p:cNvSpPr/>
            <p:nvPr/>
          </p:nvSpPr>
          <p:spPr>
            <a:xfrm>
              <a:off x="6556012" y="1890231"/>
              <a:ext cx="2098336" cy="440055"/>
            </a:xfrm>
            <a:custGeom>
              <a:avLst/>
              <a:gdLst>
                <a:gd name="connsiteX0" fmla="*/ 0 w 1088150"/>
                <a:gd name="connsiteY0" fmla="*/ 457200 h 457200"/>
                <a:gd name="connsiteX1" fmla="*/ 250934 w 1088150"/>
                <a:gd name="connsiteY1" fmla="*/ 0 h 457200"/>
                <a:gd name="connsiteX2" fmla="*/ 837216 w 1088150"/>
                <a:gd name="connsiteY2" fmla="*/ 0 h 457200"/>
                <a:gd name="connsiteX3" fmla="*/ 1088150 w 1088150"/>
                <a:gd name="connsiteY3" fmla="*/ 457200 h 457200"/>
                <a:gd name="connsiteX4" fmla="*/ 0 w 1088150"/>
                <a:gd name="connsiteY4" fmla="*/ 457200 h 457200"/>
                <a:gd name="connsiteX0" fmla="*/ 1000651 w 2088801"/>
                <a:gd name="connsiteY0" fmla="*/ 457200 h 457200"/>
                <a:gd name="connsiteX1" fmla="*/ 0 w 2088801"/>
                <a:gd name="connsiteY1" fmla="*/ 17145 h 457200"/>
                <a:gd name="connsiteX2" fmla="*/ 1837867 w 2088801"/>
                <a:gd name="connsiteY2" fmla="*/ 0 h 457200"/>
                <a:gd name="connsiteX3" fmla="*/ 2088801 w 2088801"/>
                <a:gd name="connsiteY3" fmla="*/ 457200 h 457200"/>
                <a:gd name="connsiteX4" fmla="*/ 1000651 w 2088801"/>
                <a:gd name="connsiteY4" fmla="*/ 457200 h 457200"/>
                <a:gd name="connsiteX0" fmla="*/ 1000651 w 2088801"/>
                <a:gd name="connsiteY0" fmla="*/ 440055 h 440055"/>
                <a:gd name="connsiteX1" fmla="*/ 0 w 2088801"/>
                <a:gd name="connsiteY1" fmla="*/ 0 h 440055"/>
                <a:gd name="connsiteX2" fmla="*/ 643432 w 2088801"/>
                <a:gd name="connsiteY2" fmla="*/ 0 h 440055"/>
                <a:gd name="connsiteX3" fmla="*/ 2088801 w 2088801"/>
                <a:gd name="connsiteY3" fmla="*/ 440055 h 440055"/>
                <a:gd name="connsiteX4" fmla="*/ 1000651 w 2088801"/>
                <a:gd name="connsiteY4" fmla="*/ 440055 h 440055"/>
                <a:gd name="connsiteX0" fmla="*/ 1029226 w 2117376"/>
                <a:gd name="connsiteY0" fmla="*/ 440055 h 440055"/>
                <a:gd name="connsiteX1" fmla="*/ 0 w 2117376"/>
                <a:gd name="connsiteY1" fmla="*/ 6350 h 440055"/>
                <a:gd name="connsiteX2" fmla="*/ 672007 w 2117376"/>
                <a:gd name="connsiteY2" fmla="*/ 0 h 440055"/>
                <a:gd name="connsiteX3" fmla="*/ 2117376 w 2117376"/>
                <a:gd name="connsiteY3" fmla="*/ 440055 h 440055"/>
                <a:gd name="connsiteX4" fmla="*/ 1029226 w 2117376"/>
                <a:gd name="connsiteY4" fmla="*/ 440055 h 44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7376" h="440055">
                  <a:moveTo>
                    <a:pt x="1029226" y="440055"/>
                  </a:moveTo>
                  <a:lnTo>
                    <a:pt x="0" y="6350"/>
                  </a:lnTo>
                  <a:lnTo>
                    <a:pt x="672007" y="0"/>
                  </a:lnTo>
                  <a:lnTo>
                    <a:pt x="2117376" y="440055"/>
                  </a:lnTo>
                  <a:lnTo>
                    <a:pt x="1029226" y="4400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Trapezoid 16"/>
            <p:cNvSpPr/>
            <p:nvPr/>
          </p:nvSpPr>
          <p:spPr>
            <a:xfrm flipH="1">
              <a:off x="457200" y="1891415"/>
              <a:ext cx="2126901" cy="433078"/>
            </a:xfrm>
            <a:custGeom>
              <a:avLst/>
              <a:gdLst>
                <a:gd name="connsiteX0" fmla="*/ 0 w 1088150"/>
                <a:gd name="connsiteY0" fmla="*/ 457200 h 457200"/>
                <a:gd name="connsiteX1" fmla="*/ 250934 w 1088150"/>
                <a:gd name="connsiteY1" fmla="*/ 0 h 457200"/>
                <a:gd name="connsiteX2" fmla="*/ 837216 w 1088150"/>
                <a:gd name="connsiteY2" fmla="*/ 0 h 457200"/>
                <a:gd name="connsiteX3" fmla="*/ 1088150 w 1088150"/>
                <a:gd name="connsiteY3" fmla="*/ 457200 h 457200"/>
                <a:gd name="connsiteX4" fmla="*/ 0 w 1088150"/>
                <a:gd name="connsiteY4" fmla="*/ 457200 h 457200"/>
                <a:gd name="connsiteX0" fmla="*/ 1000651 w 2088801"/>
                <a:gd name="connsiteY0" fmla="*/ 457200 h 457200"/>
                <a:gd name="connsiteX1" fmla="*/ 0 w 2088801"/>
                <a:gd name="connsiteY1" fmla="*/ 17145 h 457200"/>
                <a:gd name="connsiteX2" fmla="*/ 1837867 w 2088801"/>
                <a:gd name="connsiteY2" fmla="*/ 0 h 457200"/>
                <a:gd name="connsiteX3" fmla="*/ 2088801 w 2088801"/>
                <a:gd name="connsiteY3" fmla="*/ 457200 h 457200"/>
                <a:gd name="connsiteX4" fmla="*/ 1000651 w 2088801"/>
                <a:gd name="connsiteY4" fmla="*/ 457200 h 457200"/>
                <a:gd name="connsiteX0" fmla="*/ 1000651 w 2088801"/>
                <a:gd name="connsiteY0" fmla="*/ 440055 h 440055"/>
                <a:gd name="connsiteX1" fmla="*/ 0 w 2088801"/>
                <a:gd name="connsiteY1" fmla="*/ 0 h 440055"/>
                <a:gd name="connsiteX2" fmla="*/ 643432 w 2088801"/>
                <a:gd name="connsiteY2" fmla="*/ 0 h 440055"/>
                <a:gd name="connsiteX3" fmla="*/ 2088801 w 2088801"/>
                <a:gd name="connsiteY3" fmla="*/ 440055 h 440055"/>
                <a:gd name="connsiteX4" fmla="*/ 1000651 w 2088801"/>
                <a:gd name="connsiteY4" fmla="*/ 440055 h 440055"/>
                <a:gd name="connsiteX0" fmla="*/ 1016526 w 2104676"/>
                <a:gd name="connsiteY0" fmla="*/ 440055 h 440055"/>
                <a:gd name="connsiteX1" fmla="*/ 0 w 2104676"/>
                <a:gd name="connsiteY1" fmla="*/ 3226 h 440055"/>
                <a:gd name="connsiteX2" fmla="*/ 659307 w 2104676"/>
                <a:gd name="connsiteY2" fmla="*/ 0 h 440055"/>
                <a:gd name="connsiteX3" fmla="*/ 2104676 w 2104676"/>
                <a:gd name="connsiteY3" fmla="*/ 440055 h 440055"/>
                <a:gd name="connsiteX4" fmla="*/ 1016526 w 2104676"/>
                <a:gd name="connsiteY4" fmla="*/ 440055 h 440055"/>
                <a:gd name="connsiteX0" fmla="*/ 1038751 w 2126901"/>
                <a:gd name="connsiteY0" fmla="*/ 440055 h 440055"/>
                <a:gd name="connsiteX1" fmla="*/ 0 w 2126901"/>
                <a:gd name="connsiteY1" fmla="*/ 6452 h 440055"/>
                <a:gd name="connsiteX2" fmla="*/ 681532 w 2126901"/>
                <a:gd name="connsiteY2" fmla="*/ 0 h 440055"/>
                <a:gd name="connsiteX3" fmla="*/ 2126901 w 2126901"/>
                <a:gd name="connsiteY3" fmla="*/ 440055 h 440055"/>
                <a:gd name="connsiteX4" fmla="*/ 1038751 w 2126901"/>
                <a:gd name="connsiteY4" fmla="*/ 440055 h 44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901" h="440055">
                  <a:moveTo>
                    <a:pt x="1038751" y="440055"/>
                  </a:moveTo>
                  <a:lnTo>
                    <a:pt x="0" y="6452"/>
                  </a:lnTo>
                  <a:lnTo>
                    <a:pt x="681532" y="0"/>
                  </a:lnTo>
                  <a:lnTo>
                    <a:pt x="2126901" y="440055"/>
                  </a:lnTo>
                  <a:lnTo>
                    <a:pt x="1038751" y="4400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Trapezoid 15"/>
            <p:cNvSpPr/>
            <p:nvPr/>
          </p:nvSpPr>
          <p:spPr>
            <a:xfrm flipH="1">
              <a:off x="1654673" y="1891414"/>
              <a:ext cx="1733051" cy="433078"/>
            </a:xfrm>
            <a:custGeom>
              <a:avLst/>
              <a:gdLst>
                <a:gd name="connsiteX0" fmla="*/ 0 w 1074471"/>
                <a:gd name="connsiteY0" fmla="*/ 457200 h 457200"/>
                <a:gd name="connsiteX1" fmla="*/ 250934 w 1074471"/>
                <a:gd name="connsiteY1" fmla="*/ 0 h 457200"/>
                <a:gd name="connsiteX2" fmla="*/ 823537 w 1074471"/>
                <a:gd name="connsiteY2" fmla="*/ 0 h 457200"/>
                <a:gd name="connsiteX3" fmla="*/ 1074471 w 1074471"/>
                <a:gd name="connsiteY3" fmla="*/ 457200 h 457200"/>
                <a:gd name="connsiteX4" fmla="*/ 0 w 1074471"/>
                <a:gd name="connsiteY4" fmla="*/ 457200 h 457200"/>
                <a:gd name="connsiteX0" fmla="*/ 600601 w 1675072"/>
                <a:gd name="connsiteY0" fmla="*/ 457200 h 457200"/>
                <a:gd name="connsiteX1" fmla="*/ 0 w 1675072"/>
                <a:gd name="connsiteY1" fmla="*/ 17145 h 457200"/>
                <a:gd name="connsiteX2" fmla="*/ 1424138 w 1675072"/>
                <a:gd name="connsiteY2" fmla="*/ 0 h 457200"/>
                <a:gd name="connsiteX3" fmla="*/ 1675072 w 1675072"/>
                <a:gd name="connsiteY3" fmla="*/ 457200 h 457200"/>
                <a:gd name="connsiteX4" fmla="*/ 600601 w 1675072"/>
                <a:gd name="connsiteY4" fmla="*/ 457200 h 457200"/>
                <a:gd name="connsiteX0" fmla="*/ 600601 w 1675072"/>
                <a:gd name="connsiteY0" fmla="*/ 440055 h 440055"/>
                <a:gd name="connsiteX1" fmla="*/ 0 w 1675072"/>
                <a:gd name="connsiteY1" fmla="*/ 0 h 440055"/>
                <a:gd name="connsiteX2" fmla="*/ 646898 w 1675072"/>
                <a:gd name="connsiteY2" fmla="*/ 0 h 440055"/>
                <a:gd name="connsiteX3" fmla="*/ 1675072 w 1675072"/>
                <a:gd name="connsiteY3" fmla="*/ 440055 h 440055"/>
                <a:gd name="connsiteX4" fmla="*/ 600601 w 1675072"/>
                <a:gd name="connsiteY4" fmla="*/ 440055 h 440055"/>
                <a:gd name="connsiteX0" fmla="*/ 612031 w 1686502"/>
                <a:gd name="connsiteY0" fmla="*/ 440055 h 440055"/>
                <a:gd name="connsiteX1" fmla="*/ 0 w 1686502"/>
                <a:gd name="connsiteY1" fmla="*/ 5715 h 440055"/>
                <a:gd name="connsiteX2" fmla="*/ 658328 w 1686502"/>
                <a:gd name="connsiteY2" fmla="*/ 0 h 440055"/>
                <a:gd name="connsiteX3" fmla="*/ 1686502 w 1686502"/>
                <a:gd name="connsiteY3" fmla="*/ 440055 h 440055"/>
                <a:gd name="connsiteX4" fmla="*/ 612031 w 1686502"/>
                <a:gd name="connsiteY4" fmla="*/ 440055 h 440055"/>
                <a:gd name="connsiteX0" fmla="*/ 629176 w 1703647"/>
                <a:gd name="connsiteY0" fmla="*/ 440055 h 440055"/>
                <a:gd name="connsiteX1" fmla="*/ 0 w 1703647"/>
                <a:gd name="connsiteY1" fmla="*/ 0 h 440055"/>
                <a:gd name="connsiteX2" fmla="*/ 675473 w 1703647"/>
                <a:gd name="connsiteY2" fmla="*/ 0 h 440055"/>
                <a:gd name="connsiteX3" fmla="*/ 1703647 w 1703647"/>
                <a:gd name="connsiteY3" fmla="*/ 440055 h 440055"/>
                <a:gd name="connsiteX4" fmla="*/ 629176 w 1703647"/>
                <a:gd name="connsiteY4" fmla="*/ 440055 h 440055"/>
                <a:gd name="connsiteX0" fmla="*/ 638591 w 1713062"/>
                <a:gd name="connsiteY0" fmla="*/ 440055 h 440055"/>
                <a:gd name="connsiteX1" fmla="*/ 0 w 1713062"/>
                <a:gd name="connsiteY1" fmla="*/ 3226 h 440055"/>
                <a:gd name="connsiteX2" fmla="*/ 684888 w 1713062"/>
                <a:gd name="connsiteY2" fmla="*/ 0 h 440055"/>
                <a:gd name="connsiteX3" fmla="*/ 1713062 w 1713062"/>
                <a:gd name="connsiteY3" fmla="*/ 440055 h 440055"/>
                <a:gd name="connsiteX4" fmla="*/ 638591 w 1713062"/>
                <a:gd name="connsiteY4" fmla="*/ 440055 h 44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062" h="440055">
                  <a:moveTo>
                    <a:pt x="638591" y="440055"/>
                  </a:moveTo>
                  <a:lnTo>
                    <a:pt x="0" y="3226"/>
                  </a:lnTo>
                  <a:lnTo>
                    <a:pt x="684888" y="0"/>
                  </a:lnTo>
                  <a:lnTo>
                    <a:pt x="1713062" y="440055"/>
                  </a:lnTo>
                  <a:lnTo>
                    <a:pt x="638591" y="4400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Trapezoid 14"/>
            <p:cNvSpPr/>
            <p:nvPr/>
          </p:nvSpPr>
          <p:spPr>
            <a:xfrm flipH="1">
              <a:off x="2839339" y="1899365"/>
              <a:ext cx="1346049" cy="425127"/>
            </a:xfrm>
            <a:custGeom>
              <a:avLst/>
              <a:gdLst>
                <a:gd name="connsiteX0" fmla="*/ 0 w 1083875"/>
                <a:gd name="connsiteY0" fmla="*/ 457200 h 457200"/>
                <a:gd name="connsiteX1" fmla="*/ 250934 w 1083875"/>
                <a:gd name="connsiteY1" fmla="*/ 0 h 457200"/>
                <a:gd name="connsiteX2" fmla="*/ 832941 w 1083875"/>
                <a:gd name="connsiteY2" fmla="*/ 0 h 457200"/>
                <a:gd name="connsiteX3" fmla="*/ 1083875 w 1083875"/>
                <a:gd name="connsiteY3" fmla="*/ 457200 h 457200"/>
                <a:gd name="connsiteX4" fmla="*/ 0 w 1083875"/>
                <a:gd name="connsiteY4" fmla="*/ 457200 h 457200"/>
                <a:gd name="connsiteX0" fmla="*/ 246271 w 1330146"/>
                <a:gd name="connsiteY0" fmla="*/ 457200 h 457200"/>
                <a:gd name="connsiteX1" fmla="*/ 0 w 1330146"/>
                <a:gd name="connsiteY1" fmla="*/ 5715 h 457200"/>
                <a:gd name="connsiteX2" fmla="*/ 1079212 w 1330146"/>
                <a:gd name="connsiteY2" fmla="*/ 0 h 457200"/>
                <a:gd name="connsiteX3" fmla="*/ 1330146 w 1330146"/>
                <a:gd name="connsiteY3" fmla="*/ 457200 h 457200"/>
                <a:gd name="connsiteX4" fmla="*/ 246271 w 1330146"/>
                <a:gd name="connsiteY4" fmla="*/ 457200 h 457200"/>
                <a:gd name="connsiteX0" fmla="*/ 246271 w 1330146"/>
                <a:gd name="connsiteY0" fmla="*/ 451485 h 451485"/>
                <a:gd name="connsiteX1" fmla="*/ 0 w 1330146"/>
                <a:gd name="connsiteY1" fmla="*/ 0 h 451485"/>
                <a:gd name="connsiteX2" fmla="*/ 696307 w 1330146"/>
                <a:gd name="connsiteY2" fmla="*/ 5715 h 451485"/>
                <a:gd name="connsiteX3" fmla="*/ 1330146 w 1330146"/>
                <a:gd name="connsiteY3" fmla="*/ 451485 h 451485"/>
                <a:gd name="connsiteX4" fmla="*/ 246271 w 1330146"/>
                <a:gd name="connsiteY4" fmla="*/ 451485 h 451485"/>
                <a:gd name="connsiteX0" fmla="*/ 238320 w 1322195"/>
                <a:gd name="connsiteY0" fmla="*/ 445770 h 445770"/>
                <a:gd name="connsiteX1" fmla="*/ 0 w 1322195"/>
                <a:gd name="connsiteY1" fmla="*/ 18139 h 445770"/>
                <a:gd name="connsiteX2" fmla="*/ 688356 w 1322195"/>
                <a:gd name="connsiteY2" fmla="*/ 0 h 445770"/>
                <a:gd name="connsiteX3" fmla="*/ 1322195 w 1322195"/>
                <a:gd name="connsiteY3" fmla="*/ 445770 h 445770"/>
                <a:gd name="connsiteX4" fmla="*/ 238320 w 1322195"/>
                <a:gd name="connsiteY4" fmla="*/ 445770 h 445770"/>
                <a:gd name="connsiteX0" fmla="*/ 262174 w 1346049"/>
                <a:gd name="connsiteY0" fmla="*/ 445770 h 445770"/>
                <a:gd name="connsiteX1" fmla="*/ 0 w 1346049"/>
                <a:gd name="connsiteY1" fmla="*/ 26090 h 445770"/>
                <a:gd name="connsiteX2" fmla="*/ 712210 w 1346049"/>
                <a:gd name="connsiteY2" fmla="*/ 0 h 445770"/>
                <a:gd name="connsiteX3" fmla="*/ 1346049 w 1346049"/>
                <a:gd name="connsiteY3" fmla="*/ 445770 h 445770"/>
                <a:gd name="connsiteX4" fmla="*/ 262174 w 1346049"/>
                <a:gd name="connsiteY4" fmla="*/ 445770 h 445770"/>
                <a:gd name="connsiteX0" fmla="*/ 262174 w 1346049"/>
                <a:gd name="connsiteY0" fmla="*/ 445770 h 445770"/>
                <a:gd name="connsiteX1" fmla="*/ 0 w 1346049"/>
                <a:gd name="connsiteY1" fmla="*/ 10188 h 445770"/>
                <a:gd name="connsiteX2" fmla="*/ 712210 w 1346049"/>
                <a:gd name="connsiteY2" fmla="*/ 0 h 445770"/>
                <a:gd name="connsiteX3" fmla="*/ 1346049 w 1346049"/>
                <a:gd name="connsiteY3" fmla="*/ 445770 h 445770"/>
                <a:gd name="connsiteX4" fmla="*/ 262174 w 1346049"/>
                <a:gd name="connsiteY4" fmla="*/ 445770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049" h="445770">
                  <a:moveTo>
                    <a:pt x="262174" y="445770"/>
                  </a:moveTo>
                  <a:lnTo>
                    <a:pt x="0" y="10188"/>
                  </a:lnTo>
                  <a:lnTo>
                    <a:pt x="712210" y="0"/>
                  </a:lnTo>
                  <a:lnTo>
                    <a:pt x="1346049" y="445770"/>
                  </a:lnTo>
                  <a:lnTo>
                    <a:pt x="262174" y="4457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Trapezoid 14"/>
            <p:cNvSpPr/>
            <p:nvPr/>
          </p:nvSpPr>
          <p:spPr>
            <a:xfrm>
              <a:off x="4936209" y="1887374"/>
              <a:ext cx="1346049" cy="436726"/>
            </a:xfrm>
            <a:custGeom>
              <a:avLst/>
              <a:gdLst>
                <a:gd name="connsiteX0" fmla="*/ 0 w 1083875"/>
                <a:gd name="connsiteY0" fmla="*/ 457200 h 457200"/>
                <a:gd name="connsiteX1" fmla="*/ 250934 w 1083875"/>
                <a:gd name="connsiteY1" fmla="*/ 0 h 457200"/>
                <a:gd name="connsiteX2" fmla="*/ 832941 w 1083875"/>
                <a:gd name="connsiteY2" fmla="*/ 0 h 457200"/>
                <a:gd name="connsiteX3" fmla="*/ 1083875 w 1083875"/>
                <a:gd name="connsiteY3" fmla="*/ 457200 h 457200"/>
                <a:gd name="connsiteX4" fmla="*/ 0 w 1083875"/>
                <a:gd name="connsiteY4" fmla="*/ 457200 h 457200"/>
                <a:gd name="connsiteX0" fmla="*/ 246271 w 1330146"/>
                <a:gd name="connsiteY0" fmla="*/ 457200 h 457200"/>
                <a:gd name="connsiteX1" fmla="*/ 0 w 1330146"/>
                <a:gd name="connsiteY1" fmla="*/ 5715 h 457200"/>
                <a:gd name="connsiteX2" fmla="*/ 1079212 w 1330146"/>
                <a:gd name="connsiteY2" fmla="*/ 0 h 457200"/>
                <a:gd name="connsiteX3" fmla="*/ 1330146 w 1330146"/>
                <a:gd name="connsiteY3" fmla="*/ 457200 h 457200"/>
                <a:gd name="connsiteX4" fmla="*/ 246271 w 1330146"/>
                <a:gd name="connsiteY4" fmla="*/ 457200 h 457200"/>
                <a:gd name="connsiteX0" fmla="*/ 246271 w 1330146"/>
                <a:gd name="connsiteY0" fmla="*/ 451485 h 451485"/>
                <a:gd name="connsiteX1" fmla="*/ 0 w 1330146"/>
                <a:gd name="connsiteY1" fmla="*/ 0 h 451485"/>
                <a:gd name="connsiteX2" fmla="*/ 696307 w 1330146"/>
                <a:gd name="connsiteY2" fmla="*/ 5715 h 451485"/>
                <a:gd name="connsiteX3" fmla="*/ 1330146 w 1330146"/>
                <a:gd name="connsiteY3" fmla="*/ 451485 h 451485"/>
                <a:gd name="connsiteX4" fmla="*/ 246271 w 1330146"/>
                <a:gd name="connsiteY4" fmla="*/ 451485 h 451485"/>
                <a:gd name="connsiteX0" fmla="*/ 238320 w 1322195"/>
                <a:gd name="connsiteY0" fmla="*/ 445770 h 445770"/>
                <a:gd name="connsiteX1" fmla="*/ 0 w 1322195"/>
                <a:gd name="connsiteY1" fmla="*/ 18139 h 445770"/>
                <a:gd name="connsiteX2" fmla="*/ 688356 w 1322195"/>
                <a:gd name="connsiteY2" fmla="*/ 0 h 445770"/>
                <a:gd name="connsiteX3" fmla="*/ 1322195 w 1322195"/>
                <a:gd name="connsiteY3" fmla="*/ 445770 h 445770"/>
                <a:gd name="connsiteX4" fmla="*/ 238320 w 1322195"/>
                <a:gd name="connsiteY4" fmla="*/ 445770 h 445770"/>
                <a:gd name="connsiteX0" fmla="*/ 262174 w 1346049"/>
                <a:gd name="connsiteY0" fmla="*/ 445770 h 445770"/>
                <a:gd name="connsiteX1" fmla="*/ 0 w 1346049"/>
                <a:gd name="connsiteY1" fmla="*/ 26090 h 445770"/>
                <a:gd name="connsiteX2" fmla="*/ 712210 w 1346049"/>
                <a:gd name="connsiteY2" fmla="*/ 0 h 445770"/>
                <a:gd name="connsiteX3" fmla="*/ 1346049 w 1346049"/>
                <a:gd name="connsiteY3" fmla="*/ 445770 h 445770"/>
                <a:gd name="connsiteX4" fmla="*/ 262174 w 1346049"/>
                <a:gd name="connsiteY4" fmla="*/ 445770 h 445770"/>
                <a:gd name="connsiteX0" fmla="*/ 262174 w 1346049"/>
                <a:gd name="connsiteY0" fmla="*/ 445770 h 445770"/>
                <a:gd name="connsiteX1" fmla="*/ 0 w 1346049"/>
                <a:gd name="connsiteY1" fmla="*/ 10188 h 445770"/>
                <a:gd name="connsiteX2" fmla="*/ 712210 w 1346049"/>
                <a:gd name="connsiteY2" fmla="*/ 0 h 445770"/>
                <a:gd name="connsiteX3" fmla="*/ 1346049 w 1346049"/>
                <a:gd name="connsiteY3" fmla="*/ 445770 h 445770"/>
                <a:gd name="connsiteX4" fmla="*/ 262174 w 1346049"/>
                <a:gd name="connsiteY4" fmla="*/ 445770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049" h="445770">
                  <a:moveTo>
                    <a:pt x="262174" y="445770"/>
                  </a:moveTo>
                  <a:lnTo>
                    <a:pt x="0" y="10188"/>
                  </a:lnTo>
                  <a:lnTo>
                    <a:pt x="712210" y="0"/>
                  </a:lnTo>
                  <a:lnTo>
                    <a:pt x="1346049" y="445770"/>
                  </a:lnTo>
                  <a:lnTo>
                    <a:pt x="262174" y="4457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47386" y="1447800"/>
              <a:ext cx="6028997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Pentagon 1"/>
          <p:cNvSpPr/>
          <p:nvPr/>
        </p:nvSpPr>
        <p:spPr>
          <a:xfrm rot="5400000">
            <a:off x="518638" y="2113675"/>
            <a:ext cx="965729" cy="1082565"/>
          </a:xfrm>
          <a:prstGeom prst="homePlate">
            <a:avLst>
              <a:gd name="adj" fmla="val 2984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 rot="5400000">
            <a:off x="1390806" y="2434432"/>
            <a:ext cx="1607244" cy="1082565"/>
          </a:xfrm>
          <a:prstGeom prst="homePlate">
            <a:avLst>
              <a:gd name="adj" fmla="val 29841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2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Pentagon 5"/>
          <p:cNvSpPr/>
          <p:nvPr/>
        </p:nvSpPr>
        <p:spPr>
          <a:xfrm rot="5400000">
            <a:off x="2269735" y="2739232"/>
            <a:ext cx="2216842" cy="1082565"/>
          </a:xfrm>
          <a:prstGeom prst="homePlate">
            <a:avLst>
              <a:gd name="adj" fmla="val 29841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3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 rot="5400000">
            <a:off x="3148663" y="3044032"/>
            <a:ext cx="2826442" cy="1082565"/>
          </a:xfrm>
          <a:prstGeom prst="homePlate">
            <a:avLst>
              <a:gd name="adj" fmla="val 29841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4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 rot="5400000">
            <a:off x="4637189" y="2739232"/>
            <a:ext cx="2216845" cy="1082565"/>
          </a:xfrm>
          <a:prstGeom prst="homePlate">
            <a:avLst>
              <a:gd name="adj" fmla="val 29841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5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 rot="5400000">
            <a:off x="6125718" y="2434433"/>
            <a:ext cx="1607245" cy="1082565"/>
          </a:xfrm>
          <a:prstGeom prst="homePlate">
            <a:avLst>
              <a:gd name="adj" fmla="val 29841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6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 rot="5400000">
            <a:off x="7630201" y="2113675"/>
            <a:ext cx="965729" cy="1082565"/>
          </a:xfrm>
          <a:prstGeom prst="homePlate">
            <a:avLst>
              <a:gd name="adj" fmla="val 2984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algn="ctr"/>
            <a:r>
              <a:rPr lang="en-US" sz="3600" dirty="0"/>
              <a:t>Seven Interrelated Fundamental Shifts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5978" y="3787138"/>
            <a:ext cx="132600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dirty="0">
                <a:solidFill>
                  <a:srgbClr val="54585A"/>
                </a:solidFill>
              </a:rPr>
              <a:t>From </a:t>
            </a:r>
            <a:br>
              <a:rPr lang="en-US" b="1" dirty="0">
                <a:solidFill>
                  <a:srgbClr val="54585A"/>
                </a:solidFill>
              </a:rPr>
            </a:br>
            <a:r>
              <a:rPr lang="en-US" b="1" dirty="0">
                <a:solidFill>
                  <a:srgbClr val="54585A"/>
                </a:solidFill>
              </a:rPr>
              <a:t>A/C to B/D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01503" y="3115678"/>
            <a:ext cx="0" cy="533397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194428" y="3779337"/>
            <a:ext cx="0" cy="533397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239473" y="4395454"/>
            <a:ext cx="150021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dirty="0">
                <a:solidFill>
                  <a:srgbClr val="54585A"/>
                </a:solidFill>
              </a:rPr>
              <a:t>Reading </a:t>
            </a:r>
            <a:r>
              <a:rPr lang="en-US" b="1">
                <a:solidFill>
                  <a:srgbClr val="54585A"/>
                </a:solidFill>
              </a:rPr>
              <a:t>and Writing</a:t>
            </a:r>
            <a:endParaRPr lang="en-US" b="1" dirty="0">
              <a:solidFill>
                <a:srgbClr val="54585A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391112" y="4388936"/>
            <a:ext cx="0" cy="533397"/>
          </a:xfrm>
          <a:prstGeom prst="line">
            <a:avLst/>
          </a:prstGeom>
          <a:ln w="12700">
            <a:solidFill>
              <a:schemeClr val="accent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601229" y="4991493"/>
            <a:ext cx="131820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dirty="0">
                <a:solidFill>
                  <a:srgbClr val="54585A"/>
                </a:solidFill>
              </a:rPr>
              <a:t>Data Analytics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4561884" y="4996637"/>
            <a:ext cx="0" cy="533397"/>
          </a:xfrm>
          <a:prstGeom prst="line">
            <a:avLst/>
          </a:prstGeom>
          <a:ln w="12700">
            <a:solidFill>
              <a:schemeClr val="accent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590440" y="5675161"/>
            <a:ext cx="194288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dirty="0" smtClean="0">
                <a:solidFill>
                  <a:srgbClr val="54585A"/>
                </a:solidFill>
              </a:rPr>
              <a:t>Innovation </a:t>
            </a:r>
            <a:r>
              <a:rPr lang="en-US" b="1" smtClean="0">
                <a:solidFill>
                  <a:srgbClr val="54585A"/>
                </a:solidFill>
              </a:rPr>
              <a:t>and Creativity</a:t>
            </a:r>
            <a:endParaRPr lang="en-US" b="1" dirty="0">
              <a:solidFill>
                <a:srgbClr val="54585A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5745612" y="4380601"/>
            <a:ext cx="0" cy="533397"/>
          </a:xfrm>
          <a:prstGeom prst="line">
            <a:avLst/>
          </a:prstGeom>
          <a:ln w="12700">
            <a:solidFill>
              <a:schemeClr val="accent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204330" y="5004690"/>
            <a:ext cx="172501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smtClean="0">
                <a:solidFill>
                  <a:srgbClr val="54585A"/>
                </a:solidFill>
              </a:rPr>
              <a:t>Technology Tools</a:t>
            </a:r>
            <a:endParaRPr lang="en-US" b="1" dirty="0">
              <a:solidFill>
                <a:srgbClr val="54585A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929341" y="3779336"/>
            <a:ext cx="0" cy="533397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337432" y="4389119"/>
            <a:ext cx="169219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smtClean="0">
                <a:solidFill>
                  <a:srgbClr val="54585A"/>
                </a:solidFill>
              </a:rPr>
              <a:t>Social Media</a:t>
            </a:r>
            <a:endParaRPr lang="en-US" b="1" dirty="0">
              <a:solidFill>
                <a:srgbClr val="54585A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8113066" y="3137823"/>
            <a:ext cx="0" cy="533397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467786" y="3655734"/>
            <a:ext cx="177881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  <a:buSzPct val="100000"/>
            </a:pPr>
            <a:r>
              <a:rPr lang="en-US" b="1" smtClean="0">
                <a:solidFill>
                  <a:srgbClr val="54585A"/>
                </a:solidFill>
              </a:rPr>
              <a:t>Non-cognitive</a:t>
            </a:r>
            <a:endParaRPr lang="en-US" b="1" dirty="0">
              <a:solidFill>
                <a:srgbClr val="54585A"/>
              </a:solidFill>
            </a:endParaRPr>
          </a:p>
        </p:txBody>
      </p:sp>
      <p:sp>
        <p:nvSpPr>
          <p:cNvPr id="40" name="Freeform 408"/>
          <p:cNvSpPr>
            <a:spLocks noEditPoints="1"/>
          </p:cNvSpPr>
          <p:nvPr/>
        </p:nvSpPr>
        <p:spPr bwMode="auto">
          <a:xfrm>
            <a:off x="901733" y="2690300"/>
            <a:ext cx="199539" cy="199539"/>
          </a:xfrm>
          <a:custGeom>
            <a:avLst/>
            <a:gdLst>
              <a:gd name="T0" fmla="*/ 283 w 283"/>
              <a:gd name="T1" fmla="*/ 0 h 283"/>
              <a:gd name="T2" fmla="*/ 283 w 283"/>
              <a:gd name="T3" fmla="*/ 106 h 283"/>
              <a:gd name="T4" fmla="*/ 245 w 283"/>
              <a:gd name="T5" fmla="*/ 68 h 283"/>
              <a:gd name="T6" fmla="*/ 186 w 283"/>
              <a:gd name="T7" fmla="*/ 127 h 283"/>
              <a:gd name="T8" fmla="*/ 157 w 283"/>
              <a:gd name="T9" fmla="*/ 97 h 283"/>
              <a:gd name="T10" fmla="*/ 215 w 283"/>
              <a:gd name="T11" fmla="*/ 39 h 283"/>
              <a:gd name="T12" fmla="*/ 177 w 283"/>
              <a:gd name="T13" fmla="*/ 0 h 283"/>
              <a:gd name="T14" fmla="*/ 283 w 283"/>
              <a:gd name="T15" fmla="*/ 0 h 283"/>
              <a:gd name="T16" fmla="*/ 68 w 283"/>
              <a:gd name="T17" fmla="*/ 39 h 283"/>
              <a:gd name="T18" fmla="*/ 127 w 283"/>
              <a:gd name="T19" fmla="*/ 97 h 283"/>
              <a:gd name="T20" fmla="*/ 97 w 283"/>
              <a:gd name="T21" fmla="*/ 127 h 283"/>
              <a:gd name="T22" fmla="*/ 39 w 283"/>
              <a:gd name="T23" fmla="*/ 68 h 283"/>
              <a:gd name="T24" fmla="*/ 0 w 283"/>
              <a:gd name="T25" fmla="*/ 106 h 283"/>
              <a:gd name="T26" fmla="*/ 0 w 283"/>
              <a:gd name="T27" fmla="*/ 0 h 283"/>
              <a:gd name="T28" fmla="*/ 106 w 283"/>
              <a:gd name="T29" fmla="*/ 0 h 283"/>
              <a:gd name="T30" fmla="*/ 68 w 283"/>
              <a:gd name="T31" fmla="*/ 39 h 283"/>
              <a:gd name="T32" fmla="*/ 245 w 283"/>
              <a:gd name="T33" fmla="*/ 215 h 283"/>
              <a:gd name="T34" fmla="*/ 283 w 283"/>
              <a:gd name="T35" fmla="*/ 177 h 283"/>
              <a:gd name="T36" fmla="*/ 283 w 283"/>
              <a:gd name="T37" fmla="*/ 283 h 283"/>
              <a:gd name="T38" fmla="*/ 177 w 283"/>
              <a:gd name="T39" fmla="*/ 283 h 283"/>
              <a:gd name="T40" fmla="*/ 215 w 283"/>
              <a:gd name="T41" fmla="*/ 245 h 283"/>
              <a:gd name="T42" fmla="*/ 157 w 283"/>
              <a:gd name="T43" fmla="*/ 187 h 283"/>
              <a:gd name="T44" fmla="*/ 186 w 283"/>
              <a:gd name="T45" fmla="*/ 157 h 283"/>
              <a:gd name="T46" fmla="*/ 245 w 283"/>
              <a:gd name="T47" fmla="*/ 215 h 283"/>
              <a:gd name="T48" fmla="*/ 127 w 283"/>
              <a:gd name="T49" fmla="*/ 187 h 283"/>
              <a:gd name="T50" fmla="*/ 68 w 283"/>
              <a:gd name="T51" fmla="*/ 245 h 283"/>
              <a:gd name="T52" fmla="*/ 106 w 283"/>
              <a:gd name="T53" fmla="*/ 283 h 283"/>
              <a:gd name="T54" fmla="*/ 0 w 283"/>
              <a:gd name="T55" fmla="*/ 283 h 283"/>
              <a:gd name="T56" fmla="*/ 0 w 283"/>
              <a:gd name="T57" fmla="*/ 177 h 283"/>
              <a:gd name="T58" fmla="*/ 39 w 283"/>
              <a:gd name="T59" fmla="*/ 215 h 283"/>
              <a:gd name="T60" fmla="*/ 97 w 283"/>
              <a:gd name="T61" fmla="*/ 157 h 283"/>
              <a:gd name="T62" fmla="*/ 127 w 283"/>
              <a:gd name="T63" fmla="*/ 187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3" h="283">
                <a:moveTo>
                  <a:pt x="283" y="0"/>
                </a:moveTo>
                <a:lnTo>
                  <a:pt x="283" y="106"/>
                </a:lnTo>
                <a:lnTo>
                  <a:pt x="245" y="68"/>
                </a:lnTo>
                <a:lnTo>
                  <a:pt x="186" y="127"/>
                </a:lnTo>
                <a:lnTo>
                  <a:pt x="157" y="97"/>
                </a:lnTo>
                <a:lnTo>
                  <a:pt x="215" y="39"/>
                </a:lnTo>
                <a:lnTo>
                  <a:pt x="177" y="0"/>
                </a:lnTo>
                <a:lnTo>
                  <a:pt x="283" y="0"/>
                </a:lnTo>
                <a:close/>
                <a:moveTo>
                  <a:pt x="68" y="39"/>
                </a:moveTo>
                <a:lnTo>
                  <a:pt x="127" y="97"/>
                </a:lnTo>
                <a:lnTo>
                  <a:pt x="97" y="127"/>
                </a:lnTo>
                <a:lnTo>
                  <a:pt x="39" y="68"/>
                </a:lnTo>
                <a:lnTo>
                  <a:pt x="0" y="106"/>
                </a:lnTo>
                <a:lnTo>
                  <a:pt x="0" y="0"/>
                </a:lnTo>
                <a:lnTo>
                  <a:pt x="106" y="0"/>
                </a:lnTo>
                <a:lnTo>
                  <a:pt x="68" y="39"/>
                </a:lnTo>
                <a:close/>
                <a:moveTo>
                  <a:pt x="245" y="215"/>
                </a:moveTo>
                <a:lnTo>
                  <a:pt x="283" y="177"/>
                </a:lnTo>
                <a:lnTo>
                  <a:pt x="283" y="283"/>
                </a:lnTo>
                <a:lnTo>
                  <a:pt x="177" y="283"/>
                </a:lnTo>
                <a:lnTo>
                  <a:pt x="215" y="245"/>
                </a:lnTo>
                <a:lnTo>
                  <a:pt x="157" y="187"/>
                </a:lnTo>
                <a:lnTo>
                  <a:pt x="186" y="157"/>
                </a:lnTo>
                <a:lnTo>
                  <a:pt x="245" y="215"/>
                </a:lnTo>
                <a:close/>
                <a:moveTo>
                  <a:pt x="127" y="187"/>
                </a:moveTo>
                <a:lnTo>
                  <a:pt x="68" y="245"/>
                </a:lnTo>
                <a:lnTo>
                  <a:pt x="106" y="283"/>
                </a:lnTo>
                <a:lnTo>
                  <a:pt x="0" y="283"/>
                </a:lnTo>
                <a:lnTo>
                  <a:pt x="0" y="177"/>
                </a:lnTo>
                <a:lnTo>
                  <a:pt x="39" y="215"/>
                </a:lnTo>
                <a:lnTo>
                  <a:pt x="97" y="157"/>
                </a:lnTo>
                <a:lnTo>
                  <a:pt x="127" y="1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54585A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987" y="3245940"/>
            <a:ext cx="319828" cy="319828"/>
          </a:xfrm>
          <a:prstGeom prst="rect">
            <a:avLst/>
          </a:prstGeom>
        </p:spPr>
      </p:pic>
      <p:sp>
        <p:nvSpPr>
          <p:cNvPr id="42" name="Freeform 844"/>
          <p:cNvSpPr>
            <a:spLocks noEditPoints="1"/>
          </p:cNvSpPr>
          <p:nvPr/>
        </p:nvSpPr>
        <p:spPr bwMode="auto">
          <a:xfrm>
            <a:off x="3249499" y="3865650"/>
            <a:ext cx="248075" cy="277581"/>
          </a:xfrm>
          <a:custGeom>
            <a:avLst/>
            <a:gdLst>
              <a:gd name="T0" fmla="*/ 384 w 410"/>
              <a:gd name="T1" fmla="*/ 0 h 460"/>
              <a:gd name="T2" fmla="*/ 328 w 410"/>
              <a:gd name="T3" fmla="*/ 0 h 460"/>
              <a:gd name="T4" fmla="*/ 307 w 410"/>
              <a:gd name="T5" fmla="*/ 25 h 460"/>
              <a:gd name="T6" fmla="*/ 307 w 410"/>
              <a:gd name="T7" fmla="*/ 460 h 460"/>
              <a:gd name="T8" fmla="*/ 410 w 410"/>
              <a:gd name="T9" fmla="*/ 460 h 460"/>
              <a:gd name="T10" fmla="*/ 410 w 410"/>
              <a:gd name="T11" fmla="*/ 25 h 460"/>
              <a:gd name="T12" fmla="*/ 384 w 410"/>
              <a:gd name="T13" fmla="*/ 0 h 460"/>
              <a:gd name="T14" fmla="*/ 231 w 410"/>
              <a:gd name="T15" fmla="*/ 153 h 460"/>
              <a:gd name="T16" fmla="*/ 174 w 410"/>
              <a:gd name="T17" fmla="*/ 153 h 460"/>
              <a:gd name="T18" fmla="*/ 154 w 410"/>
              <a:gd name="T19" fmla="*/ 179 h 460"/>
              <a:gd name="T20" fmla="*/ 154 w 410"/>
              <a:gd name="T21" fmla="*/ 460 h 460"/>
              <a:gd name="T22" fmla="*/ 256 w 410"/>
              <a:gd name="T23" fmla="*/ 460 h 460"/>
              <a:gd name="T24" fmla="*/ 256 w 410"/>
              <a:gd name="T25" fmla="*/ 179 h 460"/>
              <a:gd name="T26" fmla="*/ 231 w 410"/>
              <a:gd name="T27" fmla="*/ 153 h 460"/>
              <a:gd name="T28" fmla="*/ 77 w 410"/>
              <a:gd name="T29" fmla="*/ 307 h 460"/>
              <a:gd name="T30" fmla="*/ 21 w 410"/>
              <a:gd name="T31" fmla="*/ 307 h 460"/>
              <a:gd name="T32" fmla="*/ 0 w 410"/>
              <a:gd name="T33" fmla="*/ 332 h 460"/>
              <a:gd name="T34" fmla="*/ 0 w 410"/>
              <a:gd name="T35" fmla="*/ 460 h 460"/>
              <a:gd name="T36" fmla="*/ 103 w 410"/>
              <a:gd name="T37" fmla="*/ 460 h 460"/>
              <a:gd name="T38" fmla="*/ 103 w 410"/>
              <a:gd name="T39" fmla="*/ 332 h 460"/>
              <a:gd name="T40" fmla="*/ 77 w 410"/>
              <a:gd name="T41" fmla="*/ 307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10" h="460">
                <a:moveTo>
                  <a:pt x="384" y="0"/>
                </a:moveTo>
                <a:cubicBezTo>
                  <a:pt x="328" y="0"/>
                  <a:pt x="328" y="0"/>
                  <a:pt x="328" y="0"/>
                </a:cubicBezTo>
                <a:cubicBezTo>
                  <a:pt x="314" y="0"/>
                  <a:pt x="307" y="11"/>
                  <a:pt x="307" y="25"/>
                </a:cubicBezTo>
                <a:cubicBezTo>
                  <a:pt x="307" y="460"/>
                  <a:pt x="307" y="460"/>
                  <a:pt x="307" y="460"/>
                </a:cubicBezTo>
                <a:cubicBezTo>
                  <a:pt x="410" y="460"/>
                  <a:pt x="410" y="460"/>
                  <a:pt x="410" y="460"/>
                </a:cubicBezTo>
                <a:cubicBezTo>
                  <a:pt x="410" y="25"/>
                  <a:pt x="410" y="25"/>
                  <a:pt x="410" y="25"/>
                </a:cubicBezTo>
                <a:cubicBezTo>
                  <a:pt x="410" y="11"/>
                  <a:pt x="398" y="0"/>
                  <a:pt x="384" y="0"/>
                </a:cubicBezTo>
                <a:close/>
                <a:moveTo>
                  <a:pt x="231" y="153"/>
                </a:moveTo>
                <a:cubicBezTo>
                  <a:pt x="174" y="153"/>
                  <a:pt x="174" y="153"/>
                  <a:pt x="174" y="153"/>
                </a:cubicBezTo>
                <a:cubicBezTo>
                  <a:pt x="160" y="153"/>
                  <a:pt x="154" y="165"/>
                  <a:pt x="154" y="179"/>
                </a:cubicBezTo>
                <a:cubicBezTo>
                  <a:pt x="154" y="460"/>
                  <a:pt x="154" y="460"/>
                  <a:pt x="154" y="460"/>
                </a:cubicBezTo>
                <a:cubicBezTo>
                  <a:pt x="256" y="460"/>
                  <a:pt x="256" y="460"/>
                  <a:pt x="256" y="460"/>
                </a:cubicBezTo>
                <a:cubicBezTo>
                  <a:pt x="256" y="179"/>
                  <a:pt x="256" y="179"/>
                  <a:pt x="256" y="179"/>
                </a:cubicBezTo>
                <a:cubicBezTo>
                  <a:pt x="256" y="165"/>
                  <a:pt x="245" y="153"/>
                  <a:pt x="231" y="153"/>
                </a:cubicBezTo>
                <a:close/>
                <a:moveTo>
                  <a:pt x="77" y="307"/>
                </a:moveTo>
                <a:cubicBezTo>
                  <a:pt x="21" y="307"/>
                  <a:pt x="21" y="307"/>
                  <a:pt x="21" y="307"/>
                </a:cubicBezTo>
                <a:cubicBezTo>
                  <a:pt x="7" y="307"/>
                  <a:pt x="0" y="318"/>
                  <a:pt x="0" y="332"/>
                </a:cubicBezTo>
                <a:cubicBezTo>
                  <a:pt x="0" y="460"/>
                  <a:pt x="0" y="460"/>
                  <a:pt x="0" y="460"/>
                </a:cubicBezTo>
                <a:cubicBezTo>
                  <a:pt x="103" y="460"/>
                  <a:pt x="103" y="460"/>
                  <a:pt x="103" y="460"/>
                </a:cubicBezTo>
                <a:cubicBezTo>
                  <a:pt x="103" y="332"/>
                  <a:pt x="103" y="332"/>
                  <a:pt x="103" y="332"/>
                </a:cubicBezTo>
                <a:cubicBezTo>
                  <a:pt x="103" y="318"/>
                  <a:pt x="91" y="307"/>
                  <a:pt x="77" y="3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06" tIns="45702" rIns="91406" bIns="45702" numCol="1" anchor="t" anchorCtr="0" compatLnSpc="1">
            <a:prstTxWarp prst="textNoShape">
              <a:avLst/>
            </a:prstTxWarp>
          </a:bodyPr>
          <a:lstStyle/>
          <a:p>
            <a:pPr defTabSz="914051"/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3" name="Freeform 20"/>
          <p:cNvSpPr>
            <a:spLocks noEditPoints="1"/>
          </p:cNvSpPr>
          <p:nvPr/>
        </p:nvSpPr>
        <p:spPr bwMode="auto">
          <a:xfrm>
            <a:off x="4428056" y="4519814"/>
            <a:ext cx="257709" cy="290248"/>
          </a:xfrm>
          <a:custGeom>
            <a:avLst/>
            <a:gdLst>
              <a:gd name="T0" fmla="*/ 586 w 1462"/>
              <a:gd name="T1" fmla="*/ 1325 h 1648"/>
              <a:gd name="T2" fmla="*/ 586 w 1462"/>
              <a:gd name="T3" fmla="*/ 1399 h 1648"/>
              <a:gd name="T4" fmla="*/ 913 w 1462"/>
              <a:gd name="T5" fmla="*/ 1362 h 1648"/>
              <a:gd name="T6" fmla="*/ 869 w 1462"/>
              <a:gd name="T7" fmla="*/ 1448 h 1648"/>
              <a:gd name="T8" fmla="*/ 556 w 1462"/>
              <a:gd name="T9" fmla="*/ 1484 h 1648"/>
              <a:gd name="T10" fmla="*/ 869 w 1462"/>
              <a:gd name="T11" fmla="*/ 1521 h 1648"/>
              <a:gd name="T12" fmla="*/ 869 w 1462"/>
              <a:gd name="T13" fmla="*/ 1448 h 1648"/>
              <a:gd name="T14" fmla="*/ 702 w 1462"/>
              <a:gd name="T15" fmla="*/ 1648 h 1648"/>
              <a:gd name="T16" fmla="*/ 867 w 1462"/>
              <a:gd name="T17" fmla="*/ 1568 h 1648"/>
              <a:gd name="T18" fmla="*/ 1150 w 1462"/>
              <a:gd name="T19" fmla="*/ 687 h 1648"/>
              <a:gd name="T20" fmla="*/ 526 w 1462"/>
              <a:gd name="T21" fmla="*/ 1272 h 1648"/>
              <a:gd name="T22" fmla="*/ 1150 w 1462"/>
              <a:gd name="T23" fmla="*/ 687 h 1648"/>
              <a:gd name="T24" fmla="*/ 684 w 1462"/>
              <a:gd name="T25" fmla="*/ 180 h 1648"/>
              <a:gd name="T26" fmla="*/ 784 w 1462"/>
              <a:gd name="T27" fmla="*/ 0 h 1648"/>
              <a:gd name="T28" fmla="*/ 1128 w 1462"/>
              <a:gd name="T29" fmla="*/ 96 h 1648"/>
              <a:gd name="T30" fmla="*/ 952 w 1462"/>
              <a:gd name="T31" fmla="*/ 213 h 1648"/>
              <a:gd name="T32" fmla="*/ 1128 w 1462"/>
              <a:gd name="T33" fmla="*/ 96 h 1648"/>
              <a:gd name="T34" fmla="*/ 1326 w 1462"/>
              <a:gd name="T35" fmla="*/ 263 h 1648"/>
              <a:gd name="T36" fmla="*/ 1224 w 1462"/>
              <a:gd name="T37" fmla="*/ 459 h 1648"/>
              <a:gd name="T38" fmla="*/ 1402 w 1462"/>
              <a:gd name="T39" fmla="*/ 977 h 1648"/>
              <a:gd name="T40" fmla="*/ 1184 w 1462"/>
              <a:gd name="T41" fmla="*/ 996 h 1648"/>
              <a:gd name="T42" fmla="*/ 1402 w 1462"/>
              <a:gd name="T43" fmla="*/ 977 h 1648"/>
              <a:gd name="T44" fmla="*/ 1258 w 1462"/>
              <a:gd name="T45" fmla="*/ 622 h 1648"/>
              <a:gd name="T46" fmla="*/ 1462 w 1462"/>
              <a:gd name="T47" fmla="*/ 722 h 1648"/>
              <a:gd name="T48" fmla="*/ 511 w 1462"/>
              <a:gd name="T49" fmla="*/ 213 h 1648"/>
              <a:gd name="T50" fmla="*/ 334 w 1462"/>
              <a:gd name="T51" fmla="*/ 96 h 1648"/>
              <a:gd name="T52" fmla="*/ 511 w 1462"/>
              <a:gd name="T53" fmla="*/ 213 h 1648"/>
              <a:gd name="T54" fmla="*/ 136 w 1462"/>
              <a:gd name="T55" fmla="*/ 263 h 1648"/>
              <a:gd name="T56" fmla="*/ 238 w 1462"/>
              <a:gd name="T57" fmla="*/ 459 h 1648"/>
              <a:gd name="T58" fmla="*/ 280 w 1462"/>
              <a:gd name="T59" fmla="*/ 988 h 1648"/>
              <a:gd name="T60" fmla="*/ 58 w 1462"/>
              <a:gd name="T61" fmla="*/ 977 h 1648"/>
              <a:gd name="T62" fmla="*/ 280 w 1462"/>
              <a:gd name="T63" fmla="*/ 988 h 1648"/>
              <a:gd name="T64" fmla="*/ 0 w 1462"/>
              <a:gd name="T65" fmla="*/ 622 h 1648"/>
              <a:gd name="T66" fmla="*/ 204 w 1462"/>
              <a:gd name="T67" fmla="*/ 722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62" h="1648">
                <a:moveTo>
                  <a:pt x="876" y="1325"/>
                </a:moveTo>
                <a:cubicBezTo>
                  <a:pt x="586" y="1325"/>
                  <a:pt x="586" y="1325"/>
                  <a:pt x="586" y="1325"/>
                </a:cubicBezTo>
                <a:cubicBezTo>
                  <a:pt x="565" y="1325"/>
                  <a:pt x="549" y="1342"/>
                  <a:pt x="549" y="1362"/>
                </a:cubicBezTo>
                <a:cubicBezTo>
                  <a:pt x="549" y="1382"/>
                  <a:pt x="565" y="1399"/>
                  <a:pt x="586" y="1399"/>
                </a:cubicBezTo>
                <a:cubicBezTo>
                  <a:pt x="876" y="1399"/>
                  <a:pt x="876" y="1399"/>
                  <a:pt x="876" y="1399"/>
                </a:cubicBezTo>
                <a:cubicBezTo>
                  <a:pt x="896" y="1399"/>
                  <a:pt x="913" y="1382"/>
                  <a:pt x="913" y="1362"/>
                </a:cubicBezTo>
                <a:cubicBezTo>
                  <a:pt x="913" y="1342"/>
                  <a:pt x="896" y="1325"/>
                  <a:pt x="876" y="1325"/>
                </a:cubicBezTo>
                <a:close/>
                <a:moveTo>
                  <a:pt x="869" y="1448"/>
                </a:moveTo>
                <a:cubicBezTo>
                  <a:pt x="592" y="1448"/>
                  <a:pt x="592" y="1448"/>
                  <a:pt x="592" y="1448"/>
                </a:cubicBezTo>
                <a:cubicBezTo>
                  <a:pt x="572" y="1448"/>
                  <a:pt x="556" y="1464"/>
                  <a:pt x="556" y="1484"/>
                </a:cubicBezTo>
                <a:cubicBezTo>
                  <a:pt x="556" y="1505"/>
                  <a:pt x="572" y="1521"/>
                  <a:pt x="592" y="1521"/>
                </a:cubicBezTo>
                <a:cubicBezTo>
                  <a:pt x="869" y="1521"/>
                  <a:pt x="869" y="1521"/>
                  <a:pt x="869" y="1521"/>
                </a:cubicBezTo>
                <a:cubicBezTo>
                  <a:pt x="890" y="1521"/>
                  <a:pt x="906" y="1505"/>
                  <a:pt x="906" y="1484"/>
                </a:cubicBezTo>
                <a:cubicBezTo>
                  <a:pt x="906" y="1464"/>
                  <a:pt x="890" y="1448"/>
                  <a:pt x="869" y="1448"/>
                </a:cubicBezTo>
                <a:close/>
                <a:moveTo>
                  <a:pt x="594" y="1568"/>
                </a:moveTo>
                <a:cubicBezTo>
                  <a:pt x="666" y="1635"/>
                  <a:pt x="673" y="1648"/>
                  <a:pt x="702" y="1648"/>
                </a:cubicBezTo>
                <a:cubicBezTo>
                  <a:pt x="757" y="1648"/>
                  <a:pt x="757" y="1648"/>
                  <a:pt x="757" y="1648"/>
                </a:cubicBezTo>
                <a:cubicBezTo>
                  <a:pt x="785" y="1648"/>
                  <a:pt x="792" y="1636"/>
                  <a:pt x="867" y="1568"/>
                </a:cubicBezTo>
                <a:lnTo>
                  <a:pt x="594" y="1568"/>
                </a:lnTo>
                <a:close/>
                <a:moveTo>
                  <a:pt x="1150" y="687"/>
                </a:moveTo>
                <a:cubicBezTo>
                  <a:pt x="1150" y="936"/>
                  <a:pt x="935" y="1075"/>
                  <a:pt x="935" y="1272"/>
                </a:cubicBezTo>
                <a:cubicBezTo>
                  <a:pt x="526" y="1272"/>
                  <a:pt x="526" y="1272"/>
                  <a:pt x="526" y="1272"/>
                </a:cubicBezTo>
                <a:cubicBezTo>
                  <a:pt x="526" y="1075"/>
                  <a:pt x="312" y="936"/>
                  <a:pt x="312" y="687"/>
                </a:cubicBezTo>
                <a:cubicBezTo>
                  <a:pt x="312" y="151"/>
                  <a:pt x="1150" y="150"/>
                  <a:pt x="1150" y="687"/>
                </a:cubicBezTo>
                <a:close/>
                <a:moveTo>
                  <a:pt x="784" y="180"/>
                </a:moveTo>
                <a:cubicBezTo>
                  <a:pt x="684" y="180"/>
                  <a:pt x="684" y="180"/>
                  <a:pt x="684" y="180"/>
                </a:cubicBezTo>
                <a:cubicBezTo>
                  <a:pt x="684" y="0"/>
                  <a:pt x="684" y="0"/>
                  <a:pt x="684" y="0"/>
                </a:cubicBezTo>
                <a:cubicBezTo>
                  <a:pt x="784" y="0"/>
                  <a:pt x="784" y="0"/>
                  <a:pt x="784" y="0"/>
                </a:cubicBezTo>
                <a:lnTo>
                  <a:pt x="784" y="180"/>
                </a:lnTo>
                <a:close/>
                <a:moveTo>
                  <a:pt x="1128" y="96"/>
                </a:moveTo>
                <a:cubicBezTo>
                  <a:pt x="1040" y="48"/>
                  <a:pt x="1040" y="48"/>
                  <a:pt x="1040" y="48"/>
                </a:cubicBezTo>
                <a:cubicBezTo>
                  <a:pt x="952" y="213"/>
                  <a:pt x="952" y="213"/>
                  <a:pt x="952" y="213"/>
                </a:cubicBezTo>
                <a:cubicBezTo>
                  <a:pt x="1040" y="260"/>
                  <a:pt x="1040" y="260"/>
                  <a:pt x="1040" y="260"/>
                </a:cubicBezTo>
                <a:lnTo>
                  <a:pt x="1128" y="96"/>
                </a:lnTo>
                <a:close/>
                <a:moveTo>
                  <a:pt x="1384" y="344"/>
                </a:moveTo>
                <a:cubicBezTo>
                  <a:pt x="1326" y="263"/>
                  <a:pt x="1326" y="263"/>
                  <a:pt x="1326" y="263"/>
                </a:cubicBezTo>
                <a:cubicBezTo>
                  <a:pt x="1166" y="378"/>
                  <a:pt x="1166" y="378"/>
                  <a:pt x="1166" y="378"/>
                </a:cubicBezTo>
                <a:cubicBezTo>
                  <a:pt x="1224" y="459"/>
                  <a:pt x="1224" y="459"/>
                  <a:pt x="1224" y="459"/>
                </a:cubicBezTo>
                <a:lnTo>
                  <a:pt x="1384" y="344"/>
                </a:lnTo>
                <a:close/>
                <a:moveTo>
                  <a:pt x="1402" y="977"/>
                </a:moveTo>
                <a:cubicBezTo>
                  <a:pt x="1222" y="903"/>
                  <a:pt x="1222" y="903"/>
                  <a:pt x="1222" y="903"/>
                </a:cubicBezTo>
                <a:cubicBezTo>
                  <a:pt x="1184" y="996"/>
                  <a:pt x="1184" y="996"/>
                  <a:pt x="1184" y="996"/>
                </a:cubicBezTo>
                <a:cubicBezTo>
                  <a:pt x="1364" y="1069"/>
                  <a:pt x="1364" y="1069"/>
                  <a:pt x="1364" y="1069"/>
                </a:cubicBezTo>
                <a:lnTo>
                  <a:pt x="1402" y="977"/>
                </a:lnTo>
                <a:close/>
                <a:moveTo>
                  <a:pt x="1462" y="622"/>
                </a:moveTo>
                <a:cubicBezTo>
                  <a:pt x="1258" y="622"/>
                  <a:pt x="1258" y="622"/>
                  <a:pt x="1258" y="622"/>
                </a:cubicBezTo>
                <a:cubicBezTo>
                  <a:pt x="1258" y="722"/>
                  <a:pt x="1258" y="722"/>
                  <a:pt x="1258" y="722"/>
                </a:cubicBezTo>
                <a:cubicBezTo>
                  <a:pt x="1462" y="722"/>
                  <a:pt x="1462" y="722"/>
                  <a:pt x="1462" y="722"/>
                </a:cubicBezTo>
                <a:lnTo>
                  <a:pt x="1462" y="622"/>
                </a:lnTo>
                <a:close/>
                <a:moveTo>
                  <a:pt x="511" y="213"/>
                </a:moveTo>
                <a:cubicBezTo>
                  <a:pt x="422" y="48"/>
                  <a:pt x="422" y="48"/>
                  <a:pt x="422" y="48"/>
                </a:cubicBezTo>
                <a:cubicBezTo>
                  <a:pt x="334" y="96"/>
                  <a:pt x="334" y="96"/>
                  <a:pt x="334" y="96"/>
                </a:cubicBezTo>
                <a:cubicBezTo>
                  <a:pt x="422" y="260"/>
                  <a:pt x="422" y="260"/>
                  <a:pt x="422" y="260"/>
                </a:cubicBezTo>
                <a:lnTo>
                  <a:pt x="511" y="213"/>
                </a:lnTo>
                <a:close/>
                <a:moveTo>
                  <a:pt x="296" y="378"/>
                </a:moveTo>
                <a:cubicBezTo>
                  <a:pt x="136" y="263"/>
                  <a:pt x="136" y="263"/>
                  <a:pt x="136" y="263"/>
                </a:cubicBezTo>
                <a:cubicBezTo>
                  <a:pt x="78" y="344"/>
                  <a:pt x="78" y="344"/>
                  <a:pt x="78" y="344"/>
                </a:cubicBezTo>
                <a:cubicBezTo>
                  <a:pt x="238" y="459"/>
                  <a:pt x="238" y="459"/>
                  <a:pt x="238" y="459"/>
                </a:cubicBezTo>
                <a:lnTo>
                  <a:pt x="296" y="378"/>
                </a:lnTo>
                <a:close/>
                <a:moveTo>
                  <a:pt x="280" y="988"/>
                </a:moveTo>
                <a:cubicBezTo>
                  <a:pt x="239" y="896"/>
                  <a:pt x="239" y="896"/>
                  <a:pt x="239" y="896"/>
                </a:cubicBezTo>
                <a:cubicBezTo>
                  <a:pt x="58" y="977"/>
                  <a:pt x="58" y="977"/>
                  <a:pt x="58" y="977"/>
                </a:cubicBezTo>
                <a:cubicBezTo>
                  <a:pt x="99" y="1069"/>
                  <a:pt x="99" y="1069"/>
                  <a:pt x="99" y="1069"/>
                </a:cubicBezTo>
                <a:lnTo>
                  <a:pt x="280" y="988"/>
                </a:lnTo>
                <a:close/>
                <a:moveTo>
                  <a:pt x="204" y="622"/>
                </a:moveTo>
                <a:cubicBezTo>
                  <a:pt x="0" y="622"/>
                  <a:pt x="0" y="622"/>
                  <a:pt x="0" y="622"/>
                </a:cubicBezTo>
                <a:cubicBezTo>
                  <a:pt x="0" y="722"/>
                  <a:pt x="0" y="722"/>
                  <a:pt x="0" y="722"/>
                </a:cubicBezTo>
                <a:cubicBezTo>
                  <a:pt x="204" y="722"/>
                  <a:pt x="204" y="722"/>
                  <a:pt x="204" y="722"/>
                </a:cubicBezTo>
                <a:lnTo>
                  <a:pt x="204" y="6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561" tIns="50780" rIns="101561" bIns="50780" numCol="1" anchor="t" anchorCtr="0" compatLnSpc="1">
            <a:prstTxWarp prst="textNoShape">
              <a:avLst/>
            </a:prstTxWarp>
          </a:bodyPr>
          <a:lstStyle/>
          <a:p>
            <a:pPr defTabSz="914051"/>
            <a:endParaRPr lang="en-US" sz="2000" kern="0">
              <a:solidFill>
                <a:sysClr val="windowText" lastClr="000000"/>
              </a:solidFill>
            </a:endParaRPr>
          </a:p>
        </p:txBody>
      </p:sp>
      <p:sp>
        <p:nvSpPr>
          <p:cNvPr id="44" name="Rounded Rectangle 8"/>
          <p:cNvSpPr/>
          <p:nvPr/>
        </p:nvSpPr>
        <p:spPr>
          <a:xfrm>
            <a:off x="5670817" y="3992081"/>
            <a:ext cx="149589" cy="228783"/>
          </a:xfrm>
          <a:custGeom>
            <a:avLst/>
            <a:gdLst/>
            <a:ahLst/>
            <a:cxnLst/>
            <a:rect l="l" t="t" r="r" b="b"/>
            <a:pathLst>
              <a:path w="1295400" h="1981200">
                <a:moveTo>
                  <a:pt x="426685" y="1706920"/>
                </a:moveTo>
                <a:lnTo>
                  <a:pt x="426685" y="1859320"/>
                </a:lnTo>
                <a:lnTo>
                  <a:pt x="883885" y="1859320"/>
                </a:lnTo>
                <a:lnTo>
                  <a:pt x="883885" y="1706920"/>
                </a:lnTo>
                <a:close/>
                <a:moveTo>
                  <a:pt x="152400" y="188944"/>
                </a:moveTo>
                <a:lnTo>
                  <a:pt x="152400" y="1587438"/>
                </a:lnTo>
                <a:lnTo>
                  <a:pt x="1143000" y="1587438"/>
                </a:lnTo>
                <a:lnTo>
                  <a:pt x="1143000" y="188944"/>
                </a:lnTo>
                <a:close/>
                <a:moveTo>
                  <a:pt x="124527" y="0"/>
                </a:moveTo>
                <a:lnTo>
                  <a:pt x="1170873" y="0"/>
                </a:lnTo>
                <a:cubicBezTo>
                  <a:pt x="1239647" y="0"/>
                  <a:pt x="1295400" y="55753"/>
                  <a:pt x="1295400" y="124527"/>
                </a:cubicBezTo>
                <a:lnTo>
                  <a:pt x="1295400" y="1856673"/>
                </a:lnTo>
                <a:cubicBezTo>
                  <a:pt x="1295400" y="1925447"/>
                  <a:pt x="1239647" y="1981200"/>
                  <a:pt x="1170873" y="1981200"/>
                </a:cubicBezTo>
                <a:lnTo>
                  <a:pt x="124527" y="1981200"/>
                </a:lnTo>
                <a:cubicBezTo>
                  <a:pt x="55753" y="1981200"/>
                  <a:pt x="0" y="1925447"/>
                  <a:pt x="0" y="1856673"/>
                </a:cubicBezTo>
                <a:lnTo>
                  <a:pt x="0" y="124527"/>
                </a:lnTo>
                <a:cubicBezTo>
                  <a:pt x="0" y="55753"/>
                  <a:pt x="55753" y="0"/>
                  <a:pt x="1245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25"/>
          <p:cNvSpPr>
            <a:spLocks noChangeAspect="1" noEditPoints="1"/>
          </p:cNvSpPr>
          <p:nvPr/>
        </p:nvSpPr>
        <p:spPr bwMode="auto">
          <a:xfrm>
            <a:off x="6828178" y="3326642"/>
            <a:ext cx="233212" cy="225151"/>
          </a:xfrm>
          <a:custGeom>
            <a:avLst/>
            <a:gdLst/>
            <a:ahLst/>
            <a:cxnLst>
              <a:cxn ang="0">
                <a:pos x="206" y="139"/>
              </a:cxn>
              <a:cxn ang="0">
                <a:pos x="261" y="69"/>
              </a:cxn>
              <a:cxn ang="0">
                <a:pos x="304" y="0"/>
              </a:cxn>
              <a:cxn ang="0">
                <a:pos x="290" y="159"/>
              </a:cxn>
              <a:cxn ang="0">
                <a:pos x="420" y="159"/>
              </a:cxn>
              <a:cxn ang="0">
                <a:pos x="452" y="193"/>
              </a:cxn>
              <a:cxn ang="0">
                <a:pos x="433" y="228"/>
              </a:cxn>
              <a:cxn ang="0">
                <a:pos x="457" y="262"/>
              </a:cxn>
              <a:cxn ang="0">
                <a:pos x="431" y="296"/>
              </a:cxn>
              <a:cxn ang="0">
                <a:pos x="453" y="330"/>
              </a:cxn>
              <a:cxn ang="0">
                <a:pos x="420" y="364"/>
              </a:cxn>
              <a:cxn ang="0">
                <a:pos x="439" y="388"/>
              </a:cxn>
              <a:cxn ang="0">
                <a:pos x="389" y="434"/>
              </a:cxn>
              <a:cxn ang="0">
                <a:pos x="294" y="438"/>
              </a:cxn>
              <a:cxn ang="0">
                <a:pos x="138" y="409"/>
              </a:cxn>
              <a:cxn ang="0">
                <a:pos x="138" y="218"/>
              </a:cxn>
              <a:cxn ang="0">
                <a:pos x="206" y="139"/>
              </a:cxn>
              <a:cxn ang="0">
                <a:pos x="0" y="430"/>
              </a:cxn>
              <a:cxn ang="0">
                <a:pos x="9" y="440"/>
              </a:cxn>
              <a:cxn ang="0">
                <a:pos x="108" y="440"/>
              </a:cxn>
              <a:cxn ang="0">
                <a:pos x="118" y="430"/>
              </a:cxn>
              <a:cxn ang="0">
                <a:pos x="118" y="198"/>
              </a:cxn>
              <a:cxn ang="0">
                <a:pos x="108" y="188"/>
              </a:cxn>
              <a:cxn ang="0">
                <a:pos x="9" y="188"/>
              </a:cxn>
              <a:cxn ang="0">
                <a:pos x="0" y="198"/>
              </a:cxn>
              <a:cxn ang="0">
                <a:pos x="0" y="430"/>
              </a:cxn>
            </a:cxnLst>
            <a:rect l="0" t="0" r="r" b="b"/>
            <a:pathLst>
              <a:path w="457" h="441">
                <a:moveTo>
                  <a:pt x="206" y="139"/>
                </a:moveTo>
                <a:cubicBezTo>
                  <a:pt x="214" y="121"/>
                  <a:pt x="253" y="83"/>
                  <a:pt x="261" y="69"/>
                </a:cubicBezTo>
                <a:cubicBezTo>
                  <a:pt x="277" y="40"/>
                  <a:pt x="264" y="0"/>
                  <a:pt x="304" y="0"/>
                </a:cubicBezTo>
                <a:cubicBezTo>
                  <a:pt x="321" y="0"/>
                  <a:pt x="375" y="44"/>
                  <a:pt x="290" y="159"/>
                </a:cubicBezTo>
                <a:cubicBezTo>
                  <a:pt x="340" y="153"/>
                  <a:pt x="397" y="154"/>
                  <a:pt x="420" y="159"/>
                </a:cubicBezTo>
                <a:cubicBezTo>
                  <a:pt x="434" y="162"/>
                  <a:pt x="452" y="176"/>
                  <a:pt x="452" y="193"/>
                </a:cubicBezTo>
                <a:cubicBezTo>
                  <a:pt x="452" y="211"/>
                  <a:pt x="444" y="221"/>
                  <a:pt x="433" y="228"/>
                </a:cubicBezTo>
                <a:cubicBezTo>
                  <a:pt x="448" y="232"/>
                  <a:pt x="457" y="245"/>
                  <a:pt x="457" y="262"/>
                </a:cubicBezTo>
                <a:cubicBezTo>
                  <a:pt x="457" y="280"/>
                  <a:pt x="446" y="290"/>
                  <a:pt x="431" y="296"/>
                </a:cubicBezTo>
                <a:cubicBezTo>
                  <a:pt x="442" y="301"/>
                  <a:pt x="453" y="313"/>
                  <a:pt x="453" y="330"/>
                </a:cubicBezTo>
                <a:cubicBezTo>
                  <a:pt x="453" y="347"/>
                  <a:pt x="439" y="361"/>
                  <a:pt x="420" y="364"/>
                </a:cubicBezTo>
                <a:cubicBezTo>
                  <a:pt x="433" y="370"/>
                  <a:pt x="439" y="378"/>
                  <a:pt x="439" y="388"/>
                </a:cubicBezTo>
                <a:cubicBezTo>
                  <a:pt x="439" y="420"/>
                  <a:pt x="412" y="428"/>
                  <a:pt x="389" y="434"/>
                </a:cubicBezTo>
                <a:cubicBezTo>
                  <a:pt x="367" y="440"/>
                  <a:pt x="336" y="441"/>
                  <a:pt x="294" y="438"/>
                </a:cubicBezTo>
                <a:cubicBezTo>
                  <a:pt x="252" y="435"/>
                  <a:pt x="198" y="416"/>
                  <a:pt x="138" y="409"/>
                </a:cubicBezTo>
                <a:cubicBezTo>
                  <a:pt x="138" y="357"/>
                  <a:pt x="138" y="218"/>
                  <a:pt x="138" y="218"/>
                </a:cubicBezTo>
                <a:cubicBezTo>
                  <a:pt x="138" y="218"/>
                  <a:pt x="181" y="193"/>
                  <a:pt x="206" y="139"/>
                </a:cubicBezTo>
                <a:close/>
                <a:moveTo>
                  <a:pt x="0" y="430"/>
                </a:moveTo>
                <a:cubicBezTo>
                  <a:pt x="0" y="435"/>
                  <a:pt x="4" y="440"/>
                  <a:pt x="9" y="440"/>
                </a:cubicBezTo>
                <a:cubicBezTo>
                  <a:pt x="108" y="440"/>
                  <a:pt x="108" y="440"/>
                  <a:pt x="108" y="440"/>
                </a:cubicBezTo>
                <a:cubicBezTo>
                  <a:pt x="113" y="440"/>
                  <a:pt x="118" y="435"/>
                  <a:pt x="118" y="430"/>
                </a:cubicBezTo>
                <a:cubicBezTo>
                  <a:pt x="118" y="198"/>
                  <a:pt x="118" y="198"/>
                  <a:pt x="118" y="198"/>
                </a:cubicBezTo>
                <a:cubicBezTo>
                  <a:pt x="118" y="193"/>
                  <a:pt x="113" y="188"/>
                  <a:pt x="108" y="188"/>
                </a:cubicBezTo>
                <a:cubicBezTo>
                  <a:pt x="9" y="188"/>
                  <a:pt x="9" y="188"/>
                  <a:pt x="9" y="188"/>
                </a:cubicBezTo>
                <a:cubicBezTo>
                  <a:pt x="4" y="188"/>
                  <a:pt x="0" y="193"/>
                  <a:pt x="0" y="198"/>
                </a:cubicBezTo>
                <a:lnTo>
                  <a:pt x="0" y="43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54585A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982347" y="2776071"/>
            <a:ext cx="261438" cy="173586"/>
            <a:chOff x="2947932" y="698671"/>
            <a:chExt cx="4551418" cy="3021990"/>
          </a:xfrm>
          <a:solidFill>
            <a:schemeClr val="bg1"/>
          </a:solidFill>
        </p:grpSpPr>
        <p:sp>
          <p:nvSpPr>
            <p:cNvPr id="47" name="Moon 46"/>
            <p:cNvSpPr/>
            <p:nvPr/>
          </p:nvSpPr>
          <p:spPr>
            <a:xfrm rot="5400000">
              <a:off x="4085786" y="-439183"/>
              <a:ext cx="2275709" cy="4551418"/>
            </a:xfrm>
            <a:prstGeom prst="mo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067504" y="1277885"/>
              <a:ext cx="2291254" cy="229125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9" name="Moon 48"/>
            <p:cNvSpPr/>
            <p:nvPr/>
          </p:nvSpPr>
          <p:spPr>
            <a:xfrm rot="16200000">
              <a:off x="4765543" y="986855"/>
              <a:ext cx="916195" cy="4551418"/>
            </a:xfrm>
            <a:prstGeom prst="moon">
              <a:avLst>
                <a:gd name="adj" fmla="val 12097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 smtClean="0">
                <a:solidFill>
                  <a:prstClr val="white"/>
                </a:solidFill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804551" y="2117726"/>
            <a:ext cx="412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</a:rPr>
              <a:t>1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930759" y="2157383"/>
            <a:ext cx="412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7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2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18973"/>
            <a:ext cx="8534400" cy="877163"/>
          </a:xfrm>
        </p:spPr>
        <p:txBody>
          <a:bodyPr anchor="ctr">
            <a:spAutoFit/>
          </a:bodyPr>
          <a:lstStyle/>
          <a:p>
            <a:r>
              <a:rPr lang="en-US" b="1" dirty="0" smtClean="0"/>
              <a:t>HOW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509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Organizational Changes</a:t>
            </a:r>
            <a:endParaRPr lang="en-US" dirty="0"/>
          </a:p>
        </p:txBody>
      </p:sp>
      <p:sp>
        <p:nvSpPr>
          <p:cNvPr id="5" name="Round Diagonal Corner Rectangle 4"/>
          <p:cNvSpPr/>
          <p:nvPr/>
        </p:nvSpPr>
        <p:spPr>
          <a:xfrm>
            <a:off x="575733" y="2438400"/>
            <a:ext cx="2590800" cy="18288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8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2800" kern="0" dirty="0" smtClean="0">
                <a:solidFill>
                  <a:srgbClr val="FFFFFF"/>
                </a:solidFill>
                <a:cs typeface="Arial"/>
              </a:rPr>
              <a:t>Looping</a:t>
            </a:r>
          </a:p>
        </p:txBody>
      </p:sp>
    </p:spTree>
    <p:extLst>
      <p:ext uri="{BB962C8B-B14F-4D97-AF65-F5344CB8AC3E}">
        <p14:creationId xmlns:p14="http://schemas.microsoft.com/office/powerpoint/2010/main" val="214607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Organizational Changes</a:t>
            </a:r>
            <a:endParaRPr lang="en-US" dirty="0"/>
          </a:p>
        </p:txBody>
      </p:sp>
      <p:sp>
        <p:nvSpPr>
          <p:cNvPr id="5" name="Round Diagonal Corner Rectangle 4"/>
          <p:cNvSpPr/>
          <p:nvPr/>
        </p:nvSpPr>
        <p:spPr>
          <a:xfrm>
            <a:off x="575733" y="2438400"/>
            <a:ext cx="2590800" cy="18288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8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2800" kern="0" dirty="0" smtClean="0">
                <a:solidFill>
                  <a:srgbClr val="FFFFFF"/>
                </a:solidFill>
                <a:cs typeface="Arial"/>
              </a:rPr>
              <a:t>Looping</a:t>
            </a:r>
          </a:p>
        </p:txBody>
      </p:sp>
      <p:sp>
        <p:nvSpPr>
          <p:cNvPr id="6" name="Round Diagonal Corner Rectangle 5"/>
          <p:cNvSpPr/>
          <p:nvPr/>
        </p:nvSpPr>
        <p:spPr>
          <a:xfrm>
            <a:off x="3318933" y="2438400"/>
            <a:ext cx="2590800" cy="18288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1F4E7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2800" kern="0" dirty="0" smtClean="0">
                <a:solidFill>
                  <a:srgbClr val="FFFFFF"/>
                </a:solidFill>
                <a:cs typeface="Arial"/>
              </a:rPr>
              <a:t>Department Chairs</a:t>
            </a:r>
          </a:p>
        </p:txBody>
      </p:sp>
    </p:spTree>
    <p:extLst>
      <p:ext uri="{BB962C8B-B14F-4D97-AF65-F5344CB8AC3E}">
        <p14:creationId xmlns:p14="http://schemas.microsoft.com/office/powerpoint/2010/main" val="426091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Organizational Changes</a:t>
            </a:r>
            <a:endParaRPr lang="en-US" dirty="0"/>
          </a:p>
        </p:txBody>
      </p:sp>
      <p:sp>
        <p:nvSpPr>
          <p:cNvPr id="5" name="Round Diagonal Corner Rectangle 4"/>
          <p:cNvSpPr/>
          <p:nvPr/>
        </p:nvSpPr>
        <p:spPr>
          <a:xfrm>
            <a:off x="575733" y="2438400"/>
            <a:ext cx="2590800" cy="18288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8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2800" kern="0" dirty="0" smtClean="0">
                <a:solidFill>
                  <a:srgbClr val="FFFFFF"/>
                </a:solidFill>
                <a:cs typeface="Arial"/>
              </a:rPr>
              <a:t>Looping</a:t>
            </a:r>
          </a:p>
        </p:txBody>
      </p:sp>
      <p:sp>
        <p:nvSpPr>
          <p:cNvPr id="6" name="Round Diagonal Corner Rectangle 5"/>
          <p:cNvSpPr/>
          <p:nvPr/>
        </p:nvSpPr>
        <p:spPr>
          <a:xfrm>
            <a:off x="3318933" y="2438400"/>
            <a:ext cx="2590800" cy="18288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1F4E7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2800" kern="0" dirty="0" smtClean="0">
                <a:solidFill>
                  <a:srgbClr val="FFFFFF"/>
                </a:solidFill>
                <a:cs typeface="Arial"/>
              </a:rPr>
              <a:t>Department Chairs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6062133" y="2438400"/>
            <a:ext cx="2590800" cy="18288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70AD47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2800" kern="0" dirty="0" smtClean="0">
                <a:solidFill>
                  <a:srgbClr val="FFFFFF"/>
                </a:solidFill>
                <a:cs typeface="Arial"/>
              </a:rPr>
              <a:t>9</a:t>
            </a:r>
            <a:r>
              <a:rPr lang="en-US" sz="2800" kern="0" baseline="30000" dirty="0" smtClean="0">
                <a:solidFill>
                  <a:srgbClr val="FFFFFF"/>
                </a:solidFill>
                <a:cs typeface="Arial"/>
              </a:rPr>
              <a:t>th</a:t>
            </a:r>
            <a:r>
              <a:rPr lang="en-US" sz="2800" kern="0" dirty="0" smtClean="0">
                <a:solidFill>
                  <a:srgbClr val="FFFFFF"/>
                </a:solidFill>
                <a:cs typeface="Arial"/>
              </a:rPr>
              <a:t> Grade Electives</a:t>
            </a:r>
          </a:p>
        </p:txBody>
      </p:sp>
    </p:spTree>
    <p:extLst>
      <p:ext uri="{BB962C8B-B14F-4D97-AF65-F5344CB8AC3E}">
        <p14:creationId xmlns:p14="http://schemas.microsoft.com/office/powerpoint/2010/main" val="3088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Fundamental Shift in Instruction</a:t>
            </a:r>
            <a:endParaRPr lang="en-US" sz="4000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1653552" y="1444060"/>
            <a:ext cx="4352876" cy="461665"/>
          </a:xfrm>
        </p:spPr>
        <p:txBody>
          <a:bodyPr wrap="square">
            <a:sp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Open Educational Resources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762000" y="1224309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Arc 1"/>
          <p:cNvSpPr/>
          <p:nvPr/>
        </p:nvSpPr>
        <p:spPr>
          <a:xfrm>
            <a:off x="988894" y="1467961"/>
            <a:ext cx="437764" cy="437764"/>
          </a:xfrm>
          <a:prstGeom prst="arc">
            <a:avLst>
              <a:gd name="adj1" fmla="val 7691813"/>
              <a:gd name="adj2" fmla="val 3017124"/>
            </a:avLst>
          </a:prstGeom>
          <a:noFill/>
          <a:ln w="635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rgbClr val="54585A"/>
              </a:solidFill>
              <a:effectLst>
                <a:outerShdw blurRad="38100" dist="19050" dir="2700000" algn="tl" rotWithShape="0">
                  <a:srgbClr val="54585A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16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0"/>
          <a:stretch/>
        </p:blipFill>
        <p:spPr>
          <a:xfrm>
            <a:off x="0" y="1066800"/>
            <a:ext cx="9144000" cy="53260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0800000">
            <a:off x="0" y="1054100"/>
            <a:ext cx="9144000" cy="43434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97000">
                <a:schemeClr val="bg1">
                  <a:alpha val="1000"/>
                </a:schemeClr>
              </a:gs>
              <a:gs pos="83000">
                <a:schemeClr val="bg1">
                  <a:alpha val="64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07769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Open Educational Resources</a:t>
            </a:r>
            <a:endParaRPr lang="en-US" sz="3600" b="1" dirty="0">
              <a:solidFill>
                <a:srgbClr val="800000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 flipH="1">
            <a:off x="3352800" y="1412617"/>
            <a:ext cx="5791200" cy="650858"/>
          </a:xfrm>
          <a:prstGeom prst="homePlate">
            <a:avLst/>
          </a:prstGeom>
          <a:solidFill>
            <a:schemeClr val="accent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394" tIns="0" rIns="274320" bIns="45720" rtlCol="0" anchor="ctr"/>
          <a:lstStyle/>
          <a:p>
            <a:pPr marL="365760" algn="r">
              <a:defRPr/>
            </a:pPr>
            <a:r>
              <a:rPr lang="en-US" sz="3600" kern="0" spc="-150" dirty="0" smtClean="0">
                <a:solidFill>
                  <a:prstClr val="white"/>
                </a:solidFill>
                <a:cs typeface="Arial"/>
              </a:rPr>
              <a:t>Teachers Pay Teachers</a:t>
            </a:r>
          </a:p>
        </p:txBody>
      </p:sp>
    </p:spTree>
    <p:extLst>
      <p:ext uri="{BB962C8B-B14F-4D97-AF65-F5344CB8AC3E}">
        <p14:creationId xmlns:p14="http://schemas.microsoft.com/office/powerpoint/2010/main" val="25705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18973"/>
            <a:ext cx="8534400" cy="877163"/>
          </a:xfrm>
        </p:spPr>
        <p:txBody>
          <a:bodyPr anchor="ctr">
            <a:spAutoFit/>
          </a:bodyPr>
          <a:lstStyle/>
          <a:p>
            <a:r>
              <a:rPr lang="en-US" dirty="0" smtClean="0"/>
              <a:t>Scope and Sequence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6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Fundamental Shift in Instruction</a:t>
            </a:r>
            <a:endParaRPr lang="en-US" sz="4000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1273026" y="1456010"/>
            <a:ext cx="4975374" cy="461665"/>
          </a:xfrm>
        </p:spPr>
        <p:txBody>
          <a:bodyPr wrap="square">
            <a:sp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Open Educational Resources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762000" y="1224309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Arc 1"/>
          <p:cNvSpPr/>
          <p:nvPr/>
        </p:nvSpPr>
        <p:spPr>
          <a:xfrm>
            <a:off x="988894" y="1467961"/>
            <a:ext cx="437764" cy="437764"/>
          </a:xfrm>
          <a:prstGeom prst="arc">
            <a:avLst>
              <a:gd name="adj1" fmla="val 7691813"/>
              <a:gd name="adj2" fmla="val 3017124"/>
            </a:avLst>
          </a:prstGeom>
          <a:noFill/>
          <a:ln w="635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rgbClr val="54585A"/>
              </a:solidFill>
              <a:effectLst>
                <a:outerShdw blurRad="38100" dist="19050" dir="2700000" algn="tl" rotWithShape="0">
                  <a:srgbClr val="54585A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258688" y="2753032"/>
            <a:ext cx="2895600" cy="461665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defRPr sz="2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4025" indent="-2238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0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6175" indent="-23177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»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/>
              <a:buNone/>
            </a:pPr>
            <a:r>
              <a:rPr lang="en-US" sz="2400" dirty="0" smtClean="0"/>
              <a:t>Text to Digital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781254" y="2526665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973805" y="2758872"/>
            <a:ext cx="494892" cy="450387"/>
          </a:xfrm>
          <a:custGeom>
            <a:avLst/>
            <a:gdLst>
              <a:gd name="T0" fmla="*/ 847 w 1648"/>
              <a:gd name="T1" fmla="*/ 1110 h 1388"/>
              <a:gd name="T2" fmla="*/ 848 w 1648"/>
              <a:gd name="T3" fmla="*/ 1106 h 1388"/>
              <a:gd name="T4" fmla="*/ 180 w 1648"/>
              <a:gd name="T5" fmla="*/ 1106 h 1388"/>
              <a:gd name="T6" fmla="*/ 180 w 1648"/>
              <a:gd name="T7" fmla="*/ 160 h 1388"/>
              <a:gd name="T8" fmla="*/ 1467 w 1648"/>
              <a:gd name="T9" fmla="*/ 160 h 1388"/>
              <a:gd name="T10" fmla="*/ 1467 w 1648"/>
              <a:gd name="T11" fmla="*/ 728 h 1388"/>
              <a:gd name="T12" fmla="*/ 1647 w 1648"/>
              <a:gd name="T13" fmla="*/ 966 h 1388"/>
              <a:gd name="T14" fmla="*/ 1647 w 1648"/>
              <a:gd name="T15" fmla="*/ 128 h 1388"/>
              <a:gd name="T16" fmla="*/ 1519 w 1648"/>
              <a:gd name="T17" fmla="*/ 0 h 1388"/>
              <a:gd name="T18" fmla="*/ 128 w 1648"/>
              <a:gd name="T19" fmla="*/ 0 h 1388"/>
              <a:gd name="T20" fmla="*/ 0 w 1648"/>
              <a:gd name="T21" fmla="*/ 128 h 1388"/>
              <a:gd name="T22" fmla="*/ 0 w 1648"/>
              <a:gd name="T23" fmla="*/ 1138 h 1388"/>
              <a:gd name="T24" fmla="*/ 128 w 1648"/>
              <a:gd name="T25" fmla="*/ 1266 h 1388"/>
              <a:gd name="T26" fmla="*/ 918 w 1648"/>
              <a:gd name="T27" fmla="*/ 1266 h 1388"/>
              <a:gd name="T28" fmla="*/ 847 w 1648"/>
              <a:gd name="T29" fmla="*/ 1110 h 1388"/>
              <a:gd name="T30" fmla="*/ 873 w 1648"/>
              <a:gd name="T31" fmla="*/ 597 h 1388"/>
              <a:gd name="T32" fmla="*/ 973 w 1648"/>
              <a:gd name="T33" fmla="*/ 671 h 1388"/>
              <a:gd name="T34" fmla="*/ 914 w 1648"/>
              <a:gd name="T35" fmla="*/ 651 h 1388"/>
              <a:gd name="T36" fmla="*/ 852 w 1648"/>
              <a:gd name="T37" fmla="*/ 671 h 1388"/>
              <a:gd name="T38" fmla="*/ 813 w 1648"/>
              <a:gd name="T39" fmla="*/ 785 h 1388"/>
              <a:gd name="T40" fmla="*/ 813 w 1648"/>
              <a:gd name="T41" fmla="*/ 616 h 1388"/>
              <a:gd name="T42" fmla="*/ 873 w 1648"/>
              <a:gd name="T43" fmla="*/ 597 h 1388"/>
              <a:gd name="T44" fmla="*/ 921 w 1648"/>
              <a:gd name="T45" fmla="*/ 708 h 1388"/>
              <a:gd name="T46" fmla="*/ 970 w 1648"/>
              <a:gd name="T47" fmla="*/ 733 h 1388"/>
              <a:gd name="T48" fmla="*/ 1115 w 1648"/>
              <a:gd name="T49" fmla="*/ 936 h 1388"/>
              <a:gd name="T50" fmla="*/ 1132 w 1648"/>
              <a:gd name="T51" fmla="*/ 945 h 1388"/>
              <a:gd name="T52" fmla="*/ 1145 w 1648"/>
              <a:gd name="T53" fmla="*/ 941 h 1388"/>
              <a:gd name="T54" fmla="*/ 1150 w 1648"/>
              <a:gd name="T55" fmla="*/ 911 h 1388"/>
              <a:gd name="T56" fmla="*/ 1114 w 1648"/>
              <a:gd name="T57" fmla="*/ 860 h 1388"/>
              <a:gd name="T58" fmla="*/ 1172 w 1648"/>
              <a:gd name="T59" fmla="*/ 846 h 1388"/>
              <a:gd name="T60" fmla="*/ 1181 w 1648"/>
              <a:gd name="T61" fmla="*/ 845 h 1388"/>
              <a:gd name="T62" fmla="*/ 1212 w 1648"/>
              <a:gd name="T63" fmla="*/ 861 h 1388"/>
              <a:gd name="T64" fmla="*/ 1241 w 1648"/>
              <a:gd name="T65" fmla="*/ 902 h 1388"/>
              <a:gd name="T66" fmla="*/ 1259 w 1648"/>
              <a:gd name="T67" fmla="*/ 911 h 1388"/>
              <a:gd name="T68" fmla="*/ 1271 w 1648"/>
              <a:gd name="T69" fmla="*/ 907 h 1388"/>
              <a:gd name="T70" fmla="*/ 1276 w 1648"/>
              <a:gd name="T71" fmla="*/ 877 h 1388"/>
              <a:gd name="T72" fmla="*/ 1243 w 1648"/>
              <a:gd name="T73" fmla="*/ 829 h 1388"/>
              <a:gd name="T74" fmla="*/ 1299 w 1648"/>
              <a:gd name="T75" fmla="*/ 817 h 1388"/>
              <a:gd name="T76" fmla="*/ 1307 w 1648"/>
              <a:gd name="T77" fmla="*/ 816 h 1388"/>
              <a:gd name="T78" fmla="*/ 1338 w 1648"/>
              <a:gd name="T79" fmla="*/ 832 h 1388"/>
              <a:gd name="T80" fmla="*/ 1363 w 1648"/>
              <a:gd name="T81" fmla="*/ 867 h 1388"/>
              <a:gd name="T82" fmla="*/ 1380 w 1648"/>
              <a:gd name="T83" fmla="*/ 876 h 1388"/>
              <a:gd name="T84" fmla="*/ 1393 w 1648"/>
              <a:gd name="T85" fmla="*/ 872 h 1388"/>
              <a:gd name="T86" fmla="*/ 1398 w 1648"/>
              <a:gd name="T87" fmla="*/ 841 h 1388"/>
              <a:gd name="T88" fmla="*/ 1370 w 1648"/>
              <a:gd name="T89" fmla="*/ 802 h 1388"/>
              <a:gd name="T90" fmla="*/ 1387 w 1648"/>
              <a:gd name="T91" fmla="*/ 799 h 1388"/>
              <a:gd name="T92" fmla="*/ 1408 w 1648"/>
              <a:gd name="T93" fmla="*/ 797 h 1388"/>
              <a:gd name="T94" fmla="*/ 1511 w 1648"/>
              <a:gd name="T95" fmla="*/ 869 h 1388"/>
              <a:gd name="T96" fmla="*/ 1648 w 1648"/>
              <a:gd name="T97" fmla="*/ 1169 h 1388"/>
              <a:gd name="T98" fmla="*/ 1341 w 1648"/>
              <a:gd name="T99" fmla="*/ 1388 h 1388"/>
              <a:gd name="T100" fmla="*/ 987 w 1648"/>
              <a:gd name="T101" fmla="*/ 1210 h 1388"/>
              <a:gd name="T102" fmla="*/ 924 w 1648"/>
              <a:gd name="T103" fmla="*/ 1131 h 1388"/>
              <a:gd name="T104" fmla="*/ 997 w 1648"/>
              <a:gd name="T105" fmla="*/ 1086 h 1388"/>
              <a:gd name="T106" fmla="*/ 1002 w 1648"/>
              <a:gd name="T107" fmla="*/ 1086 h 1388"/>
              <a:gd name="T108" fmla="*/ 1087 w 1648"/>
              <a:gd name="T109" fmla="*/ 1102 h 1388"/>
              <a:gd name="T110" fmla="*/ 873 w 1648"/>
              <a:gd name="T111" fmla="*/ 802 h 1388"/>
              <a:gd name="T112" fmla="*/ 887 w 1648"/>
              <a:gd name="T113" fmla="*/ 719 h 1388"/>
              <a:gd name="T114" fmla="*/ 921 w 1648"/>
              <a:gd name="T115" fmla="*/ 708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48" h="1388">
                <a:moveTo>
                  <a:pt x="847" y="1110"/>
                </a:moveTo>
                <a:cubicBezTo>
                  <a:pt x="848" y="1109"/>
                  <a:pt x="848" y="1107"/>
                  <a:pt x="848" y="1106"/>
                </a:cubicBezTo>
                <a:cubicBezTo>
                  <a:pt x="180" y="1106"/>
                  <a:pt x="180" y="1106"/>
                  <a:pt x="180" y="1106"/>
                </a:cubicBezTo>
                <a:cubicBezTo>
                  <a:pt x="180" y="160"/>
                  <a:pt x="180" y="160"/>
                  <a:pt x="180" y="160"/>
                </a:cubicBezTo>
                <a:cubicBezTo>
                  <a:pt x="1467" y="160"/>
                  <a:pt x="1467" y="160"/>
                  <a:pt x="1467" y="160"/>
                </a:cubicBezTo>
                <a:cubicBezTo>
                  <a:pt x="1467" y="728"/>
                  <a:pt x="1467" y="728"/>
                  <a:pt x="1467" y="728"/>
                </a:cubicBezTo>
                <a:cubicBezTo>
                  <a:pt x="1555" y="760"/>
                  <a:pt x="1618" y="876"/>
                  <a:pt x="1647" y="966"/>
                </a:cubicBezTo>
                <a:cubicBezTo>
                  <a:pt x="1647" y="128"/>
                  <a:pt x="1647" y="128"/>
                  <a:pt x="1647" y="128"/>
                </a:cubicBezTo>
                <a:cubicBezTo>
                  <a:pt x="1647" y="57"/>
                  <a:pt x="1590" y="0"/>
                  <a:pt x="1519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57" y="0"/>
                  <a:pt x="0" y="57"/>
                  <a:pt x="0" y="128"/>
                </a:cubicBezTo>
                <a:cubicBezTo>
                  <a:pt x="0" y="1138"/>
                  <a:pt x="0" y="1138"/>
                  <a:pt x="0" y="1138"/>
                </a:cubicBezTo>
                <a:cubicBezTo>
                  <a:pt x="0" y="1209"/>
                  <a:pt x="57" y="1266"/>
                  <a:pt x="128" y="1266"/>
                </a:cubicBezTo>
                <a:cubicBezTo>
                  <a:pt x="918" y="1266"/>
                  <a:pt x="918" y="1266"/>
                  <a:pt x="918" y="1266"/>
                </a:cubicBezTo>
                <a:cubicBezTo>
                  <a:pt x="851" y="1226"/>
                  <a:pt x="833" y="1162"/>
                  <a:pt x="847" y="1110"/>
                </a:cubicBezTo>
                <a:close/>
                <a:moveTo>
                  <a:pt x="873" y="597"/>
                </a:moveTo>
                <a:cubicBezTo>
                  <a:pt x="917" y="597"/>
                  <a:pt x="959" y="625"/>
                  <a:pt x="973" y="671"/>
                </a:cubicBezTo>
                <a:cubicBezTo>
                  <a:pt x="955" y="658"/>
                  <a:pt x="935" y="651"/>
                  <a:pt x="914" y="651"/>
                </a:cubicBezTo>
                <a:cubicBezTo>
                  <a:pt x="892" y="651"/>
                  <a:pt x="871" y="658"/>
                  <a:pt x="852" y="671"/>
                </a:cubicBezTo>
                <a:cubicBezTo>
                  <a:pt x="815" y="698"/>
                  <a:pt x="799" y="743"/>
                  <a:pt x="813" y="785"/>
                </a:cubicBezTo>
                <a:cubicBezTo>
                  <a:pt x="755" y="744"/>
                  <a:pt x="755" y="658"/>
                  <a:pt x="813" y="616"/>
                </a:cubicBezTo>
                <a:cubicBezTo>
                  <a:pt x="832" y="603"/>
                  <a:pt x="853" y="597"/>
                  <a:pt x="873" y="597"/>
                </a:cubicBezTo>
                <a:moveTo>
                  <a:pt x="921" y="708"/>
                </a:moveTo>
                <a:cubicBezTo>
                  <a:pt x="940" y="708"/>
                  <a:pt x="958" y="717"/>
                  <a:pt x="970" y="733"/>
                </a:cubicBezTo>
                <a:cubicBezTo>
                  <a:pt x="1115" y="936"/>
                  <a:pt x="1115" y="936"/>
                  <a:pt x="1115" y="936"/>
                </a:cubicBezTo>
                <a:cubicBezTo>
                  <a:pt x="1119" y="942"/>
                  <a:pt x="1126" y="945"/>
                  <a:pt x="1132" y="945"/>
                </a:cubicBezTo>
                <a:cubicBezTo>
                  <a:pt x="1137" y="945"/>
                  <a:pt x="1141" y="944"/>
                  <a:pt x="1145" y="941"/>
                </a:cubicBezTo>
                <a:cubicBezTo>
                  <a:pt x="1155" y="934"/>
                  <a:pt x="1157" y="920"/>
                  <a:pt x="1150" y="911"/>
                </a:cubicBezTo>
                <a:cubicBezTo>
                  <a:pt x="1114" y="860"/>
                  <a:pt x="1114" y="860"/>
                  <a:pt x="1114" y="860"/>
                </a:cubicBezTo>
                <a:cubicBezTo>
                  <a:pt x="1131" y="856"/>
                  <a:pt x="1150" y="851"/>
                  <a:pt x="1172" y="846"/>
                </a:cubicBezTo>
                <a:cubicBezTo>
                  <a:pt x="1175" y="845"/>
                  <a:pt x="1178" y="845"/>
                  <a:pt x="1181" y="845"/>
                </a:cubicBezTo>
                <a:cubicBezTo>
                  <a:pt x="1193" y="845"/>
                  <a:pt x="1204" y="851"/>
                  <a:pt x="1212" y="861"/>
                </a:cubicBezTo>
                <a:cubicBezTo>
                  <a:pt x="1241" y="902"/>
                  <a:pt x="1241" y="902"/>
                  <a:pt x="1241" y="902"/>
                </a:cubicBezTo>
                <a:cubicBezTo>
                  <a:pt x="1245" y="908"/>
                  <a:pt x="1252" y="911"/>
                  <a:pt x="1259" y="911"/>
                </a:cubicBezTo>
                <a:cubicBezTo>
                  <a:pt x="1263" y="911"/>
                  <a:pt x="1267" y="910"/>
                  <a:pt x="1271" y="907"/>
                </a:cubicBezTo>
                <a:cubicBezTo>
                  <a:pt x="1281" y="900"/>
                  <a:pt x="1283" y="886"/>
                  <a:pt x="1276" y="877"/>
                </a:cubicBezTo>
                <a:cubicBezTo>
                  <a:pt x="1243" y="829"/>
                  <a:pt x="1243" y="829"/>
                  <a:pt x="1243" y="829"/>
                </a:cubicBezTo>
                <a:cubicBezTo>
                  <a:pt x="1261" y="825"/>
                  <a:pt x="1280" y="821"/>
                  <a:pt x="1299" y="817"/>
                </a:cubicBezTo>
                <a:cubicBezTo>
                  <a:pt x="1302" y="816"/>
                  <a:pt x="1304" y="816"/>
                  <a:pt x="1307" y="816"/>
                </a:cubicBezTo>
                <a:cubicBezTo>
                  <a:pt x="1319" y="816"/>
                  <a:pt x="1331" y="822"/>
                  <a:pt x="1338" y="832"/>
                </a:cubicBezTo>
                <a:cubicBezTo>
                  <a:pt x="1363" y="867"/>
                  <a:pt x="1363" y="867"/>
                  <a:pt x="1363" y="867"/>
                </a:cubicBezTo>
                <a:cubicBezTo>
                  <a:pt x="1367" y="872"/>
                  <a:pt x="1374" y="876"/>
                  <a:pt x="1380" y="876"/>
                </a:cubicBezTo>
                <a:cubicBezTo>
                  <a:pt x="1385" y="876"/>
                  <a:pt x="1389" y="874"/>
                  <a:pt x="1393" y="872"/>
                </a:cubicBezTo>
                <a:cubicBezTo>
                  <a:pt x="1403" y="865"/>
                  <a:pt x="1405" y="851"/>
                  <a:pt x="1398" y="841"/>
                </a:cubicBezTo>
                <a:cubicBezTo>
                  <a:pt x="1370" y="802"/>
                  <a:pt x="1370" y="802"/>
                  <a:pt x="1370" y="802"/>
                </a:cubicBezTo>
                <a:cubicBezTo>
                  <a:pt x="1376" y="801"/>
                  <a:pt x="1382" y="800"/>
                  <a:pt x="1387" y="799"/>
                </a:cubicBezTo>
                <a:cubicBezTo>
                  <a:pt x="1394" y="798"/>
                  <a:pt x="1401" y="797"/>
                  <a:pt x="1408" y="797"/>
                </a:cubicBezTo>
                <a:cubicBezTo>
                  <a:pt x="1453" y="797"/>
                  <a:pt x="1481" y="826"/>
                  <a:pt x="1511" y="869"/>
                </a:cubicBezTo>
                <a:cubicBezTo>
                  <a:pt x="1590" y="980"/>
                  <a:pt x="1568" y="1058"/>
                  <a:pt x="1648" y="1169"/>
                </a:cubicBezTo>
                <a:cubicBezTo>
                  <a:pt x="1548" y="1241"/>
                  <a:pt x="1447" y="1313"/>
                  <a:pt x="1341" y="1388"/>
                </a:cubicBezTo>
                <a:cubicBezTo>
                  <a:pt x="1176" y="1265"/>
                  <a:pt x="1033" y="1225"/>
                  <a:pt x="987" y="1210"/>
                </a:cubicBezTo>
                <a:cubicBezTo>
                  <a:pt x="943" y="1195"/>
                  <a:pt x="914" y="1167"/>
                  <a:pt x="924" y="1131"/>
                </a:cubicBezTo>
                <a:cubicBezTo>
                  <a:pt x="934" y="1097"/>
                  <a:pt x="967" y="1086"/>
                  <a:pt x="997" y="1086"/>
                </a:cubicBezTo>
                <a:cubicBezTo>
                  <a:pt x="999" y="1086"/>
                  <a:pt x="1001" y="1086"/>
                  <a:pt x="1002" y="1086"/>
                </a:cubicBezTo>
                <a:cubicBezTo>
                  <a:pt x="1049" y="1088"/>
                  <a:pt x="1087" y="1102"/>
                  <a:pt x="1087" y="1102"/>
                </a:cubicBezTo>
                <a:cubicBezTo>
                  <a:pt x="873" y="802"/>
                  <a:pt x="873" y="802"/>
                  <a:pt x="873" y="802"/>
                </a:cubicBezTo>
                <a:cubicBezTo>
                  <a:pt x="854" y="775"/>
                  <a:pt x="860" y="738"/>
                  <a:pt x="887" y="719"/>
                </a:cubicBezTo>
                <a:cubicBezTo>
                  <a:pt x="897" y="712"/>
                  <a:pt x="909" y="708"/>
                  <a:pt x="921" y="708"/>
                </a:cubicBezTo>
              </a:path>
            </a:pathLst>
          </a:custGeom>
          <a:solidFill>
            <a:srgbClr val="2D2D2E"/>
          </a:solidFill>
          <a:ln>
            <a:noFill/>
          </a:ln>
        </p:spPr>
        <p:txBody>
          <a:bodyPr vert="horz" wrap="square" lIns="101561" tIns="50780" rIns="101561" bIns="5078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7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Fundamental Shift in Instruction</a:t>
            </a:r>
            <a:endParaRPr lang="en-US" sz="4000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1273026" y="1456010"/>
            <a:ext cx="4975374" cy="461665"/>
          </a:xfrm>
        </p:spPr>
        <p:txBody>
          <a:bodyPr wrap="square">
            <a:sp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Open Educational Resources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762000" y="1224309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Arc 1"/>
          <p:cNvSpPr/>
          <p:nvPr/>
        </p:nvSpPr>
        <p:spPr>
          <a:xfrm>
            <a:off x="988894" y="1467961"/>
            <a:ext cx="437764" cy="437764"/>
          </a:xfrm>
          <a:prstGeom prst="arc">
            <a:avLst>
              <a:gd name="adj1" fmla="val 7691813"/>
              <a:gd name="adj2" fmla="val 3017124"/>
            </a:avLst>
          </a:prstGeom>
          <a:noFill/>
          <a:ln w="635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rgbClr val="54585A"/>
              </a:solidFill>
              <a:effectLst>
                <a:outerShdw blurRad="38100" dist="19050" dir="2700000" algn="tl" rotWithShape="0">
                  <a:srgbClr val="54585A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258688" y="2753032"/>
            <a:ext cx="2895600" cy="461665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defRPr sz="2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4025" indent="-2238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0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6175" indent="-23177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»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/>
              <a:buNone/>
            </a:pPr>
            <a:r>
              <a:rPr lang="en-US" sz="2400" dirty="0" smtClean="0"/>
              <a:t>Text to Digital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781254" y="2526665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973805" y="2758872"/>
            <a:ext cx="494892" cy="450387"/>
          </a:xfrm>
          <a:custGeom>
            <a:avLst/>
            <a:gdLst>
              <a:gd name="T0" fmla="*/ 847 w 1648"/>
              <a:gd name="T1" fmla="*/ 1110 h 1388"/>
              <a:gd name="T2" fmla="*/ 848 w 1648"/>
              <a:gd name="T3" fmla="*/ 1106 h 1388"/>
              <a:gd name="T4" fmla="*/ 180 w 1648"/>
              <a:gd name="T5" fmla="*/ 1106 h 1388"/>
              <a:gd name="T6" fmla="*/ 180 w 1648"/>
              <a:gd name="T7" fmla="*/ 160 h 1388"/>
              <a:gd name="T8" fmla="*/ 1467 w 1648"/>
              <a:gd name="T9" fmla="*/ 160 h 1388"/>
              <a:gd name="T10" fmla="*/ 1467 w 1648"/>
              <a:gd name="T11" fmla="*/ 728 h 1388"/>
              <a:gd name="T12" fmla="*/ 1647 w 1648"/>
              <a:gd name="T13" fmla="*/ 966 h 1388"/>
              <a:gd name="T14" fmla="*/ 1647 w 1648"/>
              <a:gd name="T15" fmla="*/ 128 h 1388"/>
              <a:gd name="T16" fmla="*/ 1519 w 1648"/>
              <a:gd name="T17" fmla="*/ 0 h 1388"/>
              <a:gd name="T18" fmla="*/ 128 w 1648"/>
              <a:gd name="T19" fmla="*/ 0 h 1388"/>
              <a:gd name="T20" fmla="*/ 0 w 1648"/>
              <a:gd name="T21" fmla="*/ 128 h 1388"/>
              <a:gd name="T22" fmla="*/ 0 w 1648"/>
              <a:gd name="T23" fmla="*/ 1138 h 1388"/>
              <a:gd name="T24" fmla="*/ 128 w 1648"/>
              <a:gd name="T25" fmla="*/ 1266 h 1388"/>
              <a:gd name="T26" fmla="*/ 918 w 1648"/>
              <a:gd name="T27" fmla="*/ 1266 h 1388"/>
              <a:gd name="T28" fmla="*/ 847 w 1648"/>
              <a:gd name="T29" fmla="*/ 1110 h 1388"/>
              <a:gd name="T30" fmla="*/ 873 w 1648"/>
              <a:gd name="T31" fmla="*/ 597 h 1388"/>
              <a:gd name="T32" fmla="*/ 973 w 1648"/>
              <a:gd name="T33" fmla="*/ 671 h 1388"/>
              <a:gd name="T34" fmla="*/ 914 w 1648"/>
              <a:gd name="T35" fmla="*/ 651 h 1388"/>
              <a:gd name="T36" fmla="*/ 852 w 1648"/>
              <a:gd name="T37" fmla="*/ 671 h 1388"/>
              <a:gd name="T38" fmla="*/ 813 w 1648"/>
              <a:gd name="T39" fmla="*/ 785 h 1388"/>
              <a:gd name="T40" fmla="*/ 813 w 1648"/>
              <a:gd name="T41" fmla="*/ 616 h 1388"/>
              <a:gd name="T42" fmla="*/ 873 w 1648"/>
              <a:gd name="T43" fmla="*/ 597 h 1388"/>
              <a:gd name="T44" fmla="*/ 921 w 1648"/>
              <a:gd name="T45" fmla="*/ 708 h 1388"/>
              <a:gd name="T46" fmla="*/ 970 w 1648"/>
              <a:gd name="T47" fmla="*/ 733 h 1388"/>
              <a:gd name="T48" fmla="*/ 1115 w 1648"/>
              <a:gd name="T49" fmla="*/ 936 h 1388"/>
              <a:gd name="T50" fmla="*/ 1132 w 1648"/>
              <a:gd name="T51" fmla="*/ 945 h 1388"/>
              <a:gd name="T52" fmla="*/ 1145 w 1648"/>
              <a:gd name="T53" fmla="*/ 941 h 1388"/>
              <a:gd name="T54" fmla="*/ 1150 w 1648"/>
              <a:gd name="T55" fmla="*/ 911 h 1388"/>
              <a:gd name="T56" fmla="*/ 1114 w 1648"/>
              <a:gd name="T57" fmla="*/ 860 h 1388"/>
              <a:gd name="T58" fmla="*/ 1172 w 1648"/>
              <a:gd name="T59" fmla="*/ 846 h 1388"/>
              <a:gd name="T60" fmla="*/ 1181 w 1648"/>
              <a:gd name="T61" fmla="*/ 845 h 1388"/>
              <a:gd name="T62" fmla="*/ 1212 w 1648"/>
              <a:gd name="T63" fmla="*/ 861 h 1388"/>
              <a:gd name="T64" fmla="*/ 1241 w 1648"/>
              <a:gd name="T65" fmla="*/ 902 h 1388"/>
              <a:gd name="T66" fmla="*/ 1259 w 1648"/>
              <a:gd name="T67" fmla="*/ 911 h 1388"/>
              <a:gd name="T68" fmla="*/ 1271 w 1648"/>
              <a:gd name="T69" fmla="*/ 907 h 1388"/>
              <a:gd name="T70" fmla="*/ 1276 w 1648"/>
              <a:gd name="T71" fmla="*/ 877 h 1388"/>
              <a:gd name="T72" fmla="*/ 1243 w 1648"/>
              <a:gd name="T73" fmla="*/ 829 h 1388"/>
              <a:gd name="T74" fmla="*/ 1299 w 1648"/>
              <a:gd name="T75" fmla="*/ 817 h 1388"/>
              <a:gd name="T76" fmla="*/ 1307 w 1648"/>
              <a:gd name="T77" fmla="*/ 816 h 1388"/>
              <a:gd name="T78" fmla="*/ 1338 w 1648"/>
              <a:gd name="T79" fmla="*/ 832 h 1388"/>
              <a:gd name="T80" fmla="*/ 1363 w 1648"/>
              <a:gd name="T81" fmla="*/ 867 h 1388"/>
              <a:gd name="T82" fmla="*/ 1380 w 1648"/>
              <a:gd name="T83" fmla="*/ 876 h 1388"/>
              <a:gd name="T84" fmla="*/ 1393 w 1648"/>
              <a:gd name="T85" fmla="*/ 872 h 1388"/>
              <a:gd name="T86" fmla="*/ 1398 w 1648"/>
              <a:gd name="T87" fmla="*/ 841 h 1388"/>
              <a:gd name="T88" fmla="*/ 1370 w 1648"/>
              <a:gd name="T89" fmla="*/ 802 h 1388"/>
              <a:gd name="T90" fmla="*/ 1387 w 1648"/>
              <a:gd name="T91" fmla="*/ 799 h 1388"/>
              <a:gd name="T92" fmla="*/ 1408 w 1648"/>
              <a:gd name="T93" fmla="*/ 797 h 1388"/>
              <a:gd name="T94" fmla="*/ 1511 w 1648"/>
              <a:gd name="T95" fmla="*/ 869 h 1388"/>
              <a:gd name="T96" fmla="*/ 1648 w 1648"/>
              <a:gd name="T97" fmla="*/ 1169 h 1388"/>
              <a:gd name="T98" fmla="*/ 1341 w 1648"/>
              <a:gd name="T99" fmla="*/ 1388 h 1388"/>
              <a:gd name="T100" fmla="*/ 987 w 1648"/>
              <a:gd name="T101" fmla="*/ 1210 h 1388"/>
              <a:gd name="T102" fmla="*/ 924 w 1648"/>
              <a:gd name="T103" fmla="*/ 1131 h 1388"/>
              <a:gd name="T104" fmla="*/ 997 w 1648"/>
              <a:gd name="T105" fmla="*/ 1086 h 1388"/>
              <a:gd name="T106" fmla="*/ 1002 w 1648"/>
              <a:gd name="T107" fmla="*/ 1086 h 1388"/>
              <a:gd name="T108" fmla="*/ 1087 w 1648"/>
              <a:gd name="T109" fmla="*/ 1102 h 1388"/>
              <a:gd name="T110" fmla="*/ 873 w 1648"/>
              <a:gd name="T111" fmla="*/ 802 h 1388"/>
              <a:gd name="T112" fmla="*/ 887 w 1648"/>
              <a:gd name="T113" fmla="*/ 719 h 1388"/>
              <a:gd name="T114" fmla="*/ 921 w 1648"/>
              <a:gd name="T115" fmla="*/ 708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48" h="1388">
                <a:moveTo>
                  <a:pt x="847" y="1110"/>
                </a:moveTo>
                <a:cubicBezTo>
                  <a:pt x="848" y="1109"/>
                  <a:pt x="848" y="1107"/>
                  <a:pt x="848" y="1106"/>
                </a:cubicBezTo>
                <a:cubicBezTo>
                  <a:pt x="180" y="1106"/>
                  <a:pt x="180" y="1106"/>
                  <a:pt x="180" y="1106"/>
                </a:cubicBezTo>
                <a:cubicBezTo>
                  <a:pt x="180" y="160"/>
                  <a:pt x="180" y="160"/>
                  <a:pt x="180" y="160"/>
                </a:cubicBezTo>
                <a:cubicBezTo>
                  <a:pt x="1467" y="160"/>
                  <a:pt x="1467" y="160"/>
                  <a:pt x="1467" y="160"/>
                </a:cubicBezTo>
                <a:cubicBezTo>
                  <a:pt x="1467" y="728"/>
                  <a:pt x="1467" y="728"/>
                  <a:pt x="1467" y="728"/>
                </a:cubicBezTo>
                <a:cubicBezTo>
                  <a:pt x="1555" y="760"/>
                  <a:pt x="1618" y="876"/>
                  <a:pt x="1647" y="966"/>
                </a:cubicBezTo>
                <a:cubicBezTo>
                  <a:pt x="1647" y="128"/>
                  <a:pt x="1647" y="128"/>
                  <a:pt x="1647" y="128"/>
                </a:cubicBezTo>
                <a:cubicBezTo>
                  <a:pt x="1647" y="57"/>
                  <a:pt x="1590" y="0"/>
                  <a:pt x="1519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57" y="0"/>
                  <a:pt x="0" y="57"/>
                  <a:pt x="0" y="128"/>
                </a:cubicBezTo>
                <a:cubicBezTo>
                  <a:pt x="0" y="1138"/>
                  <a:pt x="0" y="1138"/>
                  <a:pt x="0" y="1138"/>
                </a:cubicBezTo>
                <a:cubicBezTo>
                  <a:pt x="0" y="1209"/>
                  <a:pt x="57" y="1266"/>
                  <a:pt x="128" y="1266"/>
                </a:cubicBezTo>
                <a:cubicBezTo>
                  <a:pt x="918" y="1266"/>
                  <a:pt x="918" y="1266"/>
                  <a:pt x="918" y="1266"/>
                </a:cubicBezTo>
                <a:cubicBezTo>
                  <a:pt x="851" y="1226"/>
                  <a:pt x="833" y="1162"/>
                  <a:pt x="847" y="1110"/>
                </a:cubicBezTo>
                <a:close/>
                <a:moveTo>
                  <a:pt x="873" y="597"/>
                </a:moveTo>
                <a:cubicBezTo>
                  <a:pt x="917" y="597"/>
                  <a:pt x="959" y="625"/>
                  <a:pt x="973" y="671"/>
                </a:cubicBezTo>
                <a:cubicBezTo>
                  <a:pt x="955" y="658"/>
                  <a:pt x="935" y="651"/>
                  <a:pt x="914" y="651"/>
                </a:cubicBezTo>
                <a:cubicBezTo>
                  <a:pt x="892" y="651"/>
                  <a:pt x="871" y="658"/>
                  <a:pt x="852" y="671"/>
                </a:cubicBezTo>
                <a:cubicBezTo>
                  <a:pt x="815" y="698"/>
                  <a:pt x="799" y="743"/>
                  <a:pt x="813" y="785"/>
                </a:cubicBezTo>
                <a:cubicBezTo>
                  <a:pt x="755" y="744"/>
                  <a:pt x="755" y="658"/>
                  <a:pt x="813" y="616"/>
                </a:cubicBezTo>
                <a:cubicBezTo>
                  <a:pt x="832" y="603"/>
                  <a:pt x="853" y="597"/>
                  <a:pt x="873" y="597"/>
                </a:cubicBezTo>
                <a:moveTo>
                  <a:pt x="921" y="708"/>
                </a:moveTo>
                <a:cubicBezTo>
                  <a:pt x="940" y="708"/>
                  <a:pt x="958" y="717"/>
                  <a:pt x="970" y="733"/>
                </a:cubicBezTo>
                <a:cubicBezTo>
                  <a:pt x="1115" y="936"/>
                  <a:pt x="1115" y="936"/>
                  <a:pt x="1115" y="936"/>
                </a:cubicBezTo>
                <a:cubicBezTo>
                  <a:pt x="1119" y="942"/>
                  <a:pt x="1126" y="945"/>
                  <a:pt x="1132" y="945"/>
                </a:cubicBezTo>
                <a:cubicBezTo>
                  <a:pt x="1137" y="945"/>
                  <a:pt x="1141" y="944"/>
                  <a:pt x="1145" y="941"/>
                </a:cubicBezTo>
                <a:cubicBezTo>
                  <a:pt x="1155" y="934"/>
                  <a:pt x="1157" y="920"/>
                  <a:pt x="1150" y="911"/>
                </a:cubicBezTo>
                <a:cubicBezTo>
                  <a:pt x="1114" y="860"/>
                  <a:pt x="1114" y="860"/>
                  <a:pt x="1114" y="860"/>
                </a:cubicBezTo>
                <a:cubicBezTo>
                  <a:pt x="1131" y="856"/>
                  <a:pt x="1150" y="851"/>
                  <a:pt x="1172" y="846"/>
                </a:cubicBezTo>
                <a:cubicBezTo>
                  <a:pt x="1175" y="845"/>
                  <a:pt x="1178" y="845"/>
                  <a:pt x="1181" y="845"/>
                </a:cubicBezTo>
                <a:cubicBezTo>
                  <a:pt x="1193" y="845"/>
                  <a:pt x="1204" y="851"/>
                  <a:pt x="1212" y="861"/>
                </a:cubicBezTo>
                <a:cubicBezTo>
                  <a:pt x="1241" y="902"/>
                  <a:pt x="1241" y="902"/>
                  <a:pt x="1241" y="902"/>
                </a:cubicBezTo>
                <a:cubicBezTo>
                  <a:pt x="1245" y="908"/>
                  <a:pt x="1252" y="911"/>
                  <a:pt x="1259" y="911"/>
                </a:cubicBezTo>
                <a:cubicBezTo>
                  <a:pt x="1263" y="911"/>
                  <a:pt x="1267" y="910"/>
                  <a:pt x="1271" y="907"/>
                </a:cubicBezTo>
                <a:cubicBezTo>
                  <a:pt x="1281" y="900"/>
                  <a:pt x="1283" y="886"/>
                  <a:pt x="1276" y="877"/>
                </a:cubicBezTo>
                <a:cubicBezTo>
                  <a:pt x="1243" y="829"/>
                  <a:pt x="1243" y="829"/>
                  <a:pt x="1243" y="829"/>
                </a:cubicBezTo>
                <a:cubicBezTo>
                  <a:pt x="1261" y="825"/>
                  <a:pt x="1280" y="821"/>
                  <a:pt x="1299" y="817"/>
                </a:cubicBezTo>
                <a:cubicBezTo>
                  <a:pt x="1302" y="816"/>
                  <a:pt x="1304" y="816"/>
                  <a:pt x="1307" y="816"/>
                </a:cubicBezTo>
                <a:cubicBezTo>
                  <a:pt x="1319" y="816"/>
                  <a:pt x="1331" y="822"/>
                  <a:pt x="1338" y="832"/>
                </a:cubicBezTo>
                <a:cubicBezTo>
                  <a:pt x="1363" y="867"/>
                  <a:pt x="1363" y="867"/>
                  <a:pt x="1363" y="867"/>
                </a:cubicBezTo>
                <a:cubicBezTo>
                  <a:pt x="1367" y="872"/>
                  <a:pt x="1374" y="876"/>
                  <a:pt x="1380" y="876"/>
                </a:cubicBezTo>
                <a:cubicBezTo>
                  <a:pt x="1385" y="876"/>
                  <a:pt x="1389" y="874"/>
                  <a:pt x="1393" y="872"/>
                </a:cubicBezTo>
                <a:cubicBezTo>
                  <a:pt x="1403" y="865"/>
                  <a:pt x="1405" y="851"/>
                  <a:pt x="1398" y="841"/>
                </a:cubicBezTo>
                <a:cubicBezTo>
                  <a:pt x="1370" y="802"/>
                  <a:pt x="1370" y="802"/>
                  <a:pt x="1370" y="802"/>
                </a:cubicBezTo>
                <a:cubicBezTo>
                  <a:pt x="1376" y="801"/>
                  <a:pt x="1382" y="800"/>
                  <a:pt x="1387" y="799"/>
                </a:cubicBezTo>
                <a:cubicBezTo>
                  <a:pt x="1394" y="798"/>
                  <a:pt x="1401" y="797"/>
                  <a:pt x="1408" y="797"/>
                </a:cubicBezTo>
                <a:cubicBezTo>
                  <a:pt x="1453" y="797"/>
                  <a:pt x="1481" y="826"/>
                  <a:pt x="1511" y="869"/>
                </a:cubicBezTo>
                <a:cubicBezTo>
                  <a:pt x="1590" y="980"/>
                  <a:pt x="1568" y="1058"/>
                  <a:pt x="1648" y="1169"/>
                </a:cubicBezTo>
                <a:cubicBezTo>
                  <a:pt x="1548" y="1241"/>
                  <a:pt x="1447" y="1313"/>
                  <a:pt x="1341" y="1388"/>
                </a:cubicBezTo>
                <a:cubicBezTo>
                  <a:pt x="1176" y="1265"/>
                  <a:pt x="1033" y="1225"/>
                  <a:pt x="987" y="1210"/>
                </a:cubicBezTo>
                <a:cubicBezTo>
                  <a:pt x="943" y="1195"/>
                  <a:pt x="914" y="1167"/>
                  <a:pt x="924" y="1131"/>
                </a:cubicBezTo>
                <a:cubicBezTo>
                  <a:pt x="934" y="1097"/>
                  <a:pt x="967" y="1086"/>
                  <a:pt x="997" y="1086"/>
                </a:cubicBezTo>
                <a:cubicBezTo>
                  <a:pt x="999" y="1086"/>
                  <a:pt x="1001" y="1086"/>
                  <a:pt x="1002" y="1086"/>
                </a:cubicBezTo>
                <a:cubicBezTo>
                  <a:pt x="1049" y="1088"/>
                  <a:pt x="1087" y="1102"/>
                  <a:pt x="1087" y="1102"/>
                </a:cubicBezTo>
                <a:cubicBezTo>
                  <a:pt x="873" y="802"/>
                  <a:pt x="873" y="802"/>
                  <a:pt x="873" y="802"/>
                </a:cubicBezTo>
                <a:cubicBezTo>
                  <a:pt x="854" y="775"/>
                  <a:pt x="860" y="738"/>
                  <a:pt x="887" y="719"/>
                </a:cubicBezTo>
                <a:cubicBezTo>
                  <a:pt x="897" y="712"/>
                  <a:pt x="909" y="708"/>
                  <a:pt x="921" y="708"/>
                </a:cubicBezTo>
              </a:path>
            </a:pathLst>
          </a:custGeom>
          <a:solidFill>
            <a:srgbClr val="2D2D2E"/>
          </a:solidFill>
          <a:ln>
            <a:noFill/>
          </a:ln>
        </p:spPr>
        <p:txBody>
          <a:bodyPr vert="horz" wrap="square" lIns="101561" tIns="50780" rIns="101561" bIns="5078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54585A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1254" y="3825215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56" y="4002749"/>
            <a:ext cx="619021" cy="5277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58777" y="4068835"/>
            <a:ext cx="4303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dirty="0" smtClean="0">
                <a:solidFill>
                  <a:srgbClr val="54585A"/>
                </a:solidFill>
              </a:rPr>
              <a:t>Virtual to Augmented Reality</a:t>
            </a:r>
            <a:endParaRPr lang="en-US" sz="240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6600" y="384048"/>
            <a:ext cx="5486400" cy="628040"/>
          </a:xfrm>
        </p:spPr>
        <p:txBody>
          <a:bodyPr>
            <a:noAutofit/>
          </a:bodyPr>
          <a:lstStyle/>
          <a:p>
            <a:r>
              <a:rPr lang="en-US" dirty="0" smtClean="0"/>
              <a:t>The Nation’s Most Rapidly Improving Schools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3657600" y="2666999"/>
            <a:ext cx="5029200" cy="871329"/>
          </a:xfrm>
        </p:spPr>
        <p:txBody>
          <a:bodyPr anchor="ctr">
            <a:no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+mn-lt"/>
                <a:cs typeface="Arial"/>
              </a:rPr>
              <a:t>Culture Trumps Strategy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244428"/>
            <a:ext cx="3018182" cy="614790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60982" y="2623929"/>
            <a:ext cx="914400" cy="91440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3657600" y="3859325"/>
            <a:ext cx="5029200" cy="87132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defRPr sz="2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4025" indent="-2238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0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6175" indent="-23177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»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Font typeface="Arial"/>
              <a:buNone/>
            </a:pPr>
            <a:endParaRPr lang="en-US" sz="2400" dirty="0">
              <a:latin typeface="Arial"/>
              <a:cs typeface="Arial"/>
            </a:endParaRPr>
          </a:p>
        </p:txBody>
      </p:sp>
      <p:sp>
        <p:nvSpPr>
          <p:cNvPr id="10" name="Freeform 9"/>
          <p:cNvSpPr>
            <a:spLocks noChangeAspect="1"/>
          </p:cNvSpPr>
          <p:nvPr/>
        </p:nvSpPr>
        <p:spPr>
          <a:xfrm rot="16200000">
            <a:off x="1097942" y="235961"/>
            <a:ext cx="1920240" cy="1920240"/>
          </a:xfrm>
          <a:custGeom>
            <a:avLst/>
            <a:gdLst>
              <a:gd name="connsiteX0" fmla="*/ 1314450 w 1314450"/>
              <a:gd name="connsiteY0" fmla="*/ 0 h 1314450"/>
              <a:gd name="connsiteX1" fmla="*/ 1314450 w 1314450"/>
              <a:gd name="connsiteY1" fmla="*/ 1314450 h 1314450"/>
              <a:gd name="connsiteX2" fmla="*/ 0 w 1314450"/>
              <a:gd name="connsiteY2" fmla="*/ 1314450 h 1314450"/>
              <a:gd name="connsiteX3" fmla="*/ 1314450 w 1314450"/>
              <a:gd name="connsiteY3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450" h="1314450">
                <a:moveTo>
                  <a:pt x="1314450" y="0"/>
                </a:moveTo>
                <a:lnTo>
                  <a:pt x="1314450" y="1314450"/>
                </a:lnTo>
                <a:lnTo>
                  <a:pt x="0" y="1314450"/>
                </a:lnTo>
                <a:cubicBezTo>
                  <a:pt x="0" y="588499"/>
                  <a:pt x="588499" y="0"/>
                  <a:pt x="131445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2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8800"/>
            <a:ext cx="8534400" cy="1708160"/>
          </a:xfrm>
        </p:spPr>
        <p:txBody>
          <a:bodyPr anchor="ctr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b="1" dirty="0">
                <a:cs typeface="Arial"/>
              </a:rPr>
              <a:t/>
            </a:r>
            <a:br>
              <a:rPr lang="en-US" b="1" dirty="0">
                <a:cs typeface="Arial"/>
              </a:rPr>
            </a:br>
            <a:r>
              <a:rPr lang="en-US" dirty="0" smtClean="0">
                <a:cs typeface="Arial"/>
              </a:rPr>
              <a:t>Google Cardboard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0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expeditions woa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7" y="1091046"/>
            <a:ext cx="8312727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8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expeditions stude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7" y="1091046"/>
            <a:ext cx="8312727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1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3" y="5334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Augmented Reality </a:t>
            </a:r>
            <a:endParaRPr lang="en-US" sz="3600" b="1" dirty="0">
              <a:solidFill>
                <a:srgbClr val="8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2" y="1219200"/>
            <a:ext cx="7968343" cy="4517572"/>
          </a:xfrm>
          <a:prstGeom prst="rect">
            <a:avLst/>
          </a:prstGeom>
        </p:spPr>
      </p:pic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6629400" y="5960907"/>
            <a:ext cx="2786743" cy="370114"/>
          </a:xfrm>
        </p:spPr>
        <p:txBody>
          <a:bodyPr/>
          <a:lstStyle/>
          <a:p>
            <a:pPr marL="684212" lvl="3" indent="0">
              <a:buNone/>
            </a:pPr>
            <a:r>
              <a:rPr lang="en-US" sz="1200" u="sng" dirty="0" smtClean="0">
                <a:latin typeface="Calibri Light" pitchFamily="34" charset="0"/>
                <a:hlinkClick r:id="rId3"/>
              </a:rPr>
              <a:t>www.xshopx.net</a:t>
            </a:r>
            <a:endParaRPr lang="en-US" sz="1200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7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Fundamental Shift in Instruction</a:t>
            </a:r>
            <a:endParaRPr lang="en-US" sz="4000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1273026" y="1456010"/>
            <a:ext cx="5051574" cy="461665"/>
          </a:xfrm>
        </p:spPr>
        <p:txBody>
          <a:bodyPr wrap="square">
            <a:sp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Open Educational Resources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762000" y="1224309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Arc 1"/>
          <p:cNvSpPr/>
          <p:nvPr/>
        </p:nvSpPr>
        <p:spPr>
          <a:xfrm>
            <a:off x="988894" y="1467961"/>
            <a:ext cx="437764" cy="437764"/>
          </a:xfrm>
          <a:prstGeom prst="arc">
            <a:avLst>
              <a:gd name="adj1" fmla="val 7691813"/>
              <a:gd name="adj2" fmla="val 3017124"/>
            </a:avLst>
          </a:prstGeom>
          <a:noFill/>
          <a:ln w="635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rgbClr val="54585A"/>
              </a:solidFill>
              <a:effectLst>
                <a:outerShdw blurRad="38100" dist="19050" dir="2700000" algn="tl" rotWithShape="0">
                  <a:srgbClr val="54585A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258688" y="2753032"/>
            <a:ext cx="2895600" cy="461665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defRPr sz="2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4025" indent="-2238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0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6175" indent="-23177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»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/>
              <a:buNone/>
            </a:pPr>
            <a:r>
              <a:rPr lang="en-US" sz="2400" dirty="0" smtClean="0"/>
              <a:t>Text to Digital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781254" y="2526665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973805" y="2758872"/>
            <a:ext cx="494892" cy="450387"/>
          </a:xfrm>
          <a:custGeom>
            <a:avLst/>
            <a:gdLst>
              <a:gd name="T0" fmla="*/ 847 w 1648"/>
              <a:gd name="T1" fmla="*/ 1110 h 1388"/>
              <a:gd name="T2" fmla="*/ 848 w 1648"/>
              <a:gd name="T3" fmla="*/ 1106 h 1388"/>
              <a:gd name="T4" fmla="*/ 180 w 1648"/>
              <a:gd name="T5" fmla="*/ 1106 h 1388"/>
              <a:gd name="T6" fmla="*/ 180 w 1648"/>
              <a:gd name="T7" fmla="*/ 160 h 1388"/>
              <a:gd name="T8" fmla="*/ 1467 w 1648"/>
              <a:gd name="T9" fmla="*/ 160 h 1388"/>
              <a:gd name="T10" fmla="*/ 1467 w 1648"/>
              <a:gd name="T11" fmla="*/ 728 h 1388"/>
              <a:gd name="T12" fmla="*/ 1647 w 1648"/>
              <a:gd name="T13" fmla="*/ 966 h 1388"/>
              <a:gd name="T14" fmla="*/ 1647 w 1648"/>
              <a:gd name="T15" fmla="*/ 128 h 1388"/>
              <a:gd name="T16" fmla="*/ 1519 w 1648"/>
              <a:gd name="T17" fmla="*/ 0 h 1388"/>
              <a:gd name="T18" fmla="*/ 128 w 1648"/>
              <a:gd name="T19" fmla="*/ 0 h 1388"/>
              <a:gd name="T20" fmla="*/ 0 w 1648"/>
              <a:gd name="T21" fmla="*/ 128 h 1388"/>
              <a:gd name="T22" fmla="*/ 0 w 1648"/>
              <a:gd name="T23" fmla="*/ 1138 h 1388"/>
              <a:gd name="T24" fmla="*/ 128 w 1648"/>
              <a:gd name="T25" fmla="*/ 1266 h 1388"/>
              <a:gd name="T26" fmla="*/ 918 w 1648"/>
              <a:gd name="T27" fmla="*/ 1266 h 1388"/>
              <a:gd name="T28" fmla="*/ 847 w 1648"/>
              <a:gd name="T29" fmla="*/ 1110 h 1388"/>
              <a:gd name="T30" fmla="*/ 873 w 1648"/>
              <a:gd name="T31" fmla="*/ 597 h 1388"/>
              <a:gd name="T32" fmla="*/ 973 w 1648"/>
              <a:gd name="T33" fmla="*/ 671 h 1388"/>
              <a:gd name="T34" fmla="*/ 914 w 1648"/>
              <a:gd name="T35" fmla="*/ 651 h 1388"/>
              <a:gd name="T36" fmla="*/ 852 w 1648"/>
              <a:gd name="T37" fmla="*/ 671 h 1388"/>
              <a:gd name="T38" fmla="*/ 813 w 1648"/>
              <a:gd name="T39" fmla="*/ 785 h 1388"/>
              <a:gd name="T40" fmla="*/ 813 w 1648"/>
              <a:gd name="T41" fmla="*/ 616 h 1388"/>
              <a:gd name="T42" fmla="*/ 873 w 1648"/>
              <a:gd name="T43" fmla="*/ 597 h 1388"/>
              <a:gd name="T44" fmla="*/ 921 w 1648"/>
              <a:gd name="T45" fmla="*/ 708 h 1388"/>
              <a:gd name="T46" fmla="*/ 970 w 1648"/>
              <a:gd name="T47" fmla="*/ 733 h 1388"/>
              <a:gd name="T48" fmla="*/ 1115 w 1648"/>
              <a:gd name="T49" fmla="*/ 936 h 1388"/>
              <a:gd name="T50" fmla="*/ 1132 w 1648"/>
              <a:gd name="T51" fmla="*/ 945 h 1388"/>
              <a:gd name="T52" fmla="*/ 1145 w 1648"/>
              <a:gd name="T53" fmla="*/ 941 h 1388"/>
              <a:gd name="T54" fmla="*/ 1150 w 1648"/>
              <a:gd name="T55" fmla="*/ 911 h 1388"/>
              <a:gd name="T56" fmla="*/ 1114 w 1648"/>
              <a:gd name="T57" fmla="*/ 860 h 1388"/>
              <a:gd name="T58" fmla="*/ 1172 w 1648"/>
              <a:gd name="T59" fmla="*/ 846 h 1388"/>
              <a:gd name="T60" fmla="*/ 1181 w 1648"/>
              <a:gd name="T61" fmla="*/ 845 h 1388"/>
              <a:gd name="T62" fmla="*/ 1212 w 1648"/>
              <a:gd name="T63" fmla="*/ 861 h 1388"/>
              <a:gd name="T64" fmla="*/ 1241 w 1648"/>
              <a:gd name="T65" fmla="*/ 902 h 1388"/>
              <a:gd name="T66" fmla="*/ 1259 w 1648"/>
              <a:gd name="T67" fmla="*/ 911 h 1388"/>
              <a:gd name="T68" fmla="*/ 1271 w 1648"/>
              <a:gd name="T69" fmla="*/ 907 h 1388"/>
              <a:gd name="T70" fmla="*/ 1276 w 1648"/>
              <a:gd name="T71" fmla="*/ 877 h 1388"/>
              <a:gd name="T72" fmla="*/ 1243 w 1648"/>
              <a:gd name="T73" fmla="*/ 829 h 1388"/>
              <a:gd name="T74" fmla="*/ 1299 w 1648"/>
              <a:gd name="T75" fmla="*/ 817 h 1388"/>
              <a:gd name="T76" fmla="*/ 1307 w 1648"/>
              <a:gd name="T77" fmla="*/ 816 h 1388"/>
              <a:gd name="T78" fmla="*/ 1338 w 1648"/>
              <a:gd name="T79" fmla="*/ 832 h 1388"/>
              <a:gd name="T80" fmla="*/ 1363 w 1648"/>
              <a:gd name="T81" fmla="*/ 867 h 1388"/>
              <a:gd name="T82" fmla="*/ 1380 w 1648"/>
              <a:gd name="T83" fmla="*/ 876 h 1388"/>
              <a:gd name="T84" fmla="*/ 1393 w 1648"/>
              <a:gd name="T85" fmla="*/ 872 h 1388"/>
              <a:gd name="T86" fmla="*/ 1398 w 1648"/>
              <a:gd name="T87" fmla="*/ 841 h 1388"/>
              <a:gd name="T88" fmla="*/ 1370 w 1648"/>
              <a:gd name="T89" fmla="*/ 802 h 1388"/>
              <a:gd name="T90" fmla="*/ 1387 w 1648"/>
              <a:gd name="T91" fmla="*/ 799 h 1388"/>
              <a:gd name="T92" fmla="*/ 1408 w 1648"/>
              <a:gd name="T93" fmla="*/ 797 h 1388"/>
              <a:gd name="T94" fmla="*/ 1511 w 1648"/>
              <a:gd name="T95" fmla="*/ 869 h 1388"/>
              <a:gd name="T96" fmla="*/ 1648 w 1648"/>
              <a:gd name="T97" fmla="*/ 1169 h 1388"/>
              <a:gd name="T98" fmla="*/ 1341 w 1648"/>
              <a:gd name="T99" fmla="*/ 1388 h 1388"/>
              <a:gd name="T100" fmla="*/ 987 w 1648"/>
              <a:gd name="T101" fmla="*/ 1210 h 1388"/>
              <a:gd name="T102" fmla="*/ 924 w 1648"/>
              <a:gd name="T103" fmla="*/ 1131 h 1388"/>
              <a:gd name="T104" fmla="*/ 997 w 1648"/>
              <a:gd name="T105" fmla="*/ 1086 h 1388"/>
              <a:gd name="T106" fmla="*/ 1002 w 1648"/>
              <a:gd name="T107" fmla="*/ 1086 h 1388"/>
              <a:gd name="T108" fmla="*/ 1087 w 1648"/>
              <a:gd name="T109" fmla="*/ 1102 h 1388"/>
              <a:gd name="T110" fmla="*/ 873 w 1648"/>
              <a:gd name="T111" fmla="*/ 802 h 1388"/>
              <a:gd name="T112" fmla="*/ 887 w 1648"/>
              <a:gd name="T113" fmla="*/ 719 h 1388"/>
              <a:gd name="T114" fmla="*/ 921 w 1648"/>
              <a:gd name="T115" fmla="*/ 708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48" h="1388">
                <a:moveTo>
                  <a:pt x="847" y="1110"/>
                </a:moveTo>
                <a:cubicBezTo>
                  <a:pt x="848" y="1109"/>
                  <a:pt x="848" y="1107"/>
                  <a:pt x="848" y="1106"/>
                </a:cubicBezTo>
                <a:cubicBezTo>
                  <a:pt x="180" y="1106"/>
                  <a:pt x="180" y="1106"/>
                  <a:pt x="180" y="1106"/>
                </a:cubicBezTo>
                <a:cubicBezTo>
                  <a:pt x="180" y="160"/>
                  <a:pt x="180" y="160"/>
                  <a:pt x="180" y="160"/>
                </a:cubicBezTo>
                <a:cubicBezTo>
                  <a:pt x="1467" y="160"/>
                  <a:pt x="1467" y="160"/>
                  <a:pt x="1467" y="160"/>
                </a:cubicBezTo>
                <a:cubicBezTo>
                  <a:pt x="1467" y="728"/>
                  <a:pt x="1467" y="728"/>
                  <a:pt x="1467" y="728"/>
                </a:cubicBezTo>
                <a:cubicBezTo>
                  <a:pt x="1555" y="760"/>
                  <a:pt x="1618" y="876"/>
                  <a:pt x="1647" y="966"/>
                </a:cubicBezTo>
                <a:cubicBezTo>
                  <a:pt x="1647" y="128"/>
                  <a:pt x="1647" y="128"/>
                  <a:pt x="1647" y="128"/>
                </a:cubicBezTo>
                <a:cubicBezTo>
                  <a:pt x="1647" y="57"/>
                  <a:pt x="1590" y="0"/>
                  <a:pt x="1519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57" y="0"/>
                  <a:pt x="0" y="57"/>
                  <a:pt x="0" y="128"/>
                </a:cubicBezTo>
                <a:cubicBezTo>
                  <a:pt x="0" y="1138"/>
                  <a:pt x="0" y="1138"/>
                  <a:pt x="0" y="1138"/>
                </a:cubicBezTo>
                <a:cubicBezTo>
                  <a:pt x="0" y="1209"/>
                  <a:pt x="57" y="1266"/>
                  <a:pt x="128" y="1266"/>
                </a:cubicBezTo>
                <a:cubicBezTo>
                  <a:pt x="918" y="1266"/>
                  <a:pt x="918" y="1266"/>
                  <a:pt x="918" y="1266"/>
                </a:cubicBezTo>
                <a:cubicBezTo>
                  <a:pt x="851" y="1226"/>
                  <a:pt x="833" y="1162"/>
                  <a:pt x="847" y="1110"/>
                </a:cubicBezTo>
                <a:close/>
                <a:moveTo>
                  <a:pt x="873" y="597"/>
                </a:moveTo>
                <a:cubicBezTo>
                  <a:pt x="917" y="597"/>
                  <a:pt x="959" y="625"/>
                  <a:pt x="973" y="671"/>
                </a:cubicBezTo>
                <a:cubicBezTo>
                  <a:pt x="955" y="658"/>
                  <a:pt x="935" y="651"/>
                  <a:pt x="914" y="651"/>
                </a:cubicBezTo>
                <a:cubicBezTo>
                  <a:pt x="892" y="651"/>
                  <a:pt x="871" y="658"/>
                  <a:pt x="852" y="671"/>
                </a:cubicBezTo>
                <a:cubicBezTo>
                  <a:pt x="815" y="698"/>
                  <a:pt x="799" y="743"/>
                  <a:pt x="813" y="785"/>
                </a:cubicBezTo>
                <a:cubicBezTo>
                  <a:pt x="755" y="744"/>
                  <a:pt x="755" y="658"/>
                  <a:pt x="813" y="616"/>
                </a:cubicBezTo>
                <a:cubicBezTo>
                  <a:pt x="832" y="603"/>
                  <a:pt x="853" y="597"/>
                  <a:pt x="873" y="597"/>
                </a:cubicBezTo>
                <a:moveTo>
                  <a:pt x="921" y="708"/>
                </a:moveTo>
                <a:cubicBezTo>
                  <a:pt x="940" y="708"/>
                  <a:pt x="958" y="717"/>
                  <a:pt x="970" y="733"/>
                </a:cubicBezTo>
                <a:cubicBezTo>
                  <a:pt x="1115" y="936"/>
                  <a:pt x="1115" y="936"/>
                  <a:pt x="1115" y="936"/>
                </a:cubicBezTo>
                <a:cubicBezTo>
                  <a:pt x="1119" y="942"/>
                  <a:pt x="1126" y="945"/>
                  <a:pt x="1132" y="945"/>
                </a:cubicBezTo>
                <a:cubicBezTo>
                  <a:pt x="1137" y="945"/>
                  <a:pt x="1141" y="944"/>
                  <a:pt x="1145" y="941"/>
                </a:cubicBezTo>
                <a:cubicBezTo>
                  <a:pt x="1155" y="934"/>
                  <a:pt x="1157" y="920"/>
                  <a:pt x="1150" y="911"/>
                </a:cubicBezTo>
                <a:cubicBezTo>
                  <a:pt x="1114" y="860"/>
                  <a:pt x="1114" y="860"/>
                  <a:pt x="1114" y="860"/>
                </a:cubicBezTo>
                <a:cubicBezTo>
                  <a:pt x="1131" y="856"/>
                  <a:pt x="1150" y="851"/>
                  <a:pt x="1172" y="846"/>
                </a:cubicBezTo>
                <a:cubicBezTo>
                  <a:pt x="1175" y="845"/>
                  <a:pt x="1178" y="845"/>
                  <a:pt x="1181" y="845"/>
                </a:cubicBezTo>
                <a:cubicBezTo>
                  <a:pt x="1193" y="845"/>
                  <a:pt x="1204" y="851"/>
                  <a:pt x="1212" y="861"/>
                </a:cubicBezTo>
                <a:cubicBezTo>
                  <a:pt x="1241" y="902"/>
                  <a:pt x="1241" y="902"/>
                  <a:pt x="1241" y="902"/>
                </a:cubicBezTo>
                <a:cubicBezTo>
                  <a:pt x="1245" y="908"/>
                  <a:pt x="1252" y="911"/>
                  <a:pt x="1259" y="911"/>
                </a:cubicBezTo>
                <a:cubicBezTo>
                  <a:pt x="1263" y="911"/>
                  <a:pt x="1267" y="910"/>
                  <a:pt x="1271" y="907"/>
                </a:cubicBezTo>
                <a:cubicBezTo>
                  <a:pt x="1281" y="900"/>
                  <a:pt x="1283" y="886"/>
                  <a:pt x="1276" y="877"/>
                </a:cubicBezTo>
                <a:cubicBezTo>
                  <a:pt x="1243" y="829"/>
                  <a:pt x="1243" y="829"/>
                  <a:pt x="1243" y="829"/>
                </a:cubicBezTo>
                <a:cubicBezTo>
                  <a:pt x="1261" y="825"/>
                  <a:pt x="1280" y="821"/>
                  <a:pt x="1299" y="817"/>
                </a:cubicBezTo>
                <a:cubicBezTo>
                  <a:pt x="1302" y="816"/>
                  <a:pt x="1304" y="816"/>
                  <a:pt x="1307" y="816"/>
                </a:cubicBezTo>
                <a:cubicBezTo>
                  <a:pt x="1319" y="816"/>
                  <a:pt x="1331" y="822"/>
                  <a:pt x="1338" y="832"/>
                </a:cubicBezTo>
                <a:cubicBezTo>
                  <a:pt x="1363" y="867"/>
                  <a:pt x="1363" y="867"/>
                  <a:pt x="1363" y="867"/>
                </a:cubicBezTo>
                <a:cubicBezTo>
                  <a:pt x="1367" y="872"/>
                  <a:pt x="1374" y="876"/>
                  <a:pt x="1380" y="876"/>
                </a:cubicBezTo>
                <a:cubicBezTo>
                  <a:pt x="1385" y="876"/>
                  <a:pt x="1389" y="874"/>
                  <a:pt x="1393" y="872"/>
                </a:cubicBezTo>
                <a:cubicBezTo>
                  <a:pt x="1403" y="865"/>
                  <a:pt x="1405" y="851"/>
                  <a:pt x="1398" y="841"/>
                </a:cubicBezTo>
                <a:cubicBezTo>
                  <a:pt x="1370" y="802"/>
                  <a:pt x="1370" y="802"/>
                  <a:pt x="1370" y="802"/>
                </a:cubicBezTo>
                <a:cubicBezTo>
                  <a:pt x="1376" y="801"/>
                  <a:pt x="1382" y="800"/>
                  <a:pt x="1387" y="799"/>
                </a:cubicBezTo>
                <a:cubicBezTo>
                  <a:pt x="1394" y="798"/>
                  <a:pt x="1401" y="797"/>
                  <a:pt x="1408" y="797"/>
                </a:cubicBezTo>
                <a:cubicBezTo>
                  <a:pt x="1453" y="797"/>
                  <a:pt x="1481" y="826"/>
                  <a:pt x="1511" y="869"/>
                </a:cubicBezTo>
                <a:cubicBezTo>
                  <a:pt x="1590" y="980"/>
                  <a:pt x="1568" y="1058"/>
                  <a:pt x="1648" y="1169"/>
                </a:cubicBezTo>
                <a:cubicBezTo>
                  <a:pt x="1548" y="1241"/>
                  <a:pt x="1447" y="1313"/>
                  <a:pt x="1341" y="1388"/>
                </a:cubicBezTo>
                <a:cubicBezTo>
                  <a:pt x="1176" y="1265"/>
                  <a:pt x="1033" y="1225"/>
                  <a:pt x="987" y="1210"/>
                </a:cubicBezTo>
                <a:cubicBezTo>
                  <a:pt x="943" y="1195"/>
                  <a:pt x="914" y="1167"/>
                  <a:pt x="924" y="1131"/>
                </a:cubicBezTo>
                <a:cubicBezTo>
                  <a:pt x="934" y="1097"/>
                  <a:pt x="967" y="1086"/>
                  <a:pt x="997" y="1086"/>
                </a:cubicBezTo>
                <a:cubicBezTo>
                  <a:pt x="999" y="1086"/>
                  <a:pt x="1001" y="1086"/>
                  <a:pt x="1002" y="1086"/>
                </a:cubicBezTo>
                <a:cubicBezTo>
                  <a:pt x="1049" y="1088"/>
                  <a:pt x="1087" y="1102"/>
                  <a:pt x="1087" y="1102"/>
                </a:cubicBezTo>
                <a:cubicBezTo>
                  <a:pt x="873" y="802"/>
                  <a:pt x="873" y="802"/>
                  <a:pt x="873" y="802"/>
                </a:cubicBezTo>
                <a:cubicBezTo>
                  <a:pt x="854" y="775"/>
                  <a:pt x="860" y="738"/>
                  <a:pt x="887" y="719"/>
                </a:cubicBezTo>
                <a:cubicBezTo>
                  <a:pt x="897" y="712"/>
                  <a:pt x="909" y="708"/>
                  <a:pt x="921" y="708"/>
                </a:cubicBezTo>
              </a:path>
            </a:pathLst>
          </a:custGeom>
          <a:solidFill>
            <a:srgbClr val="2D2D2E"/>
          </a:solidFill>
          <a:ln>
            <a:noFill/>
          </a:ln>
        </p:spPr>
        <p:txBody>
          <a:bodyPr vert="horz" wrap="square" lIns="101561" tIns="50780" rIns="101561" bIns="5078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54585A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1254" y="3825215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56" y="4002749"/>
            <a:ext cx="619021" cy="5277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58777" y="4068835"/>
            <a:ext cx="4303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dirty="0" smtClean="0">
                <a:solidFill>
                  <a:srgbClr val="54585A"/>
                </a:solidFill>
              </a:rPr>
              <a:t>Virtual to Augmented Reality</a:t>
            </a:r>
            <a:endParaRPr lang="en-US" sz="2400" dirty="0">
              <a:solidFill>
                <a:srgbClr val="54585A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2067" y="5092183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" t="84318" r="83665" b="3244"/>
          <a:stretch/>
        </p:blipFill>
        <p:spPr>
          <a:xfrm>
            <a:off x="900127" y="5195456"/>
            <a:ext cx="717122" cy="6704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58151" y="5318550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54585A"/>
                </a:solidFill>
              </a:rPr>
              <a:t>Gamification</a:t>
            </a:r>
            <a:endParaRPr lang="en-US" sz="240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3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Little-Girl-Playing-Minecraft--6563698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8766" b="12469"/>
          <a:stretch/>
        </p:blipFill>
        <p:spPr>
          <a:xfrm>
            <a:off x="0" y="1295400"/>
            <a:ext cx="7162800" cy="5071464"/>
          </a:xfrm>
          <a:prstGeom prst="rect">
            <a:avLst/>
          </a:prstGeom>
          <a:effectLst>
            <a:softEdge rad="596900"/>
          </a:effectLst>
        </p:spPr>
      </p:pic>
      <p:sp>
        <p:nvSpPr>
          <p:cNvPr id="3" name="TextBox 2"/>
          <p:cNvSpPr txBox="1"/>
          <p:nvPr/>
        </p:nvSpPr>
        <p:spPr>
          <a:xfrm>
            <a:off x="152400" y="4572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Gamification</a:t>
            </a:r>
            <a:r>
              <a:rPr lang="en-US" sz="3600" dirty="0" smtClean="0">
                <a:solidFill>
                  <a:srgbClr val="54585A"/>
                </a:solidFill>
              </a:rPr>
              <a:t> </a:t>
            </a:r>
            <a:endParaRPr lang="en-US" sz="3600" dirty="0">
              <a:solidFill>
                <a:srgbClr val="54585A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 flipH="1">
            <a:off x="5410200" y="2559076"/>
            <a:ext cx="3733800" cy="650858"/>
          </a:xfrm>
          <a:prstGeom prst="homePlate">
            <a:avLst/>
          </a:prstGeom>
          <a:solidFill>
            <a:schemeClr val="accent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394" tIns="0" rIns="274320" bIns="45720" rtlCol="0" anchor="ctr"/>
          <a:lstStyle/>
          <a:p>
            <a:pPr marL="365760" algn="r">
              <a:defRPr/>
            </a:pPr>
            <a:r>
              <a:rPr lang="en-US" sz="3600" kern="0" spc="-150" dirty="0" smtClean="0">
                <a:solidFill>
                  <a:prstClr val="white"/>
                </a:solidFill>
                <a:cs typeface="Arial"/>
              </a:rPr>
              <a:t>Engaging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39000" y="685800"/>
            <a:ext cx="1524000" cy="1524000"/>
            <a:chOff x="7239000" y="685800"/>
            <a:chExt cx="1524000" cy="1524000"/>
          </a:xfrm>
        </p:grpSpPr>
        <p:sp>
          <p:nvSpPr>
            <p:cNvPr id="8" name="Oval 7"/>
            <p:cNvSpPr/>
            <p:nvPr/>
          </p:nvSpPr>
          <p:spPr>
            <a:xfrm>
              <a:off x="7239000" y="685800"/>
              <a:ext cx="1524000" cy="152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6" t="84318" r="83665" b="3244"/>
            <a:stretch/>
          </p:blipFill>
          <p:spPr>
            <a:xfrm>
              <a:off x="7571129" y="1062238"/>
              <a:ext cx="859741" cy="803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535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Little-Girl-Playing-Minecraft--6563698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8766" b="12469"/>
          <a:stretch/>
        </p:blipFill>
        <p:spPr>
          <a:xfrm>
            <a:off x="0" y="1295400"/>
            <a:ext cx="7162800" cy="5071464"/>
          </a:xfrm>
          <a:prstGeom prst="rect">
            <a:avLst/>
          </a:prstGeom>
          <a:effectLst>
            <a:softEdge rad="596900"/>
          </a:effectLst>
        </p:spPr>
      </p:pic>
      <p:sp>
        <p:nvSpPr>
          <p:cNvPr id="3" name="TextBox 2"/>
          <p:cNvSpPr txBox="1"/>
          <p:nvPr/>
        </p:nvSpPr>
        <p:spPr>
          <a:xfrm>
            <a:off x="152400" y="4572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Gamification</a:t>
            </a:r>
            <a:r>
              <a:rPr lang="en-US" sz="3600" dirty="0" smtClean="0">
                <a:solidFill>
                  <a:srgbClr val="54585A"/>
                </a:solidFill>
              </a:rPr>
              <a:t> </a:t>
            </a:r>
            <a:endParaRPr lang="en-US" sz="3600" dirty="0">
              <a:solidFill>
                <a:srgbClr val="54585A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 flipH="1">
            <a:off x="5410200" y="2559076"/>
            <a:ext cx="3733800" cy="650858"/>
          </a:xfrm>
          <a:prstGeom prst="homePlate">
            <a:avLst/>
          </a:prstGeom>
          <a:solidFill>
            <a:schemeClr val="accent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394" tIns="0" rIns="274320" bIns="45720" rtlCol="0" anchor="ctr"/>
          <a:lstStyle/>
          <a:p>
            <a:pPr marL="365760" algn="r">
              <a:defRPr/>
            </a:pPr>
            <a:r>
              <a:rPr lang="en-US" sz="3600" kern="0" spc="-150" dirty="0" smtClean="0">
                <a:solidFill>
                  <a:prstClr val="white"/>
                </a:solidFill>
                <a:cs typeface="Arial"/>
              </a:rPr>
              <a:t>Engaging</a:t>
            </a:r>
          </a:p>
        </p:txBody>
      </p:sp>
      <p:sp>
        <p:nvSpPr>
          <p:cNvPr id="8" name="Pentagon 7"/>
          <p:cNvSpPr/>
          <p:nvPr/>
        </p:nvSpPr>
        <p:spPr>
          <a:xfrm flipH="1">
            <a:off x="4724400" y="3280059"/>
            <a:ext cx="4419600" cy="650858"/>
          </a:xfrm>
          <a:prstGeom prst="homePlate">
            <a:avLst/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394" tIns="0" rIns="274320" bIns="45720" rtlCol="0" anchor="ctr"/>
          <a:lstStyle/>
          <a:p>
            <a:pPr marL="365760" algn="r">
              <a:defRPr/>
            </a:pPr>
            <a:r>
              <a:rPr lang="en-US" sz="3600" kern="0" spc="-150" dirty="0" smtClean="0">
                <a:solidFill>
                  <a:prstClr val="white"/>
                </a:solidFill>
                <a:cs typeface="Arial"/>
              </a:rPr>
              <a:t>Personalized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239000" y="685800"/>
            <a:ext cx="1524000" cy="1524000"/>
            <a:chOff x="7239000" y="685800"/>
            <a:chExt cx="1524000" cy="1524000"/>
          </a:xfrm>
        </p:grpSpPr>
        <p:sp>
          <p:nvSpPr>
            <p:cNvPr id="10" name="Oval 9"/>
            <p:cNvSpPr/>
            <p:nvPr/>
          </p:nvSpPr>
          <p:spPr>
            <a:xfrm>
              <a:off x="7239000" y="685800"/>
              <a:ext cx="1524000" cy="152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6" t="84318" r="83665" b="3244"/>
            <a:stretch/>
          </p:blipFill>
          <p:spPr>
            <a:xfrm>
              <a:off x="7571129" y="1062238"/>
              <a:ext cx="859741" cy="803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331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Little-Girl-Playing-Minecraft--6563698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8766" b="12469"/>
          <a:stretch/>
        </p:blipFill>
        <p:spPr>
          <a:xfrm>
            <a:off x="0" y="1295400"/>
            <a:ext cx="7162800" cy="5071464"/>
          </a:xfrm>
          <a:prstGeom prst="rect">
            <a:avLst/>
          </a:prstGeom>
          <a:effectLst>
            <a:softEdge rad="596900"/>
          </a:effectLst>
        </p:spPr>
      </p:pic>
      <p:sp>
        <p:nvSpPr>
          <p:cNvPr id="3" name="TextBox 2"/>
          <p:cNvSpPr txBox="1"/>
          <p:nvPr/>
        </p:nvSpPr>
        <p:spPr>
          <a:xfrm>
            <a:off x="152400" y="4572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Gamification</a:t>
            </a:r>
            <a:r>
              <a:rPr lang="en-US" sz="3600" dirty="0" smtClean="0">
                <a:solidFill>
                  <a:srgbClr val="54585A"/>
                </a:solidFill>
              </a:rPr>
              <a:t> </a:t>
            </a:r>
            <a:endParaRPr lang="en-US" sz="3600" dirty="0">
              <a:solidFill>
                <a:srgbClr val="54585A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 flipH="1">
            <a:off x="5410200" y="2559076"/>
            <a:ext cx="3733800" cy="650858"/>
          </a:xfrm>
          <a:prstGeom prst="homePlate">
            <a:avLst/>
          </a:prstGeom>
          <a:solidFill>
            <a:schemeClr val="accent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394" tIns="0" rIns="274320" bIns="45720" rtlCol="0" anchor="ctr"/>
          <a:lstStyle/>
          <a:p>
            <a:pPr marL="365760" algn="r">
              <a:defRPr/>
            </a:pPr>
            <a:r>
              <a:rPr lang="en-US" sz="3600" kern="0" spc="-150" dirty="0" smtClean="0">
                <a:solidFill>
                  <a:prstClr val="white"/>
                </a:solidFill>
                <a:cs typeface="Arial"/>
              </a:rPr>
              <a:t>Engaging</a:t>
            </a:r>
          </a:p>
        </p:txBody>
      </p:sp>
      <p:sp>
        <p:nvSpPr>
          <p:cNvPr id="8" name="Pentagon 7"/>
          <p:cNvSpPr/>
          <p:nvPr/>
        </p:nvSpPr>
        <p:spPr>
          <a:xfrm flipH="1">
            <a:off x="4724400" y="3280059"/>
            <a:ext cx="4419600" cy="650858"/>
          </a:xfrm>
          <a:prstGeom prst="homePlate">
            <a:avLst/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394" tIns="0" rIns="274320" bIns="45720" rtlCol="0" anchor="ctr"/>
          <a:lstStyle/>
          <a:p>
            <a:pPr marL="365760" algn="r">
              <a:defRPr/>
            </a:pPr>
            <a:r>
              <a:rPr lang="en-US" sz="3600" kern="0" spc="-150" dirty="0" smtClean="0">
                <a:solidFill>
                  <a:prstClr val="white"/>
                </a:solidFill>
                <a:cs typeface="Arial"/>
              </a:rPr>
              <a:t>Personalized</a:t>
            </a:r>
          </a:p>
        </p:txBody>
      </p:sp>
      <p:sp>
        <p:nvSpPr>
          <p:cNvPr id="9" name="Pentagon 8"/>
          <p:cNvSpPr/>
          <p:nvPr/>
        </p:nvSpPr>
        <p:spPr>
          <a:xfrm flipH="1">
            <a:off x="4038600" y="3997232"/>
            <a:ext cx="5105400" cy="650858"/>
          </a:xfrm>
          <a:prstGeom prst="homePlate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394" tIns="0" rIns="274320" bIns="45720" rtlCol="0" anchor="ctr"/>
          <a:lstStyle/>
          <a:p>
            <a:pPr marL="365760" algn="r">
              <a:defRPr/>
            </a:pPr>
            <a:r>
              <a:rPr lang="en-US" sz="3600" kern="0" spc="-150" dirty="0" smtClean="0">
                <a:solidFill>
                  <a:prstClr val="white"/>
                </a:solidFill>
                <a:cs typeface="Arial"/>
              </a:rPr>
              <a:t>Built on Growth Model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239000" y="685800"/>
            <a:ext cx="1524000" cy="1524000"/>
            <a:chOff x="7239000" y="685800"/>
            <a:chExt cx="1524000" cy="1524000"/>
          </a:xfrm>
        </p:grpSpPr>
        <p:sp>
          <p:nvSpPr>
            <p:cNvPr id="11" name="Oval 10"/>
            <p:cNvSpPr/>
            <p:nvPr/>
          </p:nvSpPr>
          <p:spPr>
            <a:xfrm>
              <a:off x="7239000" y="685800"/>
              <a:ext cx="1524000" cy="152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6" t="84318" r="83665" b="3244"/>
            <a:stretch/>
          </p:blipFill>
          <p:spPr>
            <a:xfrm>
              <a:off x="7571129" y="1062238"/>
              <a:ext cx="859741" cy="803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598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stock-Little-Girl-Playing-Minecraft--6563698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8766" b="12469"/>
          <a:stretch/>
        </p:blipFill>
        <p:spPr>
          <a:xfrm>
            <a:off x="0" y="1295400"/>
            <a:ext cx="7162800" cy="5071464"/>
          </a:xfrm>
          <a:prstGeom prst="rect">
            <a:avLst/>
          </a:prstGeom>
          <a:effectLst>
            <a:softEdge rad="596900"/>
          </a:effectLst>
        </p:spPr>
      </p:pic>
      <p:sp>
        <p:nvSpPr>
          <p:cNvPr id="3" name="TextBox 2"/>
          <p:cNvSpPr txBox="1"/>
          <p:nvPr/>
        </p:nvSpPr>
        <p:spPr>
          <a:xfrm>
            <a:off x="152400" y="4572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Gamification</a:t>
            </a:r>
            <a:r>
              <a:rPr lang="en-US" sz="3600" dirty="0" smtClean="0">
                <a:solidFill>
                  <a:srgbClr val="54585A"/>
                </a:solidFill>
              </a:rPr>
              <a:t> </a:t>
            </a:r>
            <a:endParaRPr lang="en-US" sz="3600" dirty="0">
              <a:solidFill>
                <a:srgbClr val="54585A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 flipH="1">
            <a:off x="5410200" y="2559076"/>
            <a:ext cx="3733800" cy="650858"/>
          </a:xfrm>
          <a:prstGeom prst="homePlate">
            <a:avLst/>
          </a:prstGeom>
          <a:solidFill>
            <a:schemeClr val="accent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394" tIns="0" rIns="274320" bIns="45720" rtlCol="0" anchor="ctr"/>
          <a:lstStyle/>
          <a:p>
            <a:pPr marL="365760" algn="r">
              <a:defRPr/>
            </a:pPr>
            <a:r>
              <a:rPr lang="en-US" sz="3600" kern="0" spc="-150" dirty="0" smtClean="0">
                <a:solidFill>
                  <a:prstClr val="white"/>
                </a:solidFill>
                <a:cs typeface="Arial"/>
              </a:rPr>
              <a:t>Engaging</a:t>
            </a:r>
          </a:p>
        </p:txBody>
      </p:sp>
      <p:sp>
        <p:nvSpPr>
          <p:cNvPr id="8" name="Pentagon 7"/>
          <p:cNvSpPr/>
          <p:nvPr/>
        </p:nvSpPr>
        <p:spPr>
          <a:xfrm flipH="1">
            <a:off x="4724400" y="3280059"/>
            <a:ext cx="4419600" cy="650858"/>
          </a:xfrm>
          <a:prstGeom prst="homePlate">
            <a:avLst/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394" tIns="0" rIns="274320" bIns="45720" rtlCol="0" anchor="ctr"/>
          <a:lstStyle/>
          <a:p>
            <a:pPr marL="365760" algn="r">
              <a:defRPr/>
            </a:pPr>
            <a:r>
              <a:rPr lang="en-US" sz="3600" kern="0" spc="-150" dirty="0" smtClean="0">
                <a:solidFill>
                  <a:prstClr val="white"/>
                </a:solidFill>
                <a:cs typeface="Arial"/>
              </a:rPr>
              <a:t>Personalized</a:t>
            </a:r>
          </a:p>
        </p:txBody>
      </p:sp>
      <p:sp>
        <p:nvSpPr>
          <p:cNvPr id="9" name="Pentagon 8"/>
          <p:cNvSpPr/>
          <p:nvPr/>
        </p:nvSpPr>
        <p:spPr>
          <a:xfrm flipH="1">
            <a:off x="4038600" y="3997232"/>
            <a:ext cx="5105400" cy="650858"/>
          </a:xfrm>
          <a:prstGeom prst="homePlate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394" tIns="0" rIns="274320" bIns="45720" rtlCol="0" anchor="ctr"/>
          <a:lstStyle/>
          <a:p>
            <a:pPr marL="365760" algn="r">
              <a:defRPr/>
            </a:pPr>
            <a:r>
              <a:rPr lang="en-US" sz="3600" kern="0" spc="-150" dirty="0" smtClean="0">
                <a:solidFill>
                  <a:prstClr val="white"/>
                </a:solidFill>
                <a:cs typeface="Arial"/>
              </a:rPr>
              <a:t>Built on Growth Model</a:t>
            </a:r>
          </a:p>
        </p:txBody>
      </p:sp>
      <p:sp>
        <p:nvSpPr>
          <p:cNvPr id="10" name="Pentagon 9"/>
          <p:cNvSpPr/>
          <p:nvPr/>
        </p:nvSpPr>
        <p:spPr>
          <a:xfrm flipH="1">
            <a:off x="3352800" y="4741441"/>
            <a:ext cx="5791200" cy="650858"/>
          </a:xfrm>
          <a:prstGeom prst="homePlate">
            <a:avLst/>
          </a:prstGeom>
          <a:solidFill>
            <a:schemeClr val="accent4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394" tIns="0" rIns="274320" bIns="45720" rtlCol="0" anchor="ctr"/>
          <a:lstStyle/>
          <a:p>
            <a:pPr marL="365760" algn="r">
              <a:defRPr/>
            </a:pPr>
            <a:r>
              <a:rPr lang="en-US" sz="3600" kern="0" spc="-150" dirty="0" smtClean="0">
                <a:solidFill>
                  <a:srgbClr val="54585A"/>
                </a:solidFill>
                <a:cs typeface="Arial"/>
              </a:rPr>
              <a:t>Tied to Standards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239000" y="685800"/>
            <a:ext cx="1524000" cy="1524000"/>
            <a:chOff x="7239000" y="685800"/>
            <a:chExt cx="1524000" cy="1524000"/>
          </a:xfrm>
        </p:grpSpPr>
        <p:sp>
          <p:nvSpPr>
            <p:cNvPr id="12" name="Oval 11"/>
            <p:cNvSpPr/>
            <p:nvPr/>
          </p:nvSpPr>
          <p:spPr>
            <a:xfrm>
              <a:off x="7239000" y="685800"/>
              <a:ext cx="1524000" cy="152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6" t="84318" r="83665" b="3244"/>
            <a:stretch/>
          </p:blipFill>
          <p:spPr>
            <a:xfrm>
              <a:off x="7571129" y="1062238"/>
              <a:ext cx="859741" cy="803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357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Fundamental Shift in Instruction</a:t>
            </a:r>
            <a:endParaRPr lang="en-US" sz="4000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1273026" y="1456010"/>
            <a:ext cx="4975374" cy="461665"/>
          </a:xfrm>
        </p:spPr>
        <p:txBody>
          <a:bodyPr wrap="square">
            <a:sp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Open Educational Resources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762000" y="1224309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Arc 1"/>
          <p:cNvSpPr/>
          <p:nvPr/>
        </p:nvSpPr>
        <p:spPr>
          <a:xfrm>
            <a:off x="988894" y="1467961"/>
            <a:ext cx="437764" cy="437764"/>
          </a:xfrm>
          <a:prstGeom prst="arc">
            <a:avLst>
              <a:gd name="adj1" fmla="val 7691813"/>
              <a:gd name="adj2" fmla="val 3017124"/>
            </a:avLst>
          </a:prstGeom>
          <a:noFill/>
          <a:ln w="635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rgbClr val="54585A"/>
              </a:solidFill>
              <a:effectLst>
                <a:outerShdw blurRad="38100" dist="19050" dir="2700000" algn="tl" rotWithShape="0">
                  <a:srgbClr val="54585A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258688" y="2753032"/>
            <a:ext cx="2895600" cy="461665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defRPr sz="2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4025" indent="-2238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0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6175" indent="-23177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»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/>
              <a:buNone/>
            </a:pPr>
            <a:r>
              <a:rPr lang="en-US" sz="2400" dirty="0" smtClean="0"/>
              <a:t>Text to Digital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781254" y="2526665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973805" y="2758872"/>
            <a:ext cx="494892" cy="450387"/>
          </a:xfrm>
          <a:custGeom>
            <a:avLst/>
            <a:gdLst>
              <a:gd name="T0" fmla="*/ 847 w 1648"/>
              <a:gd name="T1" fmla="*/ 1110 h 1388"/>
              <a:gd name="T2" fmla="*/ 848 w 1648"/>
              <a:gd name="T3" fmla="*/ 1106 h 1388"/>
              <a:gd name="T4" fmla="*/ 180 w 1648"/>
              <a:gd name="T5" fmla="*/ 1106 h 1388"/>
              <a:gd name="T6" fmla="*/ 180 w 1648"/>
              <a:gd name="T7" fmla="*/ 160 h 1388"/>
              <a:gd name="T8" fmla="*/ 1467 w 1648"/>
              <a:gd name="T9" fmla="*/ 160 h 1388"/>
              <a:gd name="T10" fmla="*/ 1467 w 1648"/>
              <a:gd name="T11" fmla="*/ 728 h 1388"/>
              <a:gd name="T12" fmla="*/ 1647 w 1648"/>
              <a:gd name="T13" fmla="*/ 966 h 1388"/>
              <a:gd name="T14" fmla="*/ 1647 w 1648"/>
              <a:gd name="T15" fmla="*/ 128 h 1388"/>
              <a:gd name="T16" fmla="*/ 1519 w 1648"/>
              <a:gd name="T17" fmla="*/ 0 h 1388"/>
              <a:gd name="T18" fmla="*/ 128 w 1648"/>
              <a:gd name="T19" fmla="*/ 0 h 1388"/>
              <a:gd name="T20" fmla="*/ 0 w 1648"/>
              <a:gd name="T21" fmla="*/ 128 h 1388"/>
              <a:gd name="T22" fmla="*/ 0 w 1648"/>
              <a:gd name="T23" fmla="*/ 1138 h 1388"/>
              <a:gd name="T24" fmla="*/ 128 w 1648"/>
              <a:gd name="T25" fmla="*/ 1266 h 1388"/>
              <a:gd name="T26" fmla="*/ 918 w 1648"/>
              <a:gd name="T27" fmla="*/ 1266 h 1388"/>
              <a:gd name="T28" fmla="*/ 847 w 1648"/>
              <a:gd name="T29" fmla="*/ 1110 h 1388"/>
              <a:gd name="T30" fmla="*/ 873 w 1648"/>
              <a:gd name="T31" fmla="*/ 597 h 1388"/>
              <a:gd name="T32" fmla="*/ 973 w 1648"/>
              <a:gd name="T33" fmla="*/ 671 h 1388"/>
              <a:gd name="T34" fmla="*/ 914 w 1648"/>
              <a:gd name="T35" fmla="*/ 651 h 1388"/>
              <a:gd name="T36" fmla="*/ 852 w 1648"/>
              <a:gd name="T37" fmla="*/ 671 h 1388"/>
              <a:gd name="T38" fmla="*/ 813 w 1648"/>
              <a:gd name="T39" fmla="*/ 785 h 1388"/>
              <a:gd name="T40" fmla="*/ 813 w 1648"/>
              <a:gd name="T41" fmla="*/ 616 h 1388"/>
              <a:gd name="T42" fmla="*/ 873 w 1648"/>
              <a:gd name="T43" fmla="*/ 597 h 1388"/>
              <a:gd name="T44" fmla="*/ 921 w 1648"/>
              <a:gd name="T45" fmla="*/ 708 h 1388"/>
              <a:gd name="T46" fmla="*/ 970 w 1648"/>
              <a:gd name="T47" fmla="*/ 733 h 1388"/>
              <a:gd name="T48" fmla="*/ 1115 w 1648"/>
              <a:gd name="T49" fmla="*/ 936 h 1388"/>
              <a:gd name="T50" fmla="*/ 1132 w 1648"/>
              <a:gd name="T51" fmla="*/ 945 h 1388"/>
              <a:gd name="T52" fmla="*/ 1145 w 1648"/>
              <a:gd name="T53" fmla="*/ 941 h 1388"/>
              <a:gd name="T54" fmla="*/ 1150 w 1648"/>
              <a:gd name="T55" fmla="*/ 911 h 1388"/>
              <a:gd name="T56" fmla="*/ 1114 w 1648"/>
              <a:gd name="T57" fmla="*/ 860 h 1388"/>
              <a:gd name="T58" fmla="*/ 1172 w 1648"/>
              <a:gd name="T59" fmla="*/ 846 h 1388"/>
              <a:gd name="T60" fmla="*/ 1181 w 1648"/>
              <a:gd name="T61" fmla="*/ 845 h 1388"/>
              <a:gd name="T62" fmla="*/ 1212 w 1648"/>
              <a:gd name="T63" fmla="*/ 861 h 1388"/>
              <a:gd name="T64" fmla="*/ 1241 w 1648"/>
              <a:gd name="T65" fmla="*/ 902 h 1388"/>
              <a:gd name="T66" fmla="*/ 1259 w 1648"/>
              <a:gd name="T67" fmla="*/ 911 h 1388"/>
              <a:gd name="T68" fmla="*/ 1271 w 1648"/>
              <a:gd name="T69" fmla="*/ 907 h 1388"/>
              <a:gd name="T70" fmla="*/ 1276 w 1648"/>
              <a:gd name="T71" fmla="*/ 877 h 1388"/>
              <a:gd name="T72" fmla="*/ 1243 w 1648"/>
              <a:gd name="T73" fmla="*/ 829 h 1388"/>
              <a:gd name="T74" fmla="*/ 1299 w 1648"/>
              <a:gd name="T75" fmla="*/ 817 h 1388"/>
              <a:gd name="T76" fmla="*/ 1307 w 1648"/>
              <a:gd name="T77" fmla="*/ 816 h 1388"/>
              <a:gd name="T78" fmla="*/ 1338 w 1648"/>
              <a:gd name="T79" fmla="*/ 832 h 1388"/>
              <a:gd name="T80" fmla="*/ 1363 w 1648"/>
              <a:gd name="T81" fmla="*/ 867 h 1388"/>
              <a:gd name="T82" fmla="*/ 1380 w 1648"/>
              <a:gd name="T83" fmla="*/ 876 h 1388"/>
              <a:gd name="T84" fmla="*/ 1393 w 1648"/>
              <a:gd name="T85" fmla="*/ 872 h 1388"/>
              <a:gd name="T86" fmla="*/ 1398 w 1648"/>
              <a:gd name="T87" fmla="*/ 841 h 1388"/>
              <a:gd name="T88" fmla="*/ 1370 w 1648"/>
              <a:gd name="T89" fmla="*/ 802 h 1388"/>
              <a:gd name="T90" fmla="*/ 1387 w 1648"/>
              <a:gd name="T91" fmla="*/ 799 h 1388"/>
              <a:gd name="T92" fmla="*/ 1408 w 1648"/>
              <a:gd name="T93" fmla="*/ 797 h 1388"/>
              <a:gd name="T94" fmla="*/ 1511 w 1648"/>
              <a:gd name="T95" fmla="*/ 869 h 1388"/>
              <a:gd name="T96" fmla="*/ 1648 w 1648"/>
              <a:gd name="T97" fmla="*/ 1169 h 1388"/>
              <a:gd name="T98" fmla="*/ 1341 w 1648"/>
              <a:gd name="T99" fmla="*/ 1388 h 1388"/>
              <a:gd name="T100" fmla="*/ 987 w 1648"/>
              <a:gd name="T101" fmla="*/ 1210 h 1388"/>
              <a:gd name="T102" fmla="*/ 924 w 1648"/>
              <a:gd name="T103" fmla="*/ 1131 h 1388"/>
              <a:gd name="T104" fmla="*/ 997 w 1648"/>
              <a:gd name="T105" fmla="*/ 1086 h 1388"/>
              <a:gd name="T106" fmla="*/ 1002 w 1648"/>
              <a:gd name="T107" fmla="*/ 1086 h 1388"/>
              <a:gd name="T108" fmla="*/ 1087 w 1648"/>
              <a:gd name="T109" fmla="*/ 1102 h 1388"/>
              <a:gd name="T110" fmla="*/ 873 w 1648"/>
              <a:gd name="T111" fmla="*/ 802 h 1388"/>
              <a:gd name="T112" fmla="*/ 887 w 1648"/>
              <a:gd name="T113" fmla="*/ 719 h 1388"/>
              <a:gd name="T114" fmla="*/ 921 w 1648"/>
              <a:gd name="T115" fmla="*/ 708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48" h="1388">
                <a:moveTo>
                  <a:pt x="847" y="1110"/>
                </a:moveTo>
                <a:cubicBezTo>
                  <a:pt x="848" y="1109"/>
                  <a:pt x="848" y="1107"/>
                  <a:pt x="848" y="1106"/>
                </a:cubicBezTo>
                <a:cubicBezTo>
                  <a:pt x="180" y="1106"/>
                  <a:pt x="180" y="1106"/>
                  <a:pt x="180" y="1106"/>
                </a:cubicBezTo>
                <a:cubicBezTo>
                  <a:pt x="180" y="160"/>
                  <a:pt x="180" y="160"/>
                  <a:pt x="180" y="160"/>
                </a:cubicBezTo>
                <a:cubicBezTo>
                  <a:pt x="1467" y="160"/>
                  <a:pt x="1467" y="160"/>
                  <a:pt x="1467" y="160"/>
                </a:cubicBezTo>
                <a:cubicBezTo>
                  <a:pt x="1467" y="728"/>
                  <a:pt x="1467" y="728"/>
                  <a:pt x="1467" y="728"/>
                </a:cubicBezTo>
                <a:cubicBezTo>
                  <a:pt x="1555" y="760"/>
                  <a:pt x="1618" y="876"/>
                  <a:pt x="1647" y="966"/>
                </a:cubicBezTo>
                <a:cubicBezTo>
                  <a:pt x="1647" y="128"/>
                  <a:pt x="1647" y="128"/>
                  <a:pt x="1647" y="128"/>
                </a:cubicBezTo>
                <a:cubicBezTo>
                  <a:pt x="1647" y="57"/>
                  <a:pt x="1590" y="0"/>
                  <a:pt x="1519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57" y="0"/>
                  <a:pt x="0" y="57"/>
                  <a:pt x="0" y="128"/>
                </a:cubicBezTo>
                <a:cubicBezTo>
                  <a:pt x="0" y="1138"/>
                  <a:pt x="0" y="1138"/>
                  <a:pt x="0" y="1138"/>
                </a:cubicBezTo>
                <a:cubicBezTo>
                  <a:pt x="0" y="1209"/>
                  <a:pt x="57" y="1266"/>
                  <a:pt x="128" y="1266"/>
                </a:cubicBezTo>
                <a:cubicBezTo>
                  <a:pt x="918" y="1266"/>
                  <a:pt x="918" y="1266"/>
                  <a:pt x="918" y="1266"/>
                </a:cubicBezTo>
                <a:cubicBezTo>
                  <a:pt x="851" y="1226"/>
                  <a:pt x="833" y="1162"/>
                  <a:pt x="847" y="1110"/>
                </a:cubicBezTo>
                <a:close/>
                <a:moveTo>
                  <a:pt x="873" y="597"/>
                </a:moveTo>
                <a:cubicBezTo>
                  <a:pt x="917" y="597"/>
                  <a:pt x="959" y="625"/>
                  <a:pt x="973" y="671"/>
                </a:cubicBezTo>
                <a:cubicBezTo>
                  <a:pt x="955" y="658"/>
                  <a:pt x="935" y="651"/>
                  <a:pt x="914" y="651"/>
                </a:cubicBezTo>
                <a:cubicBezTo>
                  <a:pt x="892" y="651"/>
                  <a:pt x="871" y="658"/>
                  <a:pt x="852" y="671"/>
                </a:cubicBezTo>
                <a:cubicBezTo>
                  <a:pt x="815" y="698"/>
                  <a:pt x="799" y="743"/>
                  <a:pt x="813" y="785"/>
                </a:cubicBezTo>
                <a:cubicBezTo>
                  <a:pt x="755" y="744"/>
                  <a:pt x="755" y="658"/>
                  <a:pt x="813" y="616"/>
                </a:cubicBezTo>
                <a:cubicBezTo>
                  <a:pt x="832" y="603"/>
                  <a:pt x="853" y="597"/>
                  <a:pt x="873" y="597"/>
                </a:cubicBezTo>
                <a:moveTo>
                  <a:pt x="921" y="708"/>
                </a:moveTo>
                <a:cubicBezTo>
                  <a:pt x="940" y="708"/>
                  <a:pt x="958" y="717"/>
                  <a:pt x="970" y="733"/>
                </a:cubicBezTo>
                <a:cubicBezTo>
                  <a:pt x="1115" y="936"/>
                  <a:pt x="1115" y="936"/>
                  <a:pt x="1115" y="936"/>
                </a:cubicBezTo>
                <a:cubicBezTo>
                  <a:pt x="1119" y="942"/>
                  <a:pt x="1126" y="945"/>
                  <a:pt x="1132" y="945"/>
                </a:cubicBezTo>
                <a:cubicBezTo>
                  <a:pt x="1137" y="945"/>
                  <a:pt x="1141" y="944"/>
                  <a:pt x="1145" y="941"/>
                </a:cubicBezTo>
                <a:cubicBezTo>
                  <a:pt x="1155" y="934"/>
                  <a:pt x="1157" y="920"/>
                  <a:pt x="1150" y="911"/>
                </a:cubicBezTo>
                <a:cubicBezTo>
                  <a:pt x="1114" y="860"/>
                  <a:pt x="1114" y="860"/>
                  <a:pt x="1114" y="860"/>
                </a:cubicBezTo>
                <a:cubicBezTo>
                  <a:pt x="1131" y="856"/>
                  <a:pt x="1150" y="851"/>
                  <a:pt x="1172" y="846"/>
                </a:cubicBezTo>
                <a:cubicBezTo>
                  <a:pt x="1175" y="845"/>
                  <a:pt x="1178" y="845"/>
                  <a:pt x="1181" y="845"/>
                </a:cubicBezTo>
                <a:cubicBezTo>
                  <a:pt x="1193" y="845"/>
                  <a:pt x="1204" y="851"/>
                  <a:pt x="1212" y="861"/>
                </a:cubicBezTo>
                <a:cubicBezTo>
                  <a:pt x="1241" y="902"/>
                  <a:pt x="1241" y="902"/>
                  <a:pt x="1241" y="902"/>
                </a:cubicBezTo>
                <a:cubicBezTo>
                  <a:pt x="1245" y="908"/>
                  <a:pt x="1252" y="911"/>
                  <a:pt x="1259" y="911"/>
                </a:cubicBezTo>
                <a:cubicBezTo>
                  <a:pt x="1263" y="911"/>
                  <a:pt x="1267" y="910"/>
                  <a:pt x="1271" y="907"/>
                </a:cubicBezTo>
                <a:cubicBezTo>
                  <a:pt x="1281" y="900"/>
                  <a:pt x="1283" y="886"/>
                  <a:pt x="1276" y="877"/>
                </a:cubicBezTo>
                <a:cubicBezTo>
                  <a:pt x="1243" y="829"/>
                  <a:pt x="1243" y="829"/>
                  <a:pt x="1243" y="829"/>
                </a:cubicBezTo>
                <a:cubicBezTo>
                  <a:pt x="1261" y="825"/>
                  <a:pt x="1280" y="821"/>
                  <a:pt x="1299" y="817"/>
                </a:cubicBezTo>
                <a:cubicBezTo>
                  <a:pt x="1302" y="816"/>
                  <a:pt x="1304" y="816"/>
                  <a:pt x="1307" y="816"/>
                </a:cubicBezTo>
                <a:cubicBezTo>
                  <a:pt x="1319" y="816"/>
                  <a:pt x="1331" y="822"/>
                  <a:pt x="1338" y="832"/>
                </a:cubicBezTo>
                <a:cubicBezTo>
                  <a:pt x="1363" y="867"/>
                  <a:pt x="1363" y="867"/>
                  <a:pt x="1363" y="867"/>
                </a:cubicBezTo>
                <a:cubicBezTo>
                  <a:pt x="1367" y="872"/>
                  <a:pt x="1374" y="876"/>
                  <a:pt x="1380" y="876"/>
                </a:cubicBezTo>
                <a:cubicBezTo>
                  <a:pt x="1385" y="876"/>
                  <a:pt x="1389" y="874"/>
                  <a:pt x="1393" y="872"/>
                </a:cubicBezTo>
                <a:cubicBezTo>
                  <a:pt x="1403" y="865"/>
                  <a:pt x="1405" y="851"/>
                  <a:pt x="1398" y="841"/>
                </a:cubicBezTo>
                <a:cubicBezTo>
                  <a:pt x="1370" y="802"/>
                  <a:pt x="1370" y="802"/>
                  <a:pt x="1370" y="802"/>
                </a:cubicBezTo>
                <a:cubicBezTo>
                  <a:pt x="1376" y="801"/>
                  <a:pt x="1382" y="800"/>
                  <a:pt x="1387" y="799"/>
                </a:cubicBezTo>
                <a:cubicBezTo>
                  <a:pt x="1394" y="798"/>
                  <a:pt x="1401" y="797"/>
                  <a:pt x="1408" y="797"/>
                </a:cubicBezTo>
                <a:cubicBezTo>
                  <a:pt x="1453" y="797"/>
                  <a:pt x="1481" y="826"/>
                  <a:pt x="1511" y="869"/>
                </a:cubicBezTo>
                <a:cubicBezTo>
                  <a:pt x="1590" y="980"/>
                  <a:pt x="1568" y="1058"/>
                  <a:pt x="1648" y="1169"/>
                </a:cubicBezTo>
                <a:cubicBezTo>
                  <a:pt x="1548" y="1241"/>
                  <a:pt x="1447" y="1313"/>
                  <a:pt x="1341" y="1388"/>
                </a:cubicBezTo>
                <a:cubicBezTo>
                  <a:pt x="1176" y="1265"/>
                  <a:pt x="1033" y="1225"/>
                  <a:pt x="987" y="1210"/>
                </a:cubicBezTo>
                <a:cubicBezTo>
                  <a:pt x="943" y="1195"/>
                  <a:pt x="914" y="1167"/>
                  <a:pt x="924" y="1131"/>
                </a:cubicBezTo>
                <a:cubicBezTo>
                  <a:pt x="934" y="1097"/>
                  <a:pt x="967" y="1086"/>
                  <a:pt x="997" y="1086"/>
                </a:cubicBezTo>
                <a:cubicBezTo>
                  <a:pt x="999" y="1086"/>
                  <a:pt x="1001" y="1086"/>
                  <a:pt x="1002" y="1086"/>
                </a:cubicBezTo>
                <a:cubicBezTo>
                  <a:pt x="1049" y="1088"/>
                  <a:pt x="1087" y="1102"/>
                  <a:pt x="1087" y="1102"/>
                </a:cubicBezTo>
                <a:cubicBezTo>
                  <a:pt x="873" y="802"/>
                  <a:pt x="873" y="802"/>
                  <a:pt x="873" y="802"/>
                </a:cubicBezTo>
                <a:cubicBezTo>
                  <a:pt x="854" y="775"/>
                  <a:pt x="860" y="738"/>
                  <a:pt x="887" y="719"/>
                </a:cubicBezTo>
                <a:cubicBezTo>
                  <a:pt x="897" y="712"/>
                  <a:pt x="909" y="708"/>
                  <a:pt x="921" y="708"/>
                </a:cubicBezTo>
              </a:path>
            </a:pathLst>
          </a:custGeom>
          <a:solidFill>
            <a:srgbClr val="2D2D2E"/>
          </a:solidFill>
          <a:ln>
            <a:noFill/>
          </a:ln>
        </p:spPr>
        <p:txBody>
          <a:bodyPr vert="horz" wrap="square" lIns="101561" tIns="50780" rIns="101561" bIns="5078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54585A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1254" y="3825215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56" y="4002749"/>
            <a:ext cx="619021" cy="5277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58777" y="4068835"/>
            <a:ext cx="4303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dirty="0" smtClean="0">
                <a:solidFill>
                  <a:srgbClr val="54585A"/>
                </a:solidFill>
              </a:rPr>
              <a:t>Virtual to Augmented Reality</a:t>
            </a:r>
            <a:endParaRPr lang="en-US" sz="2400" dirty="0">
              <a:solidFill>
                <a:srgbClr val="54585A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2067" y="5092183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" t="84318" r="83665" b="3244"/>
          <a:stretch/>
        </p:blipFill>
        <p:spPr>
          <a:xfrm>
            <a:off x="900127" y="5195456"/>
            <a:ext cx="717122" cy="6704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58151" y="5318550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54585A"/>
                </a:solidFill>
              </a:rPr>
              <a:t>Gamification</a:t>
            </a:r>
            <a:endParaRPr lang="en-US" sz="2400" dirty="0">
              <a:solidFill>
                <a:srgbClr val="54585A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467600" y="1847116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Content Placeholder 5"/>
          <p:cNvSpPr txBox="1">
            <a:spLocks/>
          </p:cNvSpPr>
          <p:nvPr/>
        </p:nvSpPr>
        <p:spPr>
          <a:xfrm>
            <a:off x="4414889" y="2091166"/>
            <a:ext cx="2895600" cy="461665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defRPr sz="2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4025" indent="-2238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0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6175" indent="-23177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»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800"/>
              </a:spcAft>
              <a:buFont typeface="Arial"/>
              <a:buNone/>
            </a:pPr>
            <a:r>
              <a:rPr lang="en-US" sz="2400" dirty="0" smtClean="0"/>
              <a:t>Online</a:t>
            </a:r>
            <a:endParaRPr lang="en-US" sz="2400" dirty="0"/>
          </a:p>
        </p:txBody>
      </p:sp>
      <p:pic>
        <p:nvPicPr>
          <p:cNvPr id="36" name="Picture 35" descr="... mouse metodos abreviados del teclado mouse del futuro videos de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64" y="1917675"/>
            <a:ext cx="826978" cy="82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5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6600" y="384048"/>
            <a:ext cx="5486400" cy="628040"/>
          </a:xfrm>
        </p:spPr>
        <p:txBody>
          <a:bodyPr>
            <a:noAutofit/>
          </a:bodyPr>
          <a:lstStyle/>
          <a:p>
            <a:r>
              <a:rPr lang="en-US" dirty="0" smtClean="0"/>
              <a:t>The Nation’s Most Rapidly Improving Schools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3657600" y="2666999"/>
            <a:ext cx="5029200" cy="871329"/>
          </a:xfrm>
        </p:spPr>
        <p:txBody>
          <a:bodyPr anchor="ctr">
            <a:no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+mn-lt"/>
                <a:cs typeface="Arial"/>
              </a:rPr>
              <a:t>Culture Trumps Strategy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244428"/>
            <a:ext cx="3018182" cy="614790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60982" y="2623929"/>
            <a:ext cx="914400" cy="91440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560982" y="3884725"/>
            <a:ext cx="914400" cy="91440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3657600" y="3859325"/>
            <a:ext cx="5029200" cy="87132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defRPr sz="2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4025" indent="-2238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0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6175" indent="-23177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»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Font typeface="Arial"/>
              <a:buNone/>
            </a:pPr>
            <a:r>
              <a:rPr lang="en-US" sz="2400" dirty="0" smtClean="0">
                <a:latin typeface="Arial"/>
                <a:cs typeface="Arial"/>
              </a:rPr>
              <a:t>College AND Career Ready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0" name="Freeform 9"/>
          <p:cNvSpPr>
            <a:spLocks noChangeAspect="1"/>
          </p:cNvSpPr>
          <p:nvPr/>
        </p:nvSpPr>
        <p:spPr>
          <a:xfrm rot="16200000">
            <a:off x="1097942" y="235961"/>
            <a:ext cx="1920240" cy="1920240"/>
          </a:xfrm>
          <a:custGeom>
            <a:avLst/>
            <a:gdLst>
              <a:gd name="connsiteX0" fmla="*/ 1314450 w 1314450"/>
              <a:gd name="connsiteY0" fmla="*/ 0 h 1314450"/>
              <a:gd name="connsiteX1" fmla="*/ 1314450 w 1314450"/>
              <a:gd name="connsiteY1" fmla="*/ 1314450 h 1314450"/>
              <a:gd name="connsiteX2" fmla="*/ 0 w 1314450"/>
              <a:gd name="connsiteY2" fmla="*/ 1314450 h 1314450"/>
              <a:gd name="connsiteX3" fmla="*/ 1314450 w 1314450"/>
              <a:gd name="connsiteY3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450" h="1314450">
                <a:moveTo>
                  <a:pt x="1314450" y="0"/>
                </a:moveTo>
                <a:lnTo>
                  <a:pt x="1314450" y="1314450"/>
                </a:lnTo>
                <a:lnTo>
                  <a:pt x="0" y="1314450"/>
                </a:lnTo>
                <a:cubicBezTo>
                  <a:pt x="0" y="588499"/>
                  <a:pt x="588499" y="0"/>
                  <a:pt x="131445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56978"/>
            <a:ext cx="8534400" cy="4201150"/>
          </a:xfrm>
        </p:spPr>
        <p:txBody>
          <a:bodyPr anchor="ctr">
            <a:spAutoFit/>
          </a:bodyPr>
          <a:lstStyle/>
          <a:p>
            <a:r>
              <a:rPr lang="en-US" dirty="0" smtClean="0"/>
              <a:t>Florida, Michigan, Virginia and Alabama require one online course as a graduation requirement.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Idaho requires two.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Fundamental Shift in Instruction</a:t>
            </a:r>
            <a:endParaRPr lang="en-US" sz="4000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1273026" y="1456010"/>
            <a:ext cx="4975374" cy="461665"/>
          </a:xfrm>
        </p:spPr>
        <p:txBody>
          <a:bodyPr wrap="square">
            <a:sp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Open Educational Resources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762000" y="1224309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Arc 1"/>
          <p:cNvSpPr/>
          <p:nvPr/>
        </p:nvSpPr>
        <p:spPr>
          <a:xfrm>
            <a:off x="988894" y="1467961"/>
            <a:ext cx="437764" cy="437764"/>
          </a:xfrm>
          <a:prstGeom prst="arc">
            <a:avLst>
              <a:gd name="adj1" fmla="val 7691813"/>
              <a:gd name="adj2" fmla="val 3017124"/>
            </a:avLst>
          </a:prstGeom>
          <a:noFill/>
          <a:ln w="635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rgbClr val="54585A"/>
              </a:solidFill>
              <a:effectLst>
                <a:outerShdw blurRad="38100" dist="19050" dir="2700000" algn="tl" rotWithShape="0">
                  <a:srgbClr val="54585A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258688" y="2753032"/>
            <a:ext cx="2895600" cy="461665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defRPr sz="2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4025" indent="-2238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0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6175" indent="-23177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»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/>
              <a:buNone/>
            </a:pPr>
            <a:r>
              <a:rPr lang="en-US" sz="2400" dirty="0" smtClean="0"/>
              <a:t>Text to Digital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781254" y="2526665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973805" y="2758872"/>
            <a:ext cx="494892" cy="450387"/>
          </a:xfrm>
          <a:custGeom>
            <a:avLst/>
            <a:gdLst>
              <a:gd name="T0" fmla="*/ 847 w 1648"/>
              <a:gd name="T1" fmla="*/ 1110 h 1388"/>
              <a:gd name="T2" fmla="*/ 848 w 1648"/>
              <a:gd name="T3" fmla="*/ 1106 h 1388"/>
              <a:gd name="T4" fmla="*/ 180 w 1648"/>
              <a:gd name="T5" fmla="*/ 1106 h 1388"/>
              <a:gd name="T6" fmla="*/ 180 w 1648"/>
              <a:gd name="T7" fmla="*/ 160 h 1388"/>
              <a:gd name="T8" fmla="*/ 1467 w 1648"/>
              <a:gd name="T9" fmla="*/ 160 h 1388"/>
              <a:gd name="T10" fmla="*/ 1467 w 1648"/>
              <a:gd name="T11" fmla="*/ 728 h 1388"/>
              <a:gd name="T12" fmla="*/ 1647 w 1648"/>
              <a:gd name="T13" fmla="*/ 966 h 1388"/>
              <a:gd name="T14" fmla="*/ 1647 w 1648"/>
              <a:gd name="T15" fmla="*/ 128 h 1388"/>
              <a:gd name="T16" fmla="*/ 1519 w 1648"/>
              <a:gd name="T17" fmla="*/ 0 h 1388"/>
              <a:gd name="T18" fmla="*/ 128 w 1648"/>
              <a:gd name="T19" fmla="*/ 0 h 1388"/>
              <a:gd name="T20" fmla="*/ 0 w 1648"/>
              <a:gd name="T21" fmla="*/ 128 h 1388"/>
              <a:gd name="T22" fmla="*/ 0 w 1648"/>
              <a:gd name="T23" fmla="*/ 1138 h 1388"/>
              <a:gd name="T24" fmla="*/ 128 w 1648"/>
              <a:gd name="T25" fmla="*/ 1266 h 1388"/>
              <a:gd name="T26" fmla="*/ 918 w 1648"/>
              <a:gd name="T27" fmla="*/ 1266 h 1388"/>
              <a:gd name="T28" fmla="*/ 847 w 1648"/>
              <a:gd name="T29" fmla="*/ 1110 h 1388"/>
              <a:gd name="T30" fmla="*/ 873 w 1648"/>
              <a:gd name="T31" fmla="*/ 597 h 1388"/>
              <a:gd name="T32" fmla="*/ 973 w 1648"/>
              <a:gd name="T33" fmla="*/ 671 h 1388"/>
              <a:gd name="T34" fmla="*/ 914 w 1648"/>
              <a:gd name="T35" fmla="*/ 651 h 1388"/>
              <a:gd name="T36" fmla="*/ 852 w 1648"/>
              <a:gd name="T37" fmla="*/ 671 h 1388"/>
              <a:gd name="T38" fmla="*/ 813 w 1648"/>
              <a:gd name="T39" fmla="*/ 785 h 1388"/>
              <a:gd name="T40" fmla="*/ 813 w 1648"/>
              <a:gd name="T41" fmla="*/ 616 h 1388"/>
              <a:gd name="T42" fmla="*/ 873 w 1648"/>
              <a:gd name="T43" fmla="*/ 597 h 1388"/>
              <a:gd name="T44" fmla="*/ 921 w 1648"/>
              <a:gd name="T45" fmla="*/ 708 h 1388"/>
              <a:gd name="T46" fmla="*/ 970 w 1648"/>
              <a:gd name="T47" fmla="*/ 733 h 1388"/>
              <a:gd name="T48" fmla="*/ 1115 w 1648"/>
              <a:gd name="T49" fmla="*/ 936 h 1388"/>
              <a:gd name="T50" fmla="*/ 1132 w 1648"/>
              <a:gd name="T51" fmla="*/ 945 h 1388"/>
              <a:gd name="T52" fmla="*/ 1145 w 1648"/>
              <a:gd name="T53" fmla="*/ 941 h 1388"/>
              <a:gd name="T54" fmla="*/ 1150 w 1648"/>
              <a:gd name="T55" fmla="*/ 911 h 1388"/>
              <a:gd name="T56" fmla="*/ 1114 w 1648"/>
              <a:gd name="T57" fmla="*/ 860 h 1388"/>
              <a:gd name="T58" fmla="*/ 1172 w 1648"/>
              <a:gd name="T59" fmla="*/ 846 h 1388"/>
              <a:gd name="T60" fmla="*/ 1181 w 1648"/>
              <a:gd name="T61" fmla="*/ 845 h 1388"/>
              <a:gd name="T62" fmla="*/ 1212 w 1648"/>
              <a:gd name="T63" fmla="*/ 861 h 1388"/>
              <a:gd name="T64" fmla="*/ 1241 w 1648"/>
              <a:gd name="T65" fmla="*/ 902 h 1388"/>
              <a:gd name="T66" fmla="*/ 1259 w 1648"/>
              <a:gd name="T67" fmla="*/ 911 h 1388"/>
              <a:gd name="T68" fmla="*/ 1271 w 1648"/>
              <a:gd name="T69" fmla="*/ 907 h 1388"/>
              <a:gd name="T70" fmla="*/ 1276 w 1648"/>
              <a:gd name="T71" fmla="*/ 877 h 1388"/>
              <a:gd name="T72" fmla="*/ 1243 w 1648"/>
              <a:gd name="T73" fmla="*/ 829 h 1388"/>
              <a:gd name="T74" fmla="*/ 1299 w 1648"/>
              <a:gd name="T75" fmla="*/ 817 h 1388"/>
              <a:gd name="T76" fmla="*/ 1307 w 1648"/>
              <a:gd name="T77" fmla="*/ 816 h 1388"/>
              <a:gd name="T78" fmla="*/ 1338 w 1648"/>
              <a:gd name="T79" fmla="*/ 832 h 1388"/>
              <a:gd name="T80" fmla="*/ 1363 w 1648"/>
              <a:gd name="T81" fmla="*/ 867 h 1388"/>
              <a:gd name="T82" fmla="*/ 1380 w 1648"/>
              <a:gd name="T83" fmla="*/ 876 h 1388"/>
              <a:gd name="T84" fmla="*/ 1393 w 1648"/>
              <a:gd name="T85" fmla="*/ 872 h 1388"/>
              <a:gd name="T86" fmla="*/ 1398 w 1648"/>
              <a:gd name="T87" fmla="*/ 841 h 1388"/>
              <a:gd name="T88" fmla="*/ 1370 w 1648"/>
              <a:gd name="T89" fmla="*/ 802 h 1388"/>
              <a:gd name="T90" fmla="*/ 1387 w 1648"/>
              <a:gd name="T91" fmla="*/ 799 h 1388"/>
              <a:gd name="T92" fmla="*/ 1408 w 1648"/>
              <a:gd name="T93" fmla="*/ 797 h 1388"/>
              <a:gd name="T94" fmla="*/ 1511 w 1648"/>
              <a:gd name="T95" fmla="*/ 869 h 1388"/>
              <a:gd name="T96" fmla="*/ 1648 w 1648"/>
              <a:gd name="T97" fmla="*/ 1169 h 1388"/>
              <a:gd name="T98" fmla="*/ 1341 w 1648"/>
              <a:gd name="T99" fmla="*/ 1388 h 1388"/>
              <a:gd name="T100" fmla="*/ 987 w 1648"/>
              <a:gd name="T101" fmla="*/ 1210 h 1388"/>
              <a:gd name="T102" fmla="*/ 924 w 1648"/>
              <a:gd name="T103" fmla="*/ 1131 h 1388"/>
              <a:gd name="T104" fmla="*/ 997 w 1648"/>
              <a:gd name="T105" fmla="*/ 1086 h 1388"/>
              <a:gd name="T106" fmla="*/ 1002 w 1648"/>
              <a:gd name="T107" fmla="*/ 1086 h 1388"/>
              <a:gd name="T108" fmla="*/ 1087 w 1648"/>
              <a:gd name="T109" fmla="*/ 1102 h 1388"/>
              <a:gd name="T110" fmla="*/ 873 w 1648"/>
              <a:gd name="T111" fmla="*/ 802 h 1388"/>
              <a:gd name="T112" fmla="*/ 887 w 1648"/>
              <a:gd name="T113" fmla="*/ 719 h 1388"/>
              <a:gd name="T114" fmla="*/ 921 w 1648"/>
              <a:gd name="T115" fmla="*/ 708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48" h="1388">
                <a:moveTo>
                  <a:pt x="847" y="1110"/>
                </a:moveTo>
                <a:cubicBezTo>
                  <a:pt x="848" y="1109"/>
                  <a:pt x="848" y="1107"/>
                  <a:pt x="848" y="1106"/>
                </a:cubicBezTo>
                <a:cubicBezTo>
                  <a:pt x="180" y="1106"/>
                  <a:pt x="180" y="1106"/>
                  <a:pt x="180" y="1106"/>
                </a:cubicBezTo>
                <a:cubicBezTo>
                  <a:pt x="180" y="160"/>
                  <a:pt x="180" y="160"/>
                  <a:pt x="180" y="160"/>
                </a:cubicBezTo>
                <a:cubicBezTo>
                  <a:pt x="1467" y="160"/>
                  <a:pt x="1467" y="160"/>
                  <a:pt x="1467" y="160"/>
                </a:cubicBezTo>
                <a:cubicBezTo>
                  <a:pt x="1467" y="728"/>
                  <a:pt x="1467" y="728"/>
                  <a:pt x="1467" y="728"/>
                </a:cubicBezTo>
                <a:cubicBezTo>
                  <a:pt x="1555" y="760"/>
                  <a:pt x="1618" y="876"/>
                  <a:pt x="1647" y="966"/>
                </a:cubicBezTo>
                <a:cubicBezTo>
                  <a:pt x="1647" y="128"/>
                  <a:pt x="1647" y="128"/>
                  <a:pt x="1647" y="128"/>
                </a:cubicBezTo>
                <a:cubicBezTo>
                  <a:pt x="1647" y="57"/>
                  <a:pt x="1590" y="0"/>
                  <a:pt x="1519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57" y="0"/>
                  <a:pt x="0" y="57"/>
                  <a:pt x="0" y="128"/>
                </a:cubicBezTo>
                <a:cubicBezTo>
                  <a:pt x="0" y="1138"/>
                  <a:pt x="0" y="1138"/>
                  <a:pt x="0" y="1138"/>
                </a:cubicBezTo>
                <a:cubicBezTo>
                  <a:pt x="0" y="1209"/>
                  <a:pt x="57" y="1266"/>
                  <a:pt x="128" y="1266"/>
                </a:cubicBezTo>
                <a:cubicBezTo>
                  <a:pt x="918" y="1266"/>
                  <a:pt x="918" y="1266"/>
                  <a:pt x="918" y="1266"/>
                </a:cubicBezTo>
                <a:cubicBezTo>
                  <a:pt x="851" y="1226"/>
                  <a:pt x="833" y="1162"/>
                  <a:pt x="847" y="1110"/>
                </a:cubicBezTo>
                <a:close/>
                <a:moveTo>
                  <a:pt x="873" y="597"/>
                </a:moveTo>
                <a:cubicBezTo>
                  <a:pt x="917" y="597"/>
                  <a:pt x="959" y="625"/>
                  <a:pt x="973" y="671"/>
                </a:cubicBezTo>
                <a:cubicBezTo>
                  <a:pt x="955" y="658"/>
                  <a:pt x="935" y="651"/>
                  <a:pt x="914" y="651"/>
                </a:cubicBezTo>
                <a:cubicBezTo>
                  <a:pt x="892" y="651"/>
                  <a:pt x="871" y="658"/>
                  <a:pt x="852" y="671"/>
                </a:cubicBezTo>
                <a:cubicBezTo>
                  <a:pt x="815" y="698"/>
                  <a:pt x="799" y="743"/>
                  <a:pt x="813" y="785"/>
                </a:cubicBezTo>
                <a:cubicBezTo>
                  <a:pt x="755" y="744"/>
                  <a:pt x="755" y="658"/>
                  <a:pt x="813" y="616"/>
                </a:cubicBezTo>
                <a:cubicBezTo>
                  <a:pt x="832" y="603"/>
                  <a:pt x="853" y="597"/>
                  <a:pt x="873" y="597"/>
                </a:cubicBezTo>
                <a:moveTo>
                  <a:pt x="921" y="708"/>
                </a:moveTo>
                <a:cubicBezTo>
                  <a:pt x="940" y="708"/>
                  <a:pt x="958" y="717"/>
                  <a:pt x="970" y="733"/>
                </a:cubicBezTo>
                <a:cubicBezTo>
                  <a:pt x="1115" y="936"/>
                  <a:pt x="1115" y="936"/>
                  <a:pt x="1115" y="936"/>
                </a:cubicBezTo>
                <a:cubicBezTo>
                  <a:pt x="1119" y="942"/>
                  <a:pt x="1126" y="945"/>
                  <a:pt x="1132" y="945"/>
                </a:cubicBezTo>
                <a:cubicBezTo>
                  <a:pt x="1137" y="945"/>
                  <a:pt x="1141" y="944"/>
                  <a:pt x="1145" y="941"/>
                </a:cubicBezTo>
                <a:cubicBezTo>
                  <a:pt x="1155" y="934"/>
                  <a:pt x="1157" y="920"/>
                  <a:pt x="1150" y="911"/>
                </a:cubicBezTo>
                <a:cubicBezTo>
                  <a:pt x="1114" y="860"/>
                  <a:pt x="1114" y="860"/>
                  <a:pt x="1114" y="860"/>
                </a:cubicBezTo>
                <a:cubicBezTo>
                  <a:pt x="1131" y="856"/>
                  <a:pt x="1150" y="851"/>
                  <a:pt x="1172" y="846"/>
                </a:cubicBezTo>
                <a:cubicBezTo>
                  <a:pt x="1175" y="845"/>
                  <a:pt x="1178" y="845"/>
                  <a:pt x="1181" y="845"/>
                </a:cubicBezTo>
                <a:cubicBezTo>
                  <a:pt x="1193" y="845"/>
                  <a:pt x="1204" y="851"/>
                  <a:pt x="1212" y="861"/>
                </a:cubicBezTo>
                <a:cubicBezTo>
                  <a:pt x="1241" y="902"/>
                  <a:pt x="1241" y="902"/>
                  <a:pt x="1241" y="902"/>
                </a:cubicBezTo>
                <a:cubicBezTo>
                  <a:pt x="1245" y="908"/>
                  <a:pt x="1252" y="911"/>
                  <a:pt x="1259" y="911"/>
                </a:cubicBezTo>
                <a:cubicBezTo>
                  <a:pt x="1263" y="911"/>
                  <a:pt x="1267" y="910"/>
                  <a:pt x="1271" y="907"/>
                </a:cubicBezTo>
                <a:cubicBezTo>
                  <a:pt x="1281" y="900"/>
                  <a:pt x="1283" y="886"/>
                  <a:pt x="1276" y="877"/>
                </a:cubicBezTo>
                <a:cubicBezTo>
                  <a:pt x="1243" y="829"/>
                  <a:pt x="1243" y="829"/>
                  <a:pt x="1243" y="829"/>
                </a:cubicBezTo>
                <a:cubicBezTo>
                  <a:pt x="1261" y="825"/>
                  <a:pt x="1280" y="821"/>
                  <a:pt x="1299" y="817"/>
                </a:cubicBezTo>
                <a:cubicBezTo>
                  <a:pt x="1302" y="816"/>
                  <a:pt x="1304" y="816"/>
                  <a:pt x="1307" y="816"/>
                </a:cubicBezTo>
                <a:cubicBezTo>
                  <a:pt x="1319" y="816"/>
                  <a:pt x="1331" y="822"/>
                  <a:pt x="1338" y="832"/>
                </a:cubicBezTo>
                <a:cubicBezTo>
                  <a:pt x="1363" y="867"/>
                  <a:pt x="1363" y="867"/>
                  <a:pt x="1363" y="867"/>
                </a:cubicBezTo>
                <a:cubicBezTo>
                  <a:pt x="1367" y="872"/>
                  <a:pt x="1374" y="876"/>
                  <a:pt x="1380" y="876"/>
                </a:cubicBezTo>
                <a:cubicBezTo>
                  <a:pt x="1385" y="876"/>
                  <a:pt x="1389" y="874"/>
                  <a:pt x="1393" y="872"/>
                </a:cubicBezTo>
                <a:cubicBezTo>
                  <a:pt x="1403" y="865"/>
                  <a:pt x="1405" y="851"/>
                  <a:pt x="1398" y="841"/>
                </a:cubicBezTo>
                <a:cubicBezTo>
                  <a:pt x="1370" y="802"/>
                  <a:pt x="1370" y="802"/>
                  <a:pt x="1370" y="802"/>
                </a:cubicBezTo>
                <a:cubicBezTo>
                  <a:pt x="1376" y="801"/>
                  <a:pt x="1382" y="800"/>
                  <a:pt x="1387" y="799"/>
                </a:cubicBezTo>
                <a:cubicBezTo>
                  <a:pt x="1394" y="798"/>
                  <a:pt x="1401" y="797"/>
                  <a:pt x="1408" y="797"/>
                </a:cubicBezTo>
                <a:cubicBezTo>
                  <a:pt x="1453" y="797"/>
                  <a:pt x="1481" y="826"/>
                  <a:pt x="1511" y="869"/>
                </a:cubicBezTo>
                <a:cubicBezTo>
                  <a:pt x="1590" y="980"/>
                  <a:pt x="1568" y="1058"/>
                  <a:pt x="1648" y="1169"/>
                </a:cubicBezTo>
                <a:cubicBezTo>
                  <a:pt x="1548" y="1241"/>
                  <a:pt x="1447" y="1313"/>
                  <a:pt x="1341" y="1388"/>
                </a:cubicBezTo>
                <a:cubicBezTo>
                  <a:pt x="1176" y="1265"/>
                  <a:pt x="1033" y="1225"/>
                  <a:pt x="987" y="1210"/>
                </a:cubicBezTo>
                <a:cubicBezTo>
                  <a:pt x="943" y="1195"/>
                  <a:pt x="914" y="1167"/>
                  <a:pt x="924" y="1131"/>
                </a:cubicBezTo>
                <a:cubicBezTo>
                  <a:pt x="934" y="1097"/>
                  <a:pt x="967" y="1086"/>
                  <a:pt x="997" y="1086"/>
                </a:cubicBezTo>
                <a:cubicBezTo>
                  <a:pt x="999" y="1086"/>
                  <a:pt x="1001" y="1086"/>
                  <a:pt x="1002" y="1086"/>
                </a:cubicBezTo>
                <a:cubicBezTo>
                  <a:pt x="1049" y="1088"/>
                  <a:pt x="1087" y="1102"/>
                  <a:pt x="1087" y="1102"/>
                </a:cubicBezTo>
                <a:cubicBezTo>
                  <a:pt x="873" y="802"/>
                  <a:pt x="873" y="802"/>
                  <a:pt x="873" y="802"/>
                </a:cubicBezTo>
                <a:cubicBezTo>
                  <a:pt x="854" y="775"/>
                  <a:pt x="860" y="738"/>
                  <a:pt x="887" y="719"/>
                </a:cubicBezTo>
                <a:cubicBezTo>
                  <a:pt x="897" y="712"/>
                  <a:pt x="909" y="708"/>
                  <a:pt x="921" y="708"/>
                </a:cubicBezTo>
              </a:path>
            </a:pathLst>
          </a:custGeom>
          <a:solidFill>
            <a:srgbClr val="2D2D2E"/>
          </a:solidFill>
          <a:ln>
            <a:noFill/>
          </a:ln>
        </p:spPr>
        <p:txBody>
          <a:bodyPr vert="horz" wrap="square" lIns="101561" tIns="50780" rIns="101561" bIns="5078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54585A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1254" y="3825215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56" y="4002749"/>
            <a:ext cx="619021" cy="5277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58777" y="4068835"/>
            <a:ext cx="4303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dirty="0" smtClean="0">
                <a:solidFill>
                  <a:srgbClr val="54585A"/>
                </a:solidFill>
              </a:rPr>
              <a:t>Virtual to Augmented Reality</a:t>
            </a:r>
            <a:endParaRPr lang="en-US" sz="2400" dirty="0">
              <a:solidFill>
                <a:srgbClr val="54585A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2067" y="5092183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" t="84318" r="83665" b="3244"/>
          <a:stretch/>
        </p:blipFill>
        <p:spPr>
          <a:xfrm>
            <a:off x="900127" y="5195456"/>
            <a:ext cx="717122" cy="6704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58151" y="5318550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54585A"/>
                </a:solidFill>
              </a:rPr>
              <a:t>Gamification</a:t>
            </a:r>
            <a:endParaRPr lang="en-US" sz="2400" dirty="0">
              <a:solidFill>
                <a:srgbClr val="54585A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467600" y="1847116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486854" y="3124200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Content Placeholder 5"/>
          <p:cNvSpPr txBox="1">
            <a:spLocks/>
          </p:cNvSpPr>
          <p:nvPr/>
        </p:nvSpPr>
        <p:spPr>
          <a:xfrm>
            <a:off x="4414889" y="2091166"/>
            <a:ext cx="2895600" cy="461665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SzPct val="120000"/>
              <a:buFont typeface="Arial"/>
              <a:buChar char="•"/>
              <a:defRPr sz="2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4025" indent="-2238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0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3018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6175" indent="-23177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Lucida Grande"/>
              <a:buChar char="»"/>
              <a:defRPr sz="18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800"/>
              </a:spcAft>
              <a:buFont typeface="Arial"/>
              <a:buNone/>
            </a:pPr>
            <a:r>
              <a:rPr lang="en-US" sz="2400" dirty="0" smtClean="0"/>
              <a:t>Online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4601497" y="3343295"/>
            <a:ext cx="2834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800"/>
              </a:spcAft>
            </a:pPr>
            <a:endParaRPr lang="en-US" sz="2400" dirty="0">
              <a:solidFill>
                <a:srgbClr val="54585A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55886" y="3340840"/>
            <a:ext cx="1811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1800"/>
              </a:spcAft>
            </a:pPr>
            <a:r>
              <a:rPr lang="en-US" sz="2400" dirty="0" smtClean="0">
                <a:solidFill>
                  <a:srgbClr val="54585A"/>
                </a:solidFill>
              </a:rPr>
              <a:t>Data Driven</a:t>
            </a:r>
            <a:endParaRPr lang="en-US" sz="2400" dirty="0">
              <a:solidFill>
                <a:srgbClr val="54585A"/>
              </a:solidFill>
            </a:endParaRPr>
          </a:p>
        </p:txBody>
      </p:sp>
      <p:pic>
        <p:nvPicPr>
          <p:cNvPr id="36" name="Picture 35" descr="... mouse metodos abreviados del teclado mouse del futuro videos de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64" y="1917675"/>
            <a:ext cx="826978" cy="826978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7591901" y="3318374"/>
            <a:ext cx="704306" cy="489125"/>
            <a:chOff x="7086600" y="2438400"/>
            <a:chExt cx="990600" cy="687950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7086600" y="3124200"/>
              <a:ext cx="990600" cy="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7239000" y="2667000"/>
              <a:ext cx="152400" cy="45720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505700" y="2590800"/>
              <a:ext cx="152400" cy="53555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772400" y="2438400"/>
              <a:ext cx="152400" cy="68580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22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18973"/>
            <a:ext cx="8534400" cy="877163"/>
          </a:xfrm>
        </p:spPr>
        <p:txBody>
          <a:bodyPr anchor="ctr">
            <a:spAutoFit/>
          </a:bodyPr>
          <a:lstStyle/>
          <a:p>
            <a:r>
              <a:rPr lang="en-US" b="1" dirty="0" smtClean="0"/>
              <a:t>WHY - WHAT - HOW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598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74577"/>
            <a:ext cx="9144000" cy="616083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1610.11-Making-Schools-Work-cover-left-733x800-si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417" y="1441530"/>
            <a:ext cx="5661023" cy="6178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74" y="423358"/>
            <a:ext cx="7277100" cy="1536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122" y="5057899"/>
            <a:ext cx="1333500" cy="1371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68814" y="4903450"/>
            <a:ext cx="4119307" cy="198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baseline="30000" dirty="0" smtClean="0">
              <a:solidFill>
                <a:srgbClr val="FFFFFF"/>
              </a:solidFill>
            </a:endParaRPr>
          </a:p>
          <a:p>
            <a:pPr algn="ctr"/>
            <a:r>
              <a:rPr lang="en-US" sz="2800" b="1" baseline="30000" dirty="0" smtClean="0">
                <a:solidFill>
                  <a:schemeClr val="accent2"/>
                </a:solidFill>
              </a:rPr>
              <a:t>PURCHASE YOUR COPY TODAY</a:t>
            </a:r>
          </a:p>
          <a:p>
            <a:pPr algn="ctr"/>
            <a:r>
              <a:rPr lang="en-US" sz="4000" b="1" baseline="30000" dirty="0" smtClean="0">
                <a:solidFill>
                  <a:srgbClr val="FFFFFF"/>
                </a:solidFill>
              </a:rPr>
              <a:t>Store.LeaderEd.com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Save 30% through 12/31/16 with code MSW30</a:t>
            </a:r>
          </a:p>
          <a:p>
            <a:pPr algn="ctr"/>
            <a:endParaRPr lang="en-US" sz="4000" b="1" baseline="30000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94927" y="2093653"/>
            <a:ext cx="451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  <a:r>
              <a:rPr lang="en-US" sz="2400" b="1" dirty="0" smtClean="0"/>
              <a:t>y Dr. Bill Daggett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94927" y="2792066"/>
            <a:ext cx="4518304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 smtClean="0"/>
              <a:t>Highlights the six core values that underpin the vision at leading-edge schools, and the frameworks to fold them into your own district, school, and classrooms.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7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astmanl\Box Sync\2017 MSC\marketing\6 pg brochure\Model - SH Ele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t="2520" b="5134"/>
          <a:stretch/>
        </p:blipFill>
        <p:spPr bwMode="auto">
          <a:xfrm>
            <a:off x="4724400" y="3519162"/>
            <a:ext cx="2329223" cy="166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astmanl\Box Sync\2017 MSC\marketing\6 pg brochure\MSC 4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" r="16161" b="7502"/>
          <a:stretch/>
        </p:blipFill>
        <p:spPr bwMode="auto">
          <a:xfrm>
            <a:off x="0" y="3514530"/>
            <a:ext cx="2362200" cy="166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astmanl\Box Sync\2016 MSC\LORI MSC 2016 pics\Bill Dagget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" r="2847" b="4771"/>
          <a:stretch/>
        </p:blipFill>
        <p:spPr bwMode="auto">
          <a:xfrm>
            <a:off x="2362201" y="3506846"/>
            <a:ext cx="2362200" cy="167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4385" r="3617" b="25701"/>
          <a:stretch/>
        </p:blipFill>
        <p:spPr bwMode="auto">
          <a:xfrm>
            <a:off x="7053623" y="3519162"/>
            <a:ext cx="2090377" cy="1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5181600"/>
            <a:ext cx="8915400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Register Today!</a:t>
            </a:r>
          </a:p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www.modelschoolsconference.com</a:t>
            </a:r>
          </a:p>
          <a:p>
            <a:pPr algn="ctr"/>
            <a:r>
              <a:rPr lang="en-US" sz="2000" b="1" dirty="0" smtClean="0">
                <a:solidFill>
                  <a:schemeClr val="accent2"/>
                </a:solidFill>
              </a:rPr>
              <a:t>#</a:t>
            </a:r>
            <a:r>
              <a:rPr lang="en-US" sz="2000" b="1" dirty="0" err="1" smtClean="0">
                <a:solidFill>
                  <a:schemeClr val="accent2"/>
                </a:solidFill>
              </a:rPr>
              <a:t>modelschools</a:t>
            </a:r>
            <a:endParaRPr lang="en-US" sz="2000" b="1" dirty="0" smtClean="0">
              <a:solidFill>
                <a:schemeClr val="accent2"/>
              </a:solidFill>
            </a:endParaRPr>
          </a:p>
        </p:txBody>
      </p:sp>
      <p:pic>
        <p:nvPicPr>
          <p:cNvPr id="1026" name="Picture 2" descr="C:\Users\eastmanl\AppData\Local\Microsoft\Windows\Temporary Internet Files\Content.Outlook\79KVPYSH\bann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1"/>
            <a:ext cx="9201150" cy="374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eastmanl\Downloads\qrcode.372465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437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01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>
            <a:off x="-231355" y="2061685"/>
            <a:ext cx="9144000" cy="17272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 spc="-1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600" y="82193"/>
            <a:ext cx="840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Calibri" pitchFamily="34" charset="0"/>
              </a:rPr>
              <a:t>Network Resources</a:t>
            </a:r>
            <a:endParaRPr lang="en-US" sz="7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369" y="0"/>
            <a:ext cx="923776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  </a:t>
            </a:r>
          </a:p>
          <a:p>
            <a:endParaRPr lang="en-US" sz="3200" b="1" dirty="0">
              <a:solidFill>
                <a:srgbClr val="710000"/>
              </a:solidFill>
              <a:latin typeface="Calibri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Coaches</a:t>
            </a:r>
          </a:p>
          <a:p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3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>
            <a:off x="-231355" y="2061685"/>
            <a:ext cx="9144000" cy="17272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 spc="-1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600" y="82193"/>
            <a:ext cx="840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Calibri" pitchFamily="34" charset="0"/>
              </a:rPr>
              <a:t>Network Resources</a:t>
            </a:r>
            <a:endParaRPr lang="en-US" sz="7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369" y="0"/>
            <a:ext cx="92377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  </a:t>
            </a:r>
          </a:p>
          <a:p>
            <a:endParaRPr lang="en-US" sz="3200" b="1" dirty="0">
              <a:solidFill>
                <a:srgbClr val="710000"/>
              </a:solidFill>
              <a:latin typeface="Calibri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Coaches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Thought Leadership</a:t>
            </a:r>
          </a:p>
          <a:p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0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>
            <a:off x="-231355" y="2061685"/>
            <a:ext cx="9144000" cy="17272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 spc="-1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600" y="82193"/>
            <a:ext cx="840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Calibri" pitchFamily="34" charset="0"/>
              </a:rPr>
              <a:t>Network Resources</a:t>
            </a:r>
            <a:endParaRPr lang="en-US" sz="7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369" y="0"/>
            <a:ext cx="923776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  </a:t>
            </a:r>
          </a:p>
          <a:p>
            <a:endParaRPr lang="en-US" sz="3200" b="1" dirty="0">
              <a:solidFill>
                <a:srgbClr val="710000"/>
              </a:solidFill>
              <a:latin typeface="Calibri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Coaches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Thought Leadership</a:t>
            </a:r>
          </a:p>
          <a:p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         - Bill Daggett</a:t>
            </a:r>
          </a:p>
          <a:p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         - Ray McNulty</a:t>
            </a:r>
          </a:p>
          <a:p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         - Sue </a:t>
            </a:r>
            <a:r>
              <a:rPr lang="en-US" sz="4400" b="1" dirty="0" err="1">
                <a:solidFill>
                  <a:prstClr val="black"/>
                </a:solidFill>
                <a:latin typeface="Calibri" pitchFamily="34" charset="0"/>
              </a:rPr>
              <a:t>Szachowicz</a:t>
            </a:r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         - Sam Houston</a:t>
            </a:r>
          </a:p>
          <a:p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 </a:t>
            </a:r>
          </a:p>
          <a:p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8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>
            <a:off x="-231355" y="2061685"/>
            <a:ext cx="9144000" cy="17272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 spc="-1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600" y="82193"/>
            <a:ext cx="840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Calibri" pitchFamily="34" charset="0"/>
              </a:rPr>
              <a:t>Network Resources</a:t>
            </a:r>
            <a:endParaRPr lang="en-US" sz="7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369" y="0"/>
            <a:ext cx="92377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  </a:t>
            </a:r>
          </a:p>
          <a:p>
            <a:endParaRPr lang="en-US" sz="3200" b="1" dirty="0">
              <a:solidFill>
                <a:srgbClr val="710000"/>
              </a:solidFill>
              <a:latin typeface="Calibri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Coaches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Thought Leadership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Model Lesson Plans</a:t>
            </a:r>
          </a:p>
          <a:p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        </a:t>
            </a:r>
          </a:p>
          <a:p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>
            <a:off x="-231355" y="2061685"/>
            <a:ext cx="9144000" cy="17272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 spc="-1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458010"/>
            <a:ext cx="1676400" cy="230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600" y="82193"/>
            <a:ext cx="840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Calibri" pitchFamily="34" charset="0"/>
              </a:rPr>
              <a:t>Network Resources</a:t>
            </a:r>
            <a:endParaRPr lang="en-US" sz="7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369" y="0"/>
            <a:ext cx="923776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  </a:t>
            </a:r>
          </a:p>
          <a:p>
            <a:endParaRPr lang="en-US" sz="3200" b="1" dirty="0">
              <a:solidFill>
                <a:srgbClr val="710000"/>
              </a:solidFill>
              <a:latin typeface="Calibri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Coaches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Thought Leadership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Model Lesson Plans</a:t>
            </a:r>
          </a:p>
          <a:p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        - Resource bank</a:t>
            </a:r>
          </a:p>
          <a:p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       </a:t>
            </a:r>
          </a:p>
          <a:p>
            <a:endParaRPr lang="en-US" sz="44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82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ICLE">
  <a:themeElements>
    <a:clrScheme name="Custom 1">
      <a:dk1>
        <a:srgbClr val="54585A"/>
      </a:dk1>
      <a:lt1>
        <a:srgbClr val="FFFFFF"/>
      </a:lt1>
      <a:dk2>
        <a:srgbClr val="A5A8AA"/>
      </a:dk2>
      <a:lt2>
        <a:srgbClr val="FFFFFF"/>
      </a:lt2>
      <a:accent1>
        <a:srgbClr val="910000"/>
      </a:accent1>
      <a:accent2>
        <a:srgbClr val="005B95"/>
      </a:accent2>
      <a:accent3>
        <a:srgbClr val="79974F"/>
      </a:accent3>
      <a:accent4>
        <a:srgbClr val="F8F08A"/>
      </a:accent4>
      <a:accent5>
        <a:srgbClr val="722C87"/>
      </a:accent5>
      <a:accent6>
        <a:srgbClr val="E57526"/>
      </a:accent6>
      <a:hlink>
        <a:srgbClr val="005B99"/>
      </a:hlink>
      <a:folHlink>
        <a:srgbClr val="005B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6_White with Red Bar">
  <a:themeElements>
    <a:clrScheme name="14_White with Red Bar 13">
      <a:dk1>
        <a:srgbClr val="000000"/>
      </a:dk1>
      <a:lt1>
        <a:srgbClr val="FFFFFF"/>
      </a:lt1>
      <a:dk2>
        <a:srgbClr val="B00B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White with Red Bar">
      <a:majorFont>
        <a:latin typeface="Calibri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2D3D5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8223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 smtClean="0">
            <a:ln>
              <a:noFill/>
            </a:ln>
            <a:solidFill>
              <a:srgbClr val="9E280E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2D3D5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8223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 smtClean="0">
            <a:ln>
              <a:noFill/>
            </a:ln>
            <a:solidFill>
              <a:srgbClr val="9E280E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>
    <a:extraClrScheme>
      <a:clrScheme name="14_White with Red B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White with Red Ba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White with Red Ba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White with Red Ba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White with Red Ba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White with Red Ba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White with Red Ba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White with Red Ba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White with Red Ba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White with Red Ba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White with Red Ba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White with Red Ba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White with Red Bar 13">
        <a:dk1>
          <a:srgbClr val="000000"/>
        </a:dk1>
        <a:lt1>
          <a:srgbClr val="FFFFFF"/>
        </a:lt1>
        <a:dk2>
          <a:srgbClr val="B00B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White with Red Bar">
  <a:themeElements>
    <a:clrScheme name="13_White with Red Bar 13">
      <a:dk1>
        <a:srgbClr val="000000"/>
      </a:dk1>
      <a:lt1>
        <a:srgbClr val="FFFFFF"/>
      </a:lt1>
      <a:dk2>
        <a:srgbClr val="B00B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White with Red Bar">
      <a:majorFont>
        <a:latin typeface="Calibri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2D3D5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8223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 smtClean="0">
            <a:ln>
              <a:noFill/>
            </a:ln>
            <a:solidFill>
              <a:srgbClr val="9E280E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2D3D5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8223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 smtClean="0">
            <a:ln>
              <a:noFill/>
            </a:ln>
            <a:solidFill>
              <a:srgbClr val="9E280E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>
    <a:extraClrScheme>
      <a:clrScheme name="13_White with Red B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White with Red Ba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White with Red Ba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White with Red Ba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White with Red Ba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White with Red Ba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White with Red Ba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White with Red Ba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White with Red Ba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White with Red Ba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White with Red Ba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White with Red Ba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White with Red Bar 13">
        <a:dk1>
          <a:srgbClr val="000000"/>
        </a:dk1>
        <a:lt1>
          <a:srgbClr val="FFFFFF"/>
        </a:lt1>
        <a:dk2>
          <a:srgbClr val="B00B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White Title and Subtitle">
  <a:themeElements>
    <a:clrScheme name="4_White Title and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White Title and Subtitle">
      <a:majorFont>
        <a:latin typeface="Calibri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2D3D5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8223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 smtClean="0">
            <a:ln>
              <a:noFill/>
            </a:ln>
            <a:solidFill>
              <a:srgbClr val="9E280E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2D3D5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8223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 smtClean="0">
            <a:ln>
              <a:noFill/>
            </a:ln>
            <a:solidFill>
              <a:srgbClr val="9E280E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>
    <a:extraClrScheme>
      <a:clrScheme name="4_White Title and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Title and Subtit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Title and Subtit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Title and Subtit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Title and Subtit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Title and Subtit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Title and Subtit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Title and Subtit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Title and Subtit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Title and Subtit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Title and Subtit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Title and Subtit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White with Red Bar">
  <a:themeElements>
    <a:clrScheme name="1_White with Red Bar 13">
      <a:dk1>
        <a:srgbClr val="000000"/>
      </a:dk1>
      <a:lt1>
        <a:srgbClr val="FFFFFF"/>
      </a:lt1>
      <a:dk2>
        <a:srgbClr val="B00B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White with Red Bar">
      <a:majorFont>
        <a:latin typeface="Calibri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2D3D5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8223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 smtClean="0">
            <a:ln>
              <a:noFill/>
            </a:ln>
            <a:solidFill>
              <a:srgbClr val="9E280E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2D3D5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8223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 smtClean="0">
            <a:ln>
              <a:noFill/>
            </a:ln>
            <a:solidFill>
              <a:srgbClr val="9E280E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>
    <a:extraClrScheme>
      <a:clrScheme name="1_White with Red B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with Red Ba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with Red Ba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with Red Ba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with Red Ba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with Red Ba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with Red Ba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with Red Ba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with Red Ba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with Red Ba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with Red Ba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with Red Ba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with Red Bar 13">
        <a:dk1>
          <a:srgbClr val="000000"/>
        </a:dk1>
        <a:lt1>
          <a:srgbClr val="FFFFFF"/>
        </a:lt1>
        <a:dk2>
          <a:srgbClr val="B00B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White with Red Bar">
  <a:themeElements>
    <a:clrScheme name="15_White with Red Bar 13">
      <a:dk1>
        <a:srgbClr val="000000"/>
      </a:dk1>
      <a:lt1>
        <a:srgbClr val="FFFFFF"/>
      </a:lt1>
      <a:dk2>
        <a:srgbClr val="B00B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5_White with Red Bar">
      <a:majorFont>
        <a:latin typeface="Calibri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2D3D5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8223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 smtClean="0">
            <a:ln>
              <a:noFill/>
            </a:ln>
            <a:solidFill>
              <a:srgbClr val="9E280E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2D3D5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8223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 smtClean="0">
            <a:ln>
              <a:noFill/>
            </a:ln>
            <a:solidFill>
              <a:srgbClr val="9E280E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>
    <a:extraClrScheme>
      <a:clrScheme name="15_White with Red B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White with Red Ba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White with Red Ba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White with Red Ba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White with Red Ba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White with Red Ba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White with Red Ba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White with Red Ba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White with Red Ba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White with Red Ba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White with Red Ba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White with Red Ba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White with Red Bar 13">
        <a:dk1>
          <a:srgbClr val="000000"/>
        </a:dk1>
        <a:lt1>
          <a:srgbClr val="FFFFFF"/>
        </a:lt1>
        <a:dk2>
          <a:srgbClr val="B00B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ICLE">
  <a:themeElements>
    <a:clrScheme name="Custom 1">
      <a:dk1>
        <a:srgbClr val="54585A"/>
      </a:dk1>
      <a:lt1>
        <a:srgbClr val="FFFFFF"/>
      </a:lt1>
      <a:dk2>
        <a:srgbClr val="A5A8AA"/>
      </a:dk2>
      <a:lt2>
        <a:srgbClr val="FFFFFF"/>
      </a:lt2>
      <a:accent1>
        <a:srgbClr val="910000"/>
      </a:accent1>
      <a:accent2>
        <a:srgbClr val="005B95"/>
      </a:accent2>
      <a:accent3>
        <a:srgbClr val="79974F"/>
      </a:accent3>
      <a:accent4>
        <a:srgbClr val="F8F08A"/>
      </a:accent4>
      <a:accent5>
        <a:srgbClr val="722C87"/>
      </a:accent5>
      <a:accent6>
        <a:srgbClr val="E57526"/>
      </a:accent6>
      <a:hlink>
        <a:srgbClr val="005B99"/>
      </a:hlink>
      <a:folHlink>
        <a:srgbClr val="005B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4_ICLE">
  <a:themeElements>
    <a:clrScheme name="Custom 1">
      <a:dk1>
        <a:srgbClr val="54585A"/>
      </a:dk1>
      <a:lt1>
        <a:srgbClr val="FFFFFF"/>
      </a:lt1>
      <a:dk2>
        <a:srgbClr val="A5A8AA"/>
      </a:dk2>
      <a:lt2>
        <a:srgbClr val="FFFFFF"/>
      </a:lt2>
      <a:accent1>
        <a:srgbClr val="910000"/>
      </a:accent1>
      <a:accent2>
        <a:srgbClr val="005B95"/>
      </a:accent2>
      <a:accent3>
        <a:srgbClr val="79974F"/>
      </a:accent3>
      <a:accent4>
        <a:srgbClr val="F8F08A"/>
      </a:accent4>
      <a:accent5>
        <a:srgbClr val="722C87"/>
      </a:accent5>
      <a:accent6>
        <a:srgbClr val="E57526"/>
      </a:accent6>
      <a:hlink>
        <a:srgbClr val="005B99"/>
      </a:hlink>
      <a:folHlink>
        <a:srgbClr val="005B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_Title + Content Master">
  <a:themeElements>
    <a:clrScheme name="HMH">
      <a:dk1>
        <a:srgbClr val="54585A"/>
      </a:dk1>
      <a:lt1>
        <a:srgbClr val="FFFFFF"/>
      </a:lt1>
      <a:dk2>
        <a:srgbClr val="F2A900"/>
      </a:dk2>
      <a:lt2>
        <a:srgbClr val="898D8D"/>
      </a:lt2>
      <a:accent1>
        <a:srgbClr val="6F83C1"/>
      </a:accent1>
      <a:accent2>
        <a:srgbClr val="CE3D95"/>
      </a:accent2>
      <a:accent3>
        <a:srgbClr val="00A8C8"/>
      </a:accent3>
      <a:accent4>
        <a:srgbClr val="EF4E45"/>
      </a:accent4>
      <a:accent5>
        <a:srgbClr val="B2B935"/>
      </a:accent5>
      <a:accent6>
        <a:srgbClr val="ED2C67"/>
      </a:accent6>
      <a:hlink>
        <a:srgbClr val="F48132"/>
      </a:hlink>
      <a:folHlink>
        <a:srgbClr val="72BE4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2_ICLE">
  <a:themeElements>
    <a:clrScheme name="Custom 1">
      <a:dk1>
        <a:srgbClr val="54585A"/>
      </a:dk1>
      <a:lt1>
        <a:srgbClr val="FFFFFF"/>
      </a:lt1>
      <a:dk2>
        <a:srgbClr val="A5A8AA"/>
      </a:dk2>
      <a:lt2>
        <a:srgbClr val="FFFFFF"/>
      </a:lt2>
      <a:accent1>
        <a:srgbClr val="910000"/>
      </a:accent1>
      <a:accent2>
        <a:srgbClr val="005B95"/>
      </a:accent2>
      <a:accent3>
        <a:srgbClr val="79974F"/>
      </a:accent3>
      <a:accent4>
        <a:srgbClr val="F8F08A"/>
      </a:accent4>
      <a:accent5>
        <a:srgbClr val="722C87"/>
      </a:accent5>
      <a:accent6>
        <a:srgbClr val="E57526"/>
      </a:accent6>
      <a:hlink>
        <a:srgbClr val="005B99"/>
      </a:hlink>
      <a:folHlink>
        <a:srgbClr val="005B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ICLE-HMH _TEMPLATE_FINAL">
  <a:themeElements>
    <a:clrScheme name="Custom 1">
      <a:dk1>
        <a:srgbClr val="54585A"/>
      </a:dk1>
      <a:lt1>
        <a:srgbClr val="FFFFFF"/>
      </a:lt1>
      <a:dk2>
        <a:srgbClr val="A5A8AA"/>
      </a:dk2>
      <a:lt2>
        <a:srgbClr val="FFFFFF"/>
      </a:lt2>
      <a:accent1>
        <a:srgbClr val="910000"/>
      </a:accent1>
      <a:accent2>
        <a:srgbClr val="005B95"/>
      </a:accent2>
      <a:accent3>
        <a:srgbClr val="79974F"/>
      </a:accent3>
      <a:accent4>
        <a:srgbClr val="F8F08A"/>
      </a:accent4>
      <a:accent5>
        <a:srgbClr val="722C87"/>
      </a:accent5>
      <a:accent6>
        <a:srgbClr val="E57526"/>
      </a:accent6>
      <a:hlink>
        <a:srgbClr val="005B99"/>
      </a:hlink>
      <a:folHlink>
        <a:srgbClr val="005B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00000"/>
        </a:solidFill>
        <a:ln>
          <a:noFill/>
        </a:ln>
      </a:spPr>
      <a:bodyPr rtlCol="0" anchor="ctr"/>
      <a:lstStyle>
        <a:defPPr algn="ctr">
          <a:defRPr sz="2400" dirty="0" smtClean="0">
            <a:solidFill>
              <a:srgbClr val="FFFFFF"/>
            </a:solidFill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00000"/>
        </a:solidFill>
        <a:ln>
          <a:noFill/>
        </a:ln>
        <a:effectLst/>
      </a:spPr>
      <a:bodyPr rtlCol="0" anchor="ctr"/>
      <a:lstStyle>
        <a:defPPr algn="ctr">
          <a:defRPr sz="2400" dirty="0" smtClean="0"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 bwMode="auto">
        <a:noFill/>
        <a:ln w="9525">
          <a:noFill/>
          <a:miter lim="800000"/>
          <a:headEnd/>
          <a:tailEnd/>
        </a:ln>
      </a:spPr>
      <a:bodyPr/>
      <a:lstStyle>
        <a:defPPr marL="457200" indent="-457200">
          <a:spcBef>
            <a:spcPct val="20000"/>
          </a:spcBef>
          <a:buFont typeface="Wingdings" charset="2"/>
          <a:buChar char="§"/>
          <a:defRPr sz="3200" kern="0" dirty="0" smtClean="0">
            <a:solidFill>
              <a:srgbClr val="000000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00000"/>
        </a:solidFill>
        <a:ln>
          <a:noFill/>
        </a:ln>
      </a:spPr>
      <a:bodyPr rtlCol="0" anchor="ctr"/>
      <a:lstStyle>
        <a:defPPr algn="ctr">
          <a:defRPr sz="2400" dirty="0" smtClean="0">
            <a:solidFill>
              <a:srgbClr val="FFFFFF"/>
            </a:solidFill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00000"/>
        </a:solidFill>
        <a:ln>
          <a:noFill/>
        </a:ln>
        <a:effectLst/>
      </a:spPr>
      <a:bodyPr rtlCol="0" anchor="ctr"/>
      <a:lstStyle>
        <a:defPPr algn="ctr">
          <a:defRPr sz="2400" dirty="0" smtClean="0"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 bwMode="auto">
        <a:noFill/>
        <a:ln w="9525">
          <a:noFill/>
          <a:miter lim="800000"/>
          <a:headEnd/>
          <a:tailEnd/>
        </a:ln>
      </a:spPr>
      <a:bodyPr/>
      <a:lstStyle>
        <a:defPPr marL="457200" indent="-457200">
          <a:spcBef>
            <a:spcPct val="20000"/>
          </a:spcBef>
          <a:buFont typeface="Wingdings" charset="2"/>
          <a:buChar char="§"/>
          <a:defRPr sz="3200" kern="0" dirty="0" smtClean="0">
            <a:solidFill>
              <a:srgbClr val="000000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CLE">
  <a:themeElements>
    <a:clrScheme name="Custom 1">
      <a:dk1>
        <a:srgbClr val="54585A"/>
      </a:dk1>
      <a:lt1>
        <a:srgbClr val="FFFFFF"/>
      </a:lt1>
      <a:dk2>
        <a:srgbClr val="A5A8AA"/>
      </a:dk2>
      <a:lt2>
        <a:srgbClr val="FFFFFF"/>
      </a:lt2>
      <a:accent1>
        <a:srgbClr val="910000"/>
      </a:accent1>
      <a:accent2>
        <a:srgbClr val="005B95"/>
      </a:accent2>
      <a:accent3>
        <a:srgbClr val="79974F"/>
      </a:accent3>
      <a:accent4>
        <a:srgbClr val="F8F08A"/>
      </a:accent4>
      <a:accent5>
        <a:srgbClr val="722C87"/>
      </a:accent5>
      <a:accent6>
        <a:srgbClr val="E57526"/>
      </a:accent6>
      <a:hlink>
        <a:srgbClr val="005B99"/>
      </a:hlink>
      <a:folHlink>
        <a:srgbClr val="005B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939</TotalTime>
  <Words>1689</Words>
  <Application>Microsoft Office PowerPoint</Application>
  <PresentationFormat>On-screen Show (4:3)</PresentationFormat>
  <Paragraphs>695</Paragraphs>
  <Slides>112</Slides>
  <Notes>46</Notes>
  <HiddenSlides>0</HiddenSlides>
  <MMClips>2</MMClips>
  <ScaleCrop>false</ScaleCrop>
  <HeadingPairs>
    <vt:vector size="4" baseType="variant">
      <vt:variant>
        <vt:lpstr>Theme</vt:lpstr>
      </vt:variant>
      <vt:variant>
        <vt:i4>21</vt:i4>
      </vt:variant>
      <vt:variant>
        <vt:lpstr>Slide Titles</vt:lpstr>
      </vt:variant>
      <vt:variant>
        <vt:i4>112</vt:i4>
      </vt:variant>
    </vt:vector>
  </HeadingPairs>
  <TitlesOfParts>
    <vt:vector size="133" baseType="lpstr">
      <vt:lpstr>1_Custom Design</vt:lpstr>
      <vt:lpstr>4_Custom Design</vt:lpstr>
      <vt:lpstr>5_Custom Design</vt:lpstr>
      <vt:lpstr>2_Custom Design</vt:lpstr>
      <vt:lpstr>10_Custom Design</vt:lpstr>
      <vt:lpstr>6_Custom Design</vt:lpstr>
      <vt:lpstr>3_Custom Design</vt:lpstr>
      <vt:lpstr>7_Custom Design</vt:lpstr>
      <vt:lpstr>ICLE</vt:lpstr>
      <vt:lpstr>1_ICLE</vt:lpstr>
      <vt:lpstr>16_White with Red Bar</vt:lpstr>
      <vt:lpstr>13_White with Red Bar</vt:lpstr>
      <vt:lpstr>4_White Title and Subtitle</vt:lpstr>
      <vt:lpstr>1_White with Red Bar</vt:lpstr>
      <vt:lpstr>15_White with Red Bar</vt:lpstr>
      <vt:lpstr>3_ICLE</vt:lpstr>
      <vt:lpstr>4_ICLE</vt:lpstr>
      <vt:lpstr>1_Title + Content Master</vt:lpstr>
      <vt:lpstr>2_ICLE</vt:lpstr>
      <vt:lpstr>8_Custom Design</vt:lpstr>
      <vt:lpstr>ICLE-HMH _TEMPLATE_FINAL</vt:lpstr>
      <vt:lpstr>PowerPoint Presentation</vt:lpstr>
      <vt:lpstr>The Nation’s Most Rapidly Improving Schools</vt:lpstr>
      <vt:lpstr>Nation’s Most Rapidly Improving Schools</vt:lpstr>
      <vt:lpstr>Nation’s Most Rapidly Improving Schools</vt:lpstr>
      <vt:lpstr>Nation’s Most Rapidly Improving Schools</vt:lpstr>
      <vt:lpstr>Nation’s Most Rapidly Improving Schools</vt:lpstr>
      <vt:lpstr>The Nation’s Most Rapidly Improving Schools</vt:lpstr>
      <vt:lpstr>The Nation’s Most Rapidly Improving Schools</vt:lpstr>
      <vt:lpstr>The Nation’s Most Rapidly Improving Schools</vt:lpstr>
      <vt:lpstr>WHY </vt:lpstr>
      <vt:lpstr>WHY - WHAT </vt:lpstr>
      <vt:lpstr>WHY - WHAT - HOW </vt:lpstr>
      <vt:lpstr>PowerPoint Presentation</vt:lpstr>
      <vt:lpstr>iPhone</vt:lpstr>
      <vt:lpstr>Web 3.0</vt:lpstr>
      <vt:lpstr>The Order of Things Have Changed</vt:lpstr>
      <vt:lpstr>The Order of Things Have Changed</vt:lpstr>
      <vt:lpstr>The Order of Things Have Changed</vt:lpstr>
      <vt:lpstr>The Order of Things Have Changed</vt:lpstr>
      <vt:lpstr>PowerPoint Presentation</vt:lpstr>
      <vt:lpstr>Job Shares by Skill Group 1980 - 2040</vt:lpstr>
      <vt:lpstr>Lost Jobs</vt:lpstr>
      <vt:lpstr>Lost Jobs</vt:lpstr>
      <vt:lpstr>Lost Jobs</vt:lpstr>
      <vt:lpstr>Lost Jobs</vt:lpstr>
      <vt:lpstr>Lost Jobs</vt:lpstr>
      <vt:lpstr>  U.S. Job Creation by Decades</vt:lpstr>
      <vt:lpstr>Workplace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2-Year College Graduates </vt:lpstr>
      <vt:lpstr>4-Year College Graduates </vt:lpstr>
      <vt:lpstr>4-Year College Graduates </vt:lpstr>
      <vt:lpstr>WHAT </vt:lpstr>
      <vt:lpstr>Application Model </vt:lpstr>
      <vt:lpstr>Knowledge Taxonomy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Seven Interrelated Fundamental Shifts</vt:lpstr>
      <vt:lpstr>Seven Interrelated Fundamental Shifts</vt:lpstr>
      <vt:lpstr>Reading Study Summary</vt:lpstr>
      <vt:lpstr>Reading Study Summary</vt:lpstr>
      <vt:lpstr>Seven Interrelated Fundamental Shifts</vt:lpstr>
      <vt:lpstr>PowerPoint Presentation</vt:lpstr>
      <vt:lpstr>Data Analytics</vt:lpstr>
      <vt:lpstr>PowerPoint Presentation</vt:lpstr>
      <vt:lpstr>Data Analytics</vt:lpstr>
      <vt:lpstr>Clustered Column-Line on Secondary Axis</vt:lpstr>
      <vt:lpstr>3-D Surface</vt:lpstr>
      <vt:lpstr>Radar</vt:lpstr>
      <vt:lpstr>Box-and-Whisker Plot</vt:lpstr>
      <vt:lpstr>Big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ANALYTICS IS INTERDISCIPLINARY   But that is not how we are organized, certified, tenured or contracted</vt:lpstr>
      <vt:lpstr>Seven Interrelated Fundamental Shifts</vt:lpstr>
      <vt:lpstr>HOW </vt:lpstr>
      <vt:lpstr>Organizational Changes</vt:lpstr>
      <vt:lpstr>Organizational Changes</vt:lpstr>
      <vt:lpstr>Organizational Changes</vt:lpstr>
      <vt:lpstr>Fundamental Shift in Instruction</vt:lpstr>
      <vt:lpstr>PowerPoint Presentation</vt:lpstr>
      <vt:lpstr>Scope and Sequence</vt:lpstr>
      <vt:lpstr>Fundamental Shift in Instruction</vt:lpstr>
      <vt:lpstr>Fundamental Shift in Instruction</vt:lpstr>
      <vt:lpstr> Google Cardboard </vt:lpstr>
      <vt:lpstr>PowerPoint Presentation</vt:lpstr>
      <vt:lpstr>PowerPoint Presentation</vt:lpstr>
      <vt:lpstr>PowerPoint Presentation</vt:lpstr>
      <vt:lpstr>Fundamental Shift in Instruction</vt:lpstr>
      <vt:lpstr>PowerPoint Presentation</vt:lpstr>
      <vt:lpstr>PowerPoint Presentation</vt:lpstr>
      <vt:lpstr>PowerPoint Presentation</vt:lpstr>
      <vt:lpstr>PowerPoint Presentation</vt:lpstr>
      <vt:lpstr>Fundamental Shift in Instruction</vt:lpstr>
      <vt:lpstr>Florida, Michigan, Virginia and Alabama require one online course as a graduation requirement.  Idaho requires two.</vt:lpstr>
      <vt:lpstr>Fundamental Shift in Instruction</vt:lpstr>
      <vt:lpstr>WHY - WHAT - 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we measuring what is most important or what is easiest to measure?</vt:lpstr>
      <vt:lpstr>Survey Tools  for Measuring What Matters</vt:lpstr>
      <vt:lpstr>Teacher vs. Student Comparison </vt:lpstr>
      <vt:lpstr>Teacher vs. Student Comparison </vt:lpstr>
      <vt:lpstr>Teacher vs. Student Comparison </vt:lpstr>
      <vt:lpstr>Teacher vs. Student Comparison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Cornell</dc:creator>
  <cp:lastModifiedBy>Administrator</cp:lastModifiedBy>
  <cp:revision>64</cp:revision>
  <dcterms:created xsi:type="dcterms:W3CDTF">2015-07-14T16:51:26Z</dcterms:created>
  <dcterms:modified xsi:type="dcterms:W3CDTF">2016-11-03T17:40:33Z</dcterms:modified>
</cp:coreProperties>
</file>