
<file path=[Content_Types].xml><?xml version="1.0" encoding="utf-8"?>
<Types xmlns="http://schemas.openxmlformats.org/package/2006/content-types">
  <Default Extension="tmp" ContentType="image/png"/>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297" r:id="rId3"/>
    <p:sldId id="298" r:id="rId4"/>
    <p:sldId id="263" r:id="rId5"/>
    <p:sldId id="264" r:id="rId6"/>
    <p:sldId id="293" r:id="rId7"/>
    <p:sldId id="294" r:id="rId8"/>
    <p:sldId id="295" r:id="rId9"/>
    <p:sldId id="299" r:id="rId10"/>
    <p:sldId id="305" r:id="rId11"/>
    <p:sldId id="306" r:id="rId12"/>
    <p:sldId id="307" r:id="rId13"/>
    <p:sldId id="308" r:id="rId14"/>
    <p:sldId id="269" r:id="rId15"/>
    <p:sldId id="267" r:id="rId16"/>
    <p:sldId id="300" r:id="rId17"/>
    <p:sldId id="274" r:id="rId18"/>
    <p:sldId id="275" r:id="rId19"/>
    <p:sldId id="273" r:id="rId20"/>
    <p:sldId id="276" r:id="rId21"/>
    <p:sldId id="277" r:id="rId22"/>
    <p:sldId id="278" r:id="rId23"/>
    <p:sldId id="301" r:id="rId24"/>
    <p:sldId id="271" r:id="rId25"/>
    <p:sldId id="272" r:id="rId26"/>
    <p:sldId id="279" r:id="rId27"/>
    <p:sldId id="280" r:id="rId28"/>
    <p:sldId id="281" r:id="rId29"/>
    <p:sldId id="282" r:id="rId30"/>
    <p:sldId id="283" r:id="rId31"/>
    <p:sldId id="284" r:id="rId32"/>
    <p:sldId id="285" r:id="rId33"/>
    <p:sldId id="304" r:id="rId34"/>
    <p:sldId id="286" r:id="rId35"/>
    <p:sldId id="302" r:id="rId36"/>
    <p:sldId id="287" r:id="rId37"/>
    <p:sldId id="303" r:id="rId38"/>
    <p:sldId id="288" r:id="rId39"/>
    <p:sldId id="289" r:id="rId40"/>
    <p:sldId id="290" r:id="rId41"/>
    <p:sldId id="291" r:id="rId42"/>
    <p:sldId id="292" r:id="rId43"/>
    <p:sldId id="309" r:id="rId44"/>
    <p:sldId id="257" r:id="rId45"/>
    <p:sldId id="261" r:id="rId46"/>
    <p:sldId id="262" r:id="rId47"/>
    <p:sldId id="258" r:id="rId48"/>
    <p:sldId id="259" r:id="rId49"/>
    <p:sldId id="260" r:id="rId50"/>
    <p:sldId id="31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4" d="100"/>
          <a:sy n="114" d="100"/>
        </p:scale>
        <p:origin x="474" y="10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Regents/Local Diploma</c:v>
                </c:pt>
              </c:strCache>
            </c:strRef>
          </c:tx>
          <c:spPr>
            <a:solidFill>
              <a:schemeClr val="bg1"/>
            </a:solidFill>
          </c:spPr>
          <c:invertIfNegative val="0"/>
          <c:cat>
            <c:strRef>
              <c:f>Sheet1!$A$2:$A$4</c:f>
              <c:strCache>
                <c:ptCount val="3"/>
                <c:pt idx="0">
                  <c:v>2014</c:v>
                </c:pt>
                <c:pt idx="1">
                  <c:v>2015</c:v>
                </c:pt>
                <c:pt idx="2">
                  <c:v>2016 Projected</c:v>
                </c:pt>
              </c:strCache>
            </c:strRef>
          </c:cat>
          <c:val>
            <c:numRef>
              <c:f>Sheet1!$B$2:$B$4</c:f>
              <c:numCache>
                <c:formatCode>General</c:formatCode>
                <c:ptCount val="3"/>
                <c:pt idx="0">
                  <c:v>39</c:v>
                </c:pt>
                <c:pt idx="1">
                  <c:v>42</c:v>
                </c:pt>
                <c:pt idx="2">
                  <c:v>55</c:v>
                </c:pt>
              </c:numCache>
            </c:numRef>
          </c:val>
          <c:extLst>
            <c:ext xmlns:c16="http://schemas.microsoft.com/office/drawing/2014/chart" uri="{C3380CC4-5D6E-409C-BE32-E72D297353CC}">
              <c16:uniqueId val="{00000000-2CC7-44A9-B1CA-178F0152D639}"/>
            </c:ext>
          </c:extLst>
        </c:ser>
        <c:ser>
          <c:idx val="1"/>
          <c:order val="1"/>
          <c:tx>
            <c:strRef>
              <c:f>Sheet1!$C$1</c:f>
              <c:strCache>
                <c:ptCount val="1"/>
                <c:pt idx="0">
                  <c:v>Advanced Regents Diploma</c:v>
                </c:pt>
              </c:strCache>
            </c:strRef>
          </c:tx>
          <c:invertIfNegative val="0"/>
          <c:cat>
            <c:strRef>
              <c:f>Sheet1!$A$2:$A$4</c:f>
              <c:strCache>
                <c:ptCount val="3"/>
                <c:pt idx="0">
                  <c:v>2014</c:v>
                </c:pt>
                <c:pt idx="1">
                  <c:v>2015</c:v>
                </c:pt>
                <c:pt idx="2">
                  <c:v>2016 Projected</c:v>
                </c:pt>
              </c:strCache>
            </c:strRef>
          </c:cat>
          <c:val>
            <c:numRef>
              <c:f>Sheet1!$C$2:$C$4</c:f>
              <c:numCache>
                <c:formatCode>General</c:formatCode>
                <c:ptCount val="3"/>
                <c:pt idx="0">
                  <c:v>4</c:v>
                </c:pt>
                <c:pt idx="1">
                  <c:v>10</c:v>
                </c:pt>
              </c:numCache>
            </c:numRef>
          </c:val>
          <c:extLst>
            <c:ext xmlns:c16="http://schemas.microsoft.com/office/drawing/2014/chart" uri="{C3380CC4-5D6E-409C-BE32-E72D297353CC}">
              <c16:uniqueId val="{00000001-2CC7-44A9-B1CA-178F0152D639}"/>
            </c:ext>
          </c:extLst>
        </c:ser>
        <c:dLbls>
          <c:showLegendKey val="0"/>
          <c:showVal val="0"/>
          <c:showCatName val="0"/>
          <c:showSerName val="0"/>
          <c:showPercent val="0"/>
          <c:showBubbleSize val="0"/>
        </c:dLbls>
        <c:gapWidth val="150"/>
        <c:overlap val="100"/>
        <c:axId val="330328784"/>
        <c:axId val="330329344"/>
      </c:barChart>
      <c:catAx>
        <c:axId val="330328784"/>
        <c:scaling>
          <c:orientation val="minMax"/>
        </c:scaling>
        <c:delete val="0"/>
        <c:axPos val="b"/>
        <c:numFmt formatCode="General" sourceLinked="0"/>
        <c:majorTickMark val="out"/>
        <c:minorTickMark val="none"/>
        <c:tickLblPos val="nextTo"/>
        <c:crossAx val="330329344"/>
        <c:crosses val="autoZero"/>
        <c:auto val="1"/>
        <c:lblAlgn val="ctr"/>
        <c:lblOffset val="100"/>
        <c:noMultiLvlLbl val="0"/>
      </c:catAx>
      <c:valAx>
        <c:axId val="330329344"/>
        <c:scaling>
          <c:orientation val="minMax"/>
        </c:scaling>
        <c:delete val="0"/>
        <c:axPos val="l"/>
        <c:majorGridlines/>
        <c:numFmt formatCode="General" sourceLinked="1"/>
        <c:majorTickMark val="out"/>
        <c:minorTickMark val="none"/>
        <c:tickLblPos val="nextTo"/>
        <c:crossAx val="33032878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b="1">
                <a:solidFill>
                  <a:schemeClr val="bg1"/>
                </a:solidFill>
              </a:rPr>
              <a:t>COMPARISON CHART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1-7852-4EB7-90B2-0E301606505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852-4EB7-90B2-0E301606505B}"/>
              </c:ext>
            </c:extLst>
          </c:dPt>
          <c:dPt>
            <c:idx val="2"/>
            <c:invertIfNegative val="0"/>
            <c:bubble3D val="0"/>
            <c:spPr>
              <a:solidFill>
                <a:srgbClr val="00B050"/>
              </a:solidFill>
              <a:ln>
                <a:solidFill>
                  <a:srgbClr val="00B050"/>
                </a:solidFill>
              </a:ln>
              <a:effectLst/>
            </c:spPr>
            <c:extLst>
              <c:ext xmlns:c16="http://schemas.microsoft.com/office/drawing/2014/chart" uri="{C3380CC4-5D6E-409C-BE32-E72D297353CC}">
                <c16:uniqueId val="{00000005-7852-4EB7-90B2-0E301606505B}"/>
              </c:ext>
            </c:extLst>
          </c:dPt>
          <c:dPt>
            <c:idx val="3"/>
            <c:invertIfNegative val="0"/>
            <c:bubble3D val="0"/>
            <c:spPr>
              <a:solidFill>
                <a:srgbClr val="7030A0"/>
              </a:solidFill>
              <a:ln>
                <a:noFill/>
              </a:ln>
              <a:effectLst/>
            </c:spPr>
            <c:extLst>
              <c:ext xmlns:c16="http://schemas.microsoft.com/office/drawing/2014/chart" uri="{C3380CC4-5D6E-409C-BE32-E72D297353CC}">
                <c16:uniqueId val="{00000007-7852-4EB7-90B2-0E301606505B}"/>
              </c:ext>
            </c:extLst>
          </c:dPt>
          <c:cat>
            <c:strRef>
              <c:f>'G:\[9TH AND 11TH GRADES COMPARISON REPORTS.xlsx]Sheet1'!$A$3:$A$6</c:f>
              <c:strCache>
                <c:ptCount val="4"/>
                <c:pt idx="0">
                  <c:v>2014-2015 Grade 9 Students</c:v>
                </c:pt>
                <c:pt idx="1">
                  <c:v>2015-2016 Grade 9 Students</c:v>
                </c:pt>
                <c:pt idx="2">
                  <c:v>2014-2015 Grade 11 Students</c:v>
                </c:pt>
                <c:pt idx="3">
                  <c:v>2015-2016 Grade 11 Students</c:v>
                </c:pt>
              </c:strCache>
            </c:strRef>
          </c:cat>
          <c:val>
            <c:numRef>
              <c:f>'G:\[9TH AND 11TH GRADES COMPARISON REPORTS.xlsx]Sheet1'!$B$3:$B$6</c:f>
              <c:numCache>
                <c:formatCode>General</c:formatCode>
                <c:ptCount val="4"/>
                <c:pt idx="0">
                  <c:v>327</c:v>
                </c:pt>
                <c:pt idx="1">
                  <c:v>376</c:v>
                </c:pt>
                <c:pt idx="2">
                  <c:v>227</c:v>
                </c:pt>
                <c:pt idx="3">
                  <c:v>370</c:v>
                </c:pt>
              </c:numCache>
            </c:numRef>
          </c:val>
          <c:extLst>
            <c:ext xmlns:c16="http://schemas.microsoft.com/office/drawing/2014/chart" uri="{C3380CC4-5D6E-409C-BE32-E72D297353CC}">
              <c16:uniqueId val="{00000008-7852-4EB7-90B2-0E301606505B}"/>
            </c:ext>
          </c:extLst>
        </c:ser>
        <c:dLbls>
          <c:showLegendKey val="0"/>
          <c:showVal val="0"/>
          <c:showCatName val="0"/>
          <c:showSerName val="0"/>
          <c:showPercent val="0"/>
          <c:showBubbleSize val="0"/>
        </c:dLbls>
        <c:gapWidth val="219"/>
        <c:overlap val="-27"/>
        <c:axId val="330331584"/>
        <c:axId val="330332144"/>
      </c:barChart>
      <c:catAx>
        <c:axId val="33033158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a:t>GRADE LEVEL</a:t>
                </a:r>
              </a:p>
              <a:p>
                <a:pPr>
                  <a:defRPr sz="1100" b="1"/>
                </a:pPr>
                <a:r>
                  <a:rPr lang="en-US" sz="1100" b="1" dirty="0"/>
                  <a:t>5</a:t>
                </a:r>
                <a:r>
                  <a:rPr lang="en-US" sz="1100" b="1" baseline="0" dirty="0"/>
                  <a:t> OR MORE CREDITS EARNED</a:t>
                </a:r>
                <a:endParaRPr lang="en-US" sz="1100" b="1" dirty="0"/>
              </a:p>
            </c:rich>
          </c:tx>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crossAx val="330332144"/>
        <c:crosses val="autoZero"/>
        <c:auto val="1"/>
        <c:lblAlgn val="ctr"/>
        <c:lblOffset val="100"/>
        <c:noMultiLvlLbl val="0"/>
      </c:catAx>
      <c:valAx>
        <c:axId val="33033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US" sz="1100">
                    <a:solidFill>
                      <a:schemeClr val="bg1"/>
                    </a:solidFill>
                  </a:rPr>
                  <a:t>NUMBER</a:t>
                </a:r>
                <a:r>
                  <a:rPr lang="en-US" sz="1100" baseline="0">
                    <a:solidFill>
                      <a:schemeClr val="bg1"/>
                    </a:solidFill>
                  </a:rPr>
                  <a:t> OF STUDENTS</a:t>
                </a:r>
                <a:endParaRPr lang="en-US" sz="1100">
                  <a:solidFill>
                    <a:schemeClr val="bg1"/>
                  </a:solidFill>
                </a:endParaRP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033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84B68-719E-4F61-8965-54FBEF8B5AB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37B7AF-EEC0-4FC2-A446-6053530C818E}">
      <dgm:prSet/>
      <dgm:spPr>
        <a:solidFill>
          <a:srgbClr val="0070C0"/>
        </a:solidFill>
      </dgm:spPr>
      <dgm:t>
        <a:bodyPr/>
        <a:lstStyle/>
        <a:p>
          <a:r>
            <a:rPr lang="en-US" dirty="0"/>
            <a:t>School Leaders</a:t>
          </a:r>
        </a:p>
      </dgm:t>
    </dgm:pt>
    <dgm:pt modelId="{C5E003FB-9B0E-4922-BC00-14E8082C62FF}" type="parTrans" cxnId="{119D8397-3478-47B5-959F-0CDB9CF1E1E7}">
      <dgm:prSet/>
      <dgm:spPr/>
      <dgm:t>
        <a:bodyPr/>
        <a:lstStyle/>
        <a:p>
          <a:endParaRPr lang="en-US"/>
        </a:p>
      </dgm:t>
    </dgm:pt>
    <dgm:pt modelId="{D2D232E6-EBCF-4F5A-94F1-E7F4B5750205}" type="sibTrans" cxnId="{119D8397-3478-47B5-959F-0CDB9CF1E1E7}">
      <dgm:prSet/>
      <dgm:spPr/>
      <dgm:t>
        <a:bodyPr/>
        <a:lstStyle/>
        <a:p>
          <a:endParaRPr lang="en-US"/>
        </a:p>
      </dgm:t>
    </dgm:pt>
    <dgm:pt modelId="{3FB3F56A-4E01-417A-AF7F-8D0811D15647}">
      <dgm:prSet/>
      <dgm:spPr/>
      <dgm:t>
        <a:bodyPr/>
        <a:lstStyle/>
        <a:p>
          <a:r>
            <a:rPr lang="en-US"/>
            <a:t>Distributive Leadership</a:t>
          </a:r>
        </a:p>
      </dgm:t>
    </dgm:pt>
    <dgm:pt modelId="{3D98300F-5811-4A18-8023-EBC94B755B25}" type="parTrans" cxnId="{195CC3BE-6B39-42F5-A9EB-6F1245EAF192}">
      <dgm:prSet/>
      <dgm:spPr/>
      <dgm:t>
        <a:bodyPr/>
        <a:lstStyle/>
        <a:p>
          <a:endParaRPr lang="en-US"/>
        </a:p>
      </dgm:t>
    </dgm:pt>
    <dgm:pt modelId="{36E3618C-7851-43F0-A2FF-FACEF9EDB61A}" type="sibTrans" cxnId="{195CC3BE-6B39-42F5-A9EB-6F1245EAF192}">
      <dgm:prSet/>
      <dgm:spPr/>
      <dgm:t>
        <a:bodyPr/>
        <a:lstStyle/>
        <a:p>
          <a:endParaRPr lang="en-US"/>
        </a:p>
      </dgm:t>
    </dgm:pt>
    <dgm:pt modelId="{9D855C79-7197-4179-8268-4B11B5809036}">
      <dgm:prSet/>
      <dgm:spPr/>
      <dgm:t>
        <a:bodyPr/>
        <a:lstStyle/>
        <a:p>
          <a:r>
            <a:rPr lang="en-US" dirty="0"/>
            <a:t>Using Data to Drive School Change</a:t>
          </a:r>
        </a:p>
      </dgm:t>
    </dgm:pt>
    <dgm:pt modelId="{7E6F5AFA-9B55-4291-A844-8052B624EE22}" type="parTrans" cxnId="{FC7BFCE8-102F-4C66-8E7A-A7B2D9798B14}">
      <dgm:prSet/>
      <dgm:spPr/>
      <dgm:t>
        <a:bodyPr/>
        <a:lstStyle/>
        <a:p>
          <a:endParaRPr lang="en-US"/>
        </a:p>
      </dgm:t>
    </dgm:pt>
    <dgm:pt modelId="{2E646F1E-35E0-4718-8DB8-77360F3688B8}" type="sibTrans" cxnId="{FC7BFCE8-102F-4C66-8E7A-A7B2D9798B14}">
      <dgm:prSet/>
      <dgm:spPr/>
      <dgm:t>
        <a:bodyPr/>
        <a:lstStyle/>
        <a:p>
          <a:endParaRPr lang="en-US"/>
        </a:p>
      </dgm:t>
    </dgm:pt>
    <dgm:pt modelId="{FFD42449-3EF9-4FC7-98C9-E82E5AB3D8E2}">
      <dgm:prSet/>
      <dgm:spPr>
        <a:solidFill>
          <a:srgbClr val="0070C0"/>
        </a:solidFill>
      </dgm:spPr>
      <dgm:t>
        <a:bodyPr/>
        <a:lstStyle/>
        <a:p>
          <a:r>
            <a:rPr lang="en-US"/>
            <a:t>Instructional Coaches</a:t>
          </a:r>
        </a:p>
      </dgm:t>
    </dgm:pt>
    <dgm:pt modelId="{269C5B9B-31B4-4AD8-8C1C-78366DC82D92}" type="parTrans" cxnId="{E889C469-C9F9-4F31-B275-C91142DE2E9D}">
      <dgm:prSet/>
      <dgm:spPr/>
      <dgm:t>
        <a:bodyPr/>
        <a:lstStyle/>
        <a:p>
          <a:endParaRPr lang="en-US"/>
        </a:p>
      </dgm:t>
    </dgm:pt>
    <dgm:pt modelId="{5D6FFBBE-CBF8-4B17-B82A-EB11DC781F1F}" type="sibTrans" cxnId="{E889C469-C9F9-4F31-B275-C91142DE2E9D}">
      <dgm:prSet/>
      <dgm:spPr/>
      <dgm:t>
        <a:bodyPr/>
        <a:lstStyle/>
        <a:p>
          <a:endParaRPr lang="en-US"/>
        </a:p>
      </dgm:t>
    </dgm:pt>
    <dgm:pt modelId="{EAB448BB-9DB1-46D1-A72C-58814B3B6316}">
      <dgm:prSet/>
      <dgm:spPr/>
      <dgm:t>
        <a:bodyPr/>
        <a:lstStyle/>
        <a:p>
          <a:r>
            <a:rPr lang="en-US" dirty="0"/>
            <a:t>The Coaching Model for PLC’s</a:t>
          </a:r>
        </a:p>
      </dgm:t>
    </dgm:pt>
    <dgm:pt modelId="{97D6DD1A-1732-4F9E-A081-E912FEAA733D}" type="parTrans" cxnId="{F4E47927-7BC7-4F95-9C49-DB185A5D49CA}">
      <dgm:prSet/>
      <dgm:spPr/>
      <dgm:t>
        <a:bodyPr/>
        <a:lstStyle/>
        <a:p>
          <a:endParaRPr lang="en-US"/>
        </a:p>
      </dgm:t>
    </dgm:pt>
    <dgm:pt modelId="{10467B21-6B24-46C7-BA73-D52898126F52}" type="sibTrans" cxnId="{F4E47927-7BC7-4F95-9C49-DB185A5D49CA}">
      <dgm:prSet/>
      <dgm:spPr/>
      <dgm:t>
        <a:bodyPr/>
        <a:lstStyle/>
        <a:p>
          <a:endParaRPr lang="en-US"/>
        </a:p>
      </dgm:t>
    </dgm:pt>
    <dgm:pt modelId="{D8FE172F-068B-4131-ADFF-BA841291F0A0}">
      <dgm:prSet/>
      <dgm:spPr/>
      <dgm:t>
        <a:bodyPr/>
        <a:lstStyle/>
        <a:p>
          <a:r>
            <a:rPr lang="en-US"/>
            <a:t>Development of Teacher Leaders</a:t>
          </a:r>
        </a:p>
      </dgm:t>
    </dgm:pt>
    <dgm:pt modelId="{E4A4F9A4-72CA-4F2E-8B1A-08576BD70F7B}" type="parTrans" cxnId="{DB97BDFA-FA2A-425B-8098-B6F0177C127F}">
      <dgm:prSet/>
      <dgm:spPr/>
      <dgm:t>
        <a:bodyPr/>
        <a:lstStyle/>
        <a:p>
          <a:endParaRPr lang="en-US"/>
        </a:p>
      </dgm:t>
    </dgm:pt>
    <dgm:pt modelId="{2729CFE4-365E-47F9-A4C7-39FF385D306E}" type="sibTrans" cxnId="{DB97BDFA-FA2A-425B-8098-B6F0177C127F}">
      <dgm:prSet/>
      <dgm:spPr/>
      <dgm:t>
        <a:bodyPr/>
        <a:lstStyle/>
        <a:p>
          <a:endParaRPr lang="en-US"/>
        </a:p>
      </dgm:t>
    </dgm:pt>
    <dgm:pt modelId="{EA7F75C1-83E5-4457-B1E9-E9DA31E5146D}">
      <dgm:prSet/>
      <dgm:spPr>
        <a:solidFill>
          <a:srgbClr val="0070C0"/>
        </a:solidFill>
      </dgm:spPr>
      <dgm:t>
        <a:bodyPr/>
        <a:lstStyle/>
        <a:p>
          <a:r>
            <a:rPr lang="en-US"/>
            <a:t>Teachers</a:t>
          </a:r>
        </a:p>
      </dgm:t>
    </dgm:pt>
    <dgm:pt modelId="{3782B9F5-B57F-48AD-AF5F-DFC410828FA6}" type="parTrans" cxnId="{47767486-59EF-46FD-9D09-B1FFC43446ED}">
      <dgm:prSet/>
      <dgm:spPr/>
      <dgm:t>
        <a:bodyPr/>
        <a:lstStyle/>
        <a:p>
          <a:endParaRPr lang="en-US"/>
        </a:p>
      </dgm:t>
    </dgm:pt>
    <dgm:pt modelId="{B1A20BCA-D2DE-448A-AD27-E478455C4C09}" type="sibTrans" cxnId="{47767486-59EF-46FD-9D09-B1FFC43446ED}">
      <dgm:prSet/>
      <dgm:spPr/>
      <dgm:t>
        <a:bodyPr/>
        <a:lstStyle/>
        <a:p>
          <a:endParaRPr lang="en-US"/>
        </a:p>
      </dgm:t>
    </dgm:pt>
    <dgm:pt modelId="{9A826FAB-767B-44CF-B48C-E0F9AC5CF1C5}">
      <dgm:prSet/>
      <dgm:spPr/>
      <dgm:t>
        <a:bodyPr/>
        <a:lstStyle/>
        <a:p>
          <a:r>
            <a:rPr lang="en-US"/>
            <a:t>Effective Pedagogy</a:t>
          </a:r>
        </a:p>
      </dgm:t>
    </dgm:pt>
    <dgm:pt modelId="{70E96E6F-854F-4C14-9213-FFFA5024E258}" type="parTrans" cxnId="{0AE8D86F-1413-4FDE-9D4D-7C74C2E98242}">
      <dgm:prSet/>
      <dgm:spPr/>
      <dgm:t>
        <a:bodyPr/>
        <a:lstStyle/>
        <a:p>
          <a:endParaRPr lang="en-US"/>
        </a:p>
      </dgm:t>
    </dgm:pt>
    <dgm:pt modelId="{E32EFD3D-69D1-4EF7-9BB8-BE7A5E35EA1C}" type="sibTrans" cxnId="{0AE8D86F-1413-4FDE-9D4D-7C74C2E98242}">
      <dgm:prSet/>
      <dgm:spPr/>
      <dgm:t>
        <a:bodyPr/>
        <a:lstStyle/>
        <a:p>
          <a:endParaRPr lang="en-US"/>
        </a:p>
      </dgm:t>
    </dgm:pt>
    <dgm:pt modelId="{B2237DB5-3608-40FF-8F5B-F98009460C26}" type="pres">
      <dgm:prSet presAssocID="{A5F84B68-719E-4F61-8965-54FBEF8B5ABB}" presName="Name0" presStyleCnt="0">
        <dgm:presLayoutVars>
          <dgm:dir/>
          <dgm:animLvl val="lvl"/>
          <dgm:resizeHandles val="exact"/>
        </dgm:presLayoutVars>
      </dgm:prSet>
      <dgm:spPr/>
    </dgm:pt>
    <dgm:pt modelId="{B8AB6CF9-85B9-4809-A9B3-C935B1AD81B7}" type="pres">
      <dgm:prSet presAssocID="{3337B7AF-EEC0-4FC2-A446-6053530C818E}" presName="linNode" presStyleCnt="0"/>
      <dgm:spPr/>
    </dgm:pt>
    <dgm:pt modelId="{C8F63E02-7EAB-499C-9E6C-08A19C150790}" type="pres">
      <dgm:prSet presAssocID="{3337B7AF-EEC0-4FC2-A446-6053530C818E}" presName="parentText" presStyleLbl="node1" presStyleIdx="0" presStyleCnt="3">
        <dgm:presLayoutVars>
          <dgm:chMax val="1"/>
          <dgm:bulletEnabled val="1"/>
        </dgm:presLayoutVars>
      </dgm:prSet>
      <dgm:spPr/>
    </dgm:pt>
    <dgm:pt modelId="{9CCF57F3-BD72-42FE-A3CF-5126E742FDB2}" type="pres">
      <dgm:prSet presAssocID="{3337B7AF-EEC0-4FC2-A446-6053530C818E}" presName="descendantText" presStyleLbl="alignAccFollowNode1" presStyleIdx="0" presStyleCnt="3">
        <dgm:presLayoutVars>
          <dgm:bulletEnabled val="1"/>
        </dgm:presLayoutVars>
      </dgm:prSet>
      <dgm:spPr/>
    </dgm:pt>
    <dgm:pt modelId="{E4EC9DC6-28CC-4CB0-A3AB-D0598C8A818A}" type="pres">
      <dgm:prSet presAssocID="{D2D232E6-EBCF-4F5A-94F1-E7F4B5750205}" presName="sp" presStyleCnt="0"/>
      <dgm:spPr/>
    </dgm:pt>
    <dgm:pt modelId="{F0B868AC-94B8-44B6-893C-74A9150B67C5}" type="pres">
      <dgm:prSet presAssocID="{FFD42449-3EF9-4FC7-98C9-E82E5AB3D8E2}" presName="linNode" presStyleCnt="0"/>
      <dgm:spPr/>
    </dgm:pt>
    <dgm:pt modelId="{D1480586-63A8-4E41-B83C-8EB3DB947DE3}" type="pres">
      <dgm:prSet presAssocID="{FFD42449-3EF9-4FC7-98C9-E82E5AB3D8E2}" presName="parentText" presStyleLbl="node1" presStyleIdx="1" presStyleCnt="3">
        <dgm:presLayoutVars>
          <dgm:chMax val="1"/>
          <dgm:bulletEnabled val="1"/>
        </dgm:presLayoutVars>
      </dgm:prSet>
      <dgm:spPr/>
    </dgm:pt>
    <dgm:pt modelId="{7FFEEADB-D0DA-4912-A451-09C373338541}" type="pres">
      <dgm:prSet presAssocID="{FFD42449-3EF9-4FC7-98C9-E82E5AB3D8E2}" presName="descendantText" presStyleLbl="alignAccFollowNode1" presStyleIdx="1" presStyleCnt="3">
        <dgm:presLayoutVars>
          <dgm:bulletEnabled val="1"/>
        </dgm:presLayoutVars>
      </dgm:prSet>
      <dgm:spPr/>
    </dgm:pt>
    <dgm:pt modelId="{24CB583E-B4AE-48A1-9F07-3815F01F7001}" type="pres">
      <dgm:prSet presAssocID="{5D6FFBBE-CBF8-4B17-B82A-EB11DC781F1F}" presName="sp" presStyleCnt="0"/>
      <dgm:spPr/>
    </dgm:pt>
    <dgm:pt modelId="{3CAE63FA-6FD4-4555-9AE1-5AB0D22F2FC7}" type="pres">
      <dgm:prSet presAssocID="{EA7F75C1-83E5-4457-B1E9-E9DA31E5146D}" presName="linNode" presStyleCnt="0"/>
      <dgm:spPr/>
    </dgm:pt>
    <dgm:pt modelId="{0B810CCD-6407-4959-8F04-54E11989448E}" type="pres">
      <dgm:prSet presAssocID="{EA7F75C1-83E5-4457-B1E9-E9DA31E5146D}" presName="parentText" presStyleLbl="node1" presStyleIdx="2" presStyleCnt="3">
        <dgm:presLayoutVars>
          <dgm:chMax val="1"/>
          <dgm:bulletEnabled val="1"/>
        </dgm:presLayoutVars>
      </dgm:prSet>
      <dgm:spPr/>
    </dgm:pt>
    <dgm:pt modelId="{D7123572-A03D-406A-8249-52CF5D2A8F61}" type="pres">
      <dgm:prSet presAssocID="{EA7F75C1-83E5-4457-B1E9-E9DA31E5146D}" presName="descendantText" presStyleLbl="alignAccFollowNode1" presStyleIdx="2" presStyleCnt="3">
        <dgm:presLayoutVars>
          <dgm:bulletEnabled val="1"/>
        </dgm:presLayoutVars>
      </dgm:prSet>
      <dgm:spPr/>
    </dgm:pt>
  </dgm:ptLst>
  <dgm:cxnLst>
    <dgm:cxn modelId="{B193D9C8-467C-4C46-B6F3-BB4D59FC678C}" type="presOf" srcId="{D8FE172F-068B-4131-ADFF-BA841291F0A0}" destId="{7FFEEADB-D0DA-4912-A451-09C373338541}" srcOrd="0" destOrd="1" presId="urn:microsoft.com/office/officeart/2005/8/layout/vList5"/>
    <dgm:cxn modelId="{DB97BDFA-FA2A-425B-8098-B6F0177C127F}" srcId="{FFD42449-3EF9-4FC7-98C9-E82E5AB3D8E2}" destId="{D8FE172F-068B-4131-ADFF-BA841291F0A0}" srcOrd="1" destOrd="0" parTransId="{E4A4F9A4-72CA-4F2E-8B1A-08576BD70F7B}" sibTransId="{2729CFE4-365E-47F9-A4C7-39FF385D306E}"/>
    <dgm:cxn modelId="{195CC3BE-6B39-42F5-A9EB-6F1245EAF192}" srcId="{3337B7AF-EEC0-4FC2-A446-6053530C818E}" destId="{3FB3F56A-4E01-417A-AF7F-8D0811D15647}" srcOrd="0" destOrd="0" parTransId="{3D98300F-5811-4A18-8023-EBC94B755B25}" sibTransId="{36E3618C-7851-43F0-A2FF-FACEF9EDB61A}"/>
    <dgm:cxn modelId="{004C0EEC-6D37-4727-8E66-ECE192E6392E}" type="presOf" srcId="{3FB3F56A-4E01-417A-AF7F-8D0811D15647}" destId="{9CCF57F3-BD72-42FE-A3CF-5126E742FDB2}" srcOrd="0" destOrd="0" presId="urn:microsoft.com/office/officeart/2005/8/layout/vList5"/>
    <dgm:cxn modelId="{A7219256-E803-4735-8CB9-22317DBBDDB3}" type="presOf" srcId="{EAB448BB-9DB1-46D1-A72C-58814B3B6316}" destId="{7FFEEADB-D0DA-4912-A451-09C373338541}" srcOrd="0" destOrd="0" presId="urn:microsoft.com/office/officeart/2005/8/layout/vList5"/>
    <dgm:cxn modelId="{7823FB01-A23B-43BD-ACC1-49AF0522E25D}" type="presOf" srcId="{A5F84B68-719E-4F61-8965-54FBEF8B5ABB}" destId="{B2237DB5-3608-40FF-8F5B-F98009460C26}" srcOrd="0" destOrd="0" presId="urn:microsoft.com/office/officeart/2005/8/layout/vList5"/>
    <dgm:cxn modelId="{69F7F8DF-6994-40B6-B66B-58BA5A34126A}" type="presOf" srcId="{9A826FAB-767B-44CF-B48C-E0F9AC5CF1C5}" destId="{D7123572-A03D-406A-8249-52CF5D2A8F61}" srcOrd="0" destOrd="0" presId="urn:microsoft.com/office/officeart/2005/8/layout/vList5"/>
    <dgm:cxn modelId="{FC7BFCE8-102F-4C66-8E7A-A7B2D9798B14}" srcId="{3337B7AF-EEC0-4FC2-A446-6053530C818E}" destId="{9D855C79-7197-4179-8268-4B11B5809036}" srcOrd="1" destOrd="0" parTransId="{7E6F5AFA-9B55-4291-A844-8052B624EE22}" sibTransId="{2E646F1E-35E0-4718-8DB8-77360F3688B8}"/>
    <dgm:cxn modelId="{22E91797-5CA8-4ECB-B3F6-6DF0E9EDA839}" type="presOf" srcId="{EA7F75C1-83E5-4457-B1E9-E9DA31E5146D}" destId="{0B810CCD-6407-4959-8F04-54E11989448E}" srcOrd="0" destOrd="0" presId="urn:microsoft.com/office/officeart/2005/8/layout/vList5"/>
    <dgm:cxn modelId="{0AE8D86F-1413-4FDE-9D4D-7C74C2E98242}" srcId="{EA7F75C1-83E5-4457-B1E9-E9DA31E5146D}" destId="{9A826FAB-767B-44CF-B48C-E0F9AC5CF1C5}" srcOrd="0" destOrd="0" parTransId="{70E96E6F-854F-4C14-9213-FFFA5024E258}" sibTransId="{E32EFD3D-69D1-4EF7-9BB8-BE7A5E35EA1C}"/>
    <dgm:cxn modelId="{F4E47927-7BC7-4F95-9C49-DB185A5D49CA}" srcId="{FFD42449-3EF9-4FC7-98C9-E82E5AB3D8E2}" destId="{EAB448BB-9DB1-46D1-A72C-58814B3B6316}" srcOrd="0" destOrd="0" parTransId="{97D6DD1A-1732-4F9E-A081-E912FEAA733D}" sibTransId="{10467B21-6B24-46C7-BA73-D52898126F52}"/>
    <dgm:cxn modelId="{1536080D-3EAE-4747-8207-CEC071F56FAF}" type="presOf" srcId="{FFD42449-3EF9-4FC7-98C9-E82E5AB3D8E2}" destId="{D1480586-63A8-4E41-B83C-8EB3DB947DE3}" srcOrd="0" destOrd="0" presId="urn:microsoft.com/office/officeart/2005/8/layout/vList5"/>
    <dgm:cxn modelId="{47767486-59EF-46FD-9D09-B1FFC43446ED}" srcId="{A5F84B68-719E-4F61-8965-54FBEF8B5ABB}" destId="{EA7F75C1-83E5-4457-B1E9-E9DA31E5146D}" srcOrd="2" destOrd="0" parTransId="{3782B9F5-B57F-48AD-AF5F-DFC410828FA6}" sibTransId="{B1A20BCA-D2DE-448A-AD27-E478455C4C09}"/>
    <dgm:cxn modelId="{119D8397-3478-47B5-959F-0CDB9CF1E1E7}" srcId="{A5F84B68-719E-4F61-8965-54FBEF8B5ABB}" destId="{3337B7AF-EEC0-4FC2-A446-6053530C818E}" srcOrd="0" destOrd="0" parTransId="{C5E003FB-9B0E-4922-BC00-14E8082C62FF}" sibTransId="{D2D232E6-EBCF-4F5A-94F1-E7F4B5750205}"/>
    <dgm:cxn modelId="{741434C2-427D-40E3-B4BD-69764A8B740E}" type="presOf" srcId="{9D855C79-7197-4179-8268-4B11B5809036}" destId="{9CCF57F3-BD72-42FE-A3CF-5126E742FDB2}" srcOrd="0" destOrd="1" presId="urn:microsoft.com/office/officeart/2005/8/layout/vList5"/>
    <dgm:cxn modelId="{DDCBB5DD-F565-4F23-A4B7-AC3A2E30D618}" type="presOf" srcId="{3337B7AF-EEC0-4FC2-A446-6053530C818E}" destId="{C8F63E02-7EAB-499C-9E6C-08A19C150790}" srcOrd="0" destOrd="0" presId="urn:microsoft.com/office/officeart/2005/8/layout/vList5"/>
    <dgm:cxn modelId="{E889C469-C9F9-4F31-B275-C91142DE2E9D}" srcId="{A5F84B68-719E-4F61-8965-54FBEF8B5ABB}" destId="{FFD42449-3EF9-4FC7-98C9-E82E5AB3D8E2}" srcOrd="1" destOrd="0" parTransId="{269C5B9B-31B4-4AD8-8C1C-78366DC82D92}" sibTransId="{5D6FFBBE-CBF8-4B17-B82A-EB11DC781F1F}"/>
    <dgm:cxn modelId="{7FB8B2F4-0C82-46BC-8281-C5F62346698B}" type="presParOf" srcId="{B2237DB5-3608-40FF-8F5B-F98009460C26}" destId="{B8AB6CF9-85B9-4809-A9B3-C935B1AD81B7}" srcOrd="0" destOrd="0" presId="urn:microsoft.com/office/officeart/2005/8/layout/vList5"/>
    <dgm:cxn modelId="{53217E6E-80B3-4F8E-8149-A914B283EAA1}" type="presParOf" srcId="{B8AB6CF9-85B9-4809-A9B3-C935B1AD81B7}" destId="{C8F63E02-7EAB-499C-9E6C-08A19C150790}" srcOrd="0" destOrd="0" presId="urn:microsoft.com/office/officeart/2005/8/layout/vList5"/>
    <dgm:cxn modelId="{FEEB2FFA-D475-4E7F-894B-07FBE7007976}" type="presParOf" srcId="{B8AB6CF9-85B9-4809-A9B3-C935B1AD81B7}" destId="{9CCF57F3-BD72-42FE-A3CF-5126E742FDB2}" srcOrd="1" destOrd="0" presId="urn:microsoft.com/office/officeart/2005/8/layout/vList5"/>
    <dgm:cxn modelId="{39E149D8-8685-4663-AFC0-AE8CCBEF9A65}" type="presParOf" srcId="{B2237DB5-3608-40FF-8F5B-F98009460C26}" destId="{E4EC9DC6-28CC-4CB0-A3AB-D0598C8A818A}" srcOrd="1" destOrd="0" presId="urn:microsoft.com/office/officeart/2005/8/layout/vList5"/>
    <dgm:cxn modelId="{E91D922B-A8F6-45F2-8FD6-8601576D2F11}" type="presParOf" srcId="{B2237DB5-3608-40FF-8F5B-F98009460C26}" destId="{F0B868AC-94B8-44B6-893C-74A9150B67C5}" srcOrd="2" destOrd="0" presId="urn:microsoft.com/office/officeart/2005/8/layout/vList5"/>
    <dgm:cxn modelId="{470B6015-184A-4CAF-906D-70E693F33B93}" type="presParOf" srcId="{F0B868AC-94B8-44B6-893C-74A9150B67C5}" destId="{D1480586-63A8-4E41-B83C-8EB3DB947DE3}" srcOrd="0" destOrd="0" presId="urn:microsoft.com/office/officeart/2005/8/layout/vList5"/>
    <dgm:cxn modelId="{CA101190-1BDE-40D9-A801-40C35C764660}" type="presParOf" srcId="{F0B868AC-94B8-44B6-893C-74A9150B67C5}" destId="{7FFEEADB-D0DA-4912-A451-09C373338541}" srcOrd="1" destOrd="0" presId="urn:microsoft.com/office/officeart/2005/8/layout/vList5"/>
    <dgm:cxn modelId="{A88AC132-803D-4F24-92C5-321DE5857680}" type="presParOf" srcId="{B2237DB5-3608-40FF-8F5B-F98009460C26}" destId="{24CB583E-B4AE-48A1-9F07-3815F01F7001}" srcOrd="3" destOrd="0" presId="urn:microsoft.com/office/officeart/2005/8/layout/vList5"/>
    <dgm:cxn modelId="{A294740C-060E-48C8-A670-2F0FDF5BED21}" type="presParOf" srcId="{B2237DB5-3608-40FF-8F5B-F98009460C26}" destId="{3CAE63FA-6FD4-4555-9AE1-5AB0D22F2FC7}" srcOrd="4" destOrd="0" presId="urn:microsoft.com/office/officeart/2005/8/layout/vList5"/>
    <dgm:cxn modelId="{E63472BF-DE9E-44D9-BC56-E666AB2A5782}" type="presParOf" srcId="{3CAE63FA-6FD4-4555-9AE1-5AB0D22F2FC7}" destId="{0B810CCD-6407-4959-8F04-54E11989448E}" srcOrd="0" destOrd="0" presId="urn:microsoft.com/office/officeart/2005/8/layout/vList5"/>
    <dgm:cxn modelId="{DA7479FD-1AA9-473D-A5AC-F116CB219C98}" type="presParOf" srcId="{3CAE63FA-6FD4-4555-9AE1-5AB0D22F2FC7}" destId="{D7123572-A03D-406A-8249-52CF5D2A8F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40C22-2ED1-4F54-BEDF-31675468F0C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E3F1E9B-2B64-4A4D-8CB6-64AF45994632}">
      <dgm:prSet custT="1"/>
      <dgm:spPr>
        <a:solidFill>
          <a:srgbClr val="0070C0"/>
        </a:solidFill>
      </dgm:spPr>
      <dgm:t>
        <a:bodyPr/>
        <a:lstStyle/>
        <a:p>
          <a:r>
            <a:rPr lang="en-US" sz="1800" dirty="0"/>
            <a:t>Exposure and Access to College </a:t>
          </a:r>
        </a:p>
      </dgm:t>
    </dgm:pt>
    <dgm:pt modelId="{3409746C-7B00-454F-A636-5FF86194FB62}" type="parTrans" cxnId="{509FB87D-59A5-4BD6-B51A-1D8827D16CDB}">
      <dgm:prSet/>
      <dgm:spPr/>
      <dgm:t>
        <a:bodyPr/>
        <a:lstStyle/>
        <a:p>
          <a:endParaRPr lang="en-US"/>
        </a:p>
      </dgm:t>
    </dgm:pt>
    <dgm:pt modelId="{41E5375E-85EE-4FCE-92F7-4AE4164D1FC9}" type="sibTrans" cxnId="{509FB87D-59A5-4BD6-B51A-1D8827D16CDB}">
      <dgm:prSet/>
      <dgm:spPr/>
      <dgm:t>
        <a:bodyPr/>
        <a:lstStyle/>
        <a:p>
          <a:endParaRPr lang="en-US"/>
        </a:p>
      </dgm:t>
    </dgm:pt>
    <dgm:pt modelId="{9A9040A4-C27D-497D-82B4-B4CE6A03359C}">
      <dgm:prSet custT="1"/>
      <dgm:spPr>
        <a:solidFill>
          <a:srgbClr val="00B0F0"/>
        </a:solidFill>
      </dgm:spPr>
      <dgm:t>
        <a:bodyPr/>
        <a:lstStyle/>
        <a:p>
          <a:r>
            <a:rPr lang="en-US" sz="1800" dirty="0"/>
            <a:t>Nassau Community College   GEAR Up</a:t>
          </a:r>
        </a:p>
      </dgm:t>
    </dgm:pt>
    <dgm:pt modelId="{E2B2A241-A744-4BD6-B76D-98F18654E69A}" type="parTrans" cxnId="{9B8F2F40-CC27-4949-8B04-57A86D9255BD}">
      <dgm:prSet/>
      <dgm:spPr/>
      <dgm:t>
        <a:bodyPr/>
        <a:lstStyle/>
        <a:p>
          <a:endParaRPr lang="en-US"/>
        </a:p>
      </dgm:t>
    </dgm:pt>
    <dgm:pt modelId="{A2D45AB5-3260-46AD-BECB-C677CD2675C3}" type="sibTrans" cxnId="{9B8F2F40-CC27-4949-8B04-57A86D9255BD}">
      <dgm:prSet/>
      <dgm:spPr/>
      <dgm:t>
        <a:bodyPr/>
        <a:lstStyle/>
        <a:p>
          <a:endParaRPr lang="en-US"/>
        </a:p>
      </dgm:t>
    </dgm:pt>
    <dgm:pt modelId="{1C7E6D90-04D4-4558-B6EF-3A633A2719B6}">
      <dgm:prSet custT="1"/>
      <dgm:spPr>
        <a:solidFill>
          <a:srgbClr val="00B0F0"/>
        </a:solidFill>
      </dgm:spPr>
      <dgm:t>
        <a:bodyPr/>
        <a:lstStyle/>
        <a:p>
          <a:r>
            <a:rPr lang="en-US" sz="1800" dirty="0"/>
            <a:t>Farmingdale College  Smart Scholars Program</a:t>
          </a:r>
        </a:p>
      </dgm:t>
    </dgm:pt>
    <dgm:pt modelId="{ABDEFDF4-36B9-4CC8-8E12-D4FA46D8BF03}" type="parTrans" cxnId="{3CD0BFCA-6BAC-4301-A22E-53571E4CFB64}">
      <dgm:prSet/>
      <dgm:spPr/>
      <dgm:t>
        <a:bodyPr/>
        <a:lstStyle/>
        <a:p>
          <a:endParaRPr lang="en-US"/>
        </a:p>
      </dgm:t>
    </dgm:pt>
    <dgm:pt modelId="{422C622D-7D8A-40C6-BD0C-7BD0A758F22C}" type="sibTrans" cxnId="{3CD0BFCA-6BAC-4301-A22E-53571E4CFB64}">
      <dgm:prSet/>
      <dgm:spPr/>
      <dgm:t>
        <a:bodyPr/>
        <a:lstStyle/>
        <a:p>
          <a:endParaRPr lang="en-US"/>
        </a:p>
      </dgm:t>
    </dgm:pt>
    <dgm:pt modelId="{F6CBB8B0-4946-4F54-9208-9C8C11B91E79}">
      <dgm:prSet custT="1"/>
      <dgm:spPr>
        <a:solidFill>
          <a:srgbClr val="00B0F0"/>
        </a:solidFill>
      </dgm:spPr>
      <dgm:t>
        <a:bodyPr/>
        <a:lstStyle/>
        <a:p>
          <a:r>
            <a:rPr lang="en-US" sz="1800" dirty="0"/>
            <a:t>Stony Brook University STEM Academy</a:t>
          </a:r>
        </a:p>
      </dgm:t>
    </dgm:pt>
    <dgm:pt modelId="{83E6701D-1EB9-4E08-897D-560211C9640D}" type="parTrans" cxnId="{2436BA5D-C209-4B3C-BF04-3F78FC080C85}">
      <dgm:prSet/>
      <dgm:spPr/>
      <dgm:t>
        <a:bodyPr/>
        <a:lstStyle/>
        <a:p>
          <a:endParaRPr lang="en-US"/>
        </a:p>
      </dgm:t>
    </dgm:pt>
    <dgm:pt modelId="{26F7A015-FD3E-4535-ADCA-89E3A9741B9B}" type="sibTrans" cxnId="{2436BA5D-C209-4B3C-BF04-3F78FC080C85}">
      <dgm:prSet/>
      <dgm:spPr/>
      <dgm:t>
        <a:bodyPr/>
        <a:lstStyle/>
        <a:p>
          <a:endParaRPr lang="en-US"/>
        </a:p>
      </dgm:t>
    </dgm:pt>
    <dgm:pt modelId="{3B1E4E44-31CE-43F2-9702-24486E5F64C8}">
      <dgm:prSet custT="1"/>
      <dgm:spPr>
        <a:solidFill>
          <a:srgbClr val="00B0F0"/>
        </a:solidFill>
      </dgm:spPr>
      <dgm:t>
        <a:bodyPr/>
        <a:lstStyle/>
        <a:p>
          <a:r>
            <a:rPr lang="en-US" sz="1800" dirty="0"/>
            <a:t>Syracuse University  SUPA Program</a:t>
          </a:r>
        </a:p>
      </dgm:t>
    </dgm:pt>
    <dgm:pt modelId="{260692D2-4AE5-4F25-BA3D-33E46A51BABE}" type="parTrans" cxnId="{BBF8A10D-B279-410D-AD3A-8A20094CB015}">
      <dgm:prSet/>
      <dgm:spPr/>
      <dgm:t>
        <a:bodyPr/>
        <a:lstStyle/>
        <a:p>
          <a:endParaRPr lang="en-US"/>
        </a:p>
      </dgm:t>
    </dgm:pt>
    <dgm:pt modelId="{E48D93C5-EBA1-4C33-9096-21D051470351}" type="sibTrans" cxnId="{BBF8A10D-B279-410D-AD3A-8A20094CB015}">
      <dgm:prSet/>
      <dgm:spPr/>
      <dgm:t>
        <a:bodyPr/>
        <a:lstStyle/>
        <a:p>
          <a:endParaRPr lang="en-US"/>
        </a:p>
      </dgm:t>
    </dgm:pt>
    <dgm:pt modelId="{6A7B67C1-CED4-4B02-B6F2-E46C2A825A2C}">
      <dgm:prSet custT="1"/>
      <dgm:spPr>
        <a:solidFill>
          <a:srgbClr val="00B0F0"/>
        </a:solidFill>
      </dgm:spPr>
      <dgm:t>
        <a:bodyPr/>
        <a:lstStyle/>
        <a:p>
          <a:r>
            <a:rPr lang="en-US" sz="1800" dirty="0"/>
            <a:t>Adelphi University  STEP Program</a:t>
          </a:r>
        </a:p>
      </dgm:t>
    </dgm:pt>
    <dgm:pt modelId="{7B0C5B70-72A6-4954-9DD8-28BE4D6778B0}" type="parTrans" cxnId="{A2185F84-C844-4E0F-9C9B-E326BF392223}">
      <dgm:prSet/>
      <dgm:spPr/>
      <dgm:t>
        <a:bodyPr/>
        <a:lstStyle/>
        <a:p>
          <a:endParaRPr lang="en-US"/>
        </a:p>
      </dgm:t>
    </dgm:pt>
    <dgm:pt modelId="{9D276E4D-727D-461A-943F-7DD063A41385}" type="sibTrans" cxnId="{A2185F84-C844-4E0F-9C9B-E326BF392223}">
      <dgm:prSet/>
      <dgm:spPr/>
      <dgm:t>
        <a:bodyPr/>
        <a:lstStyle/>
        <a:p>
          <a:endParaRPr lang="en-US"/>
        </a:p>
      </dgm:t>
    </dgm:pt>
    <dgm:pt modelId="{3AED3C4C-F600-4DCE-B0A0-B85D39675074}">
      <dgm:prSet custT="1"/>
      <dgm:spPr>
        <a:solidFill>
          <a:srgbClr val="00B0F0"/>
        </a:solidFill>
      </dgm:spPr>
      <dgm:t>
        <a:bodyPr/>
        <a:lstStyle/>
        <a:p>
          <a:r>
            <a:rPr lang="en-US" sz="1800" dirty="0"/>
            <a:t>The Princeton Review SAT/ACT Prep</a:t>
          </a:r>
        </a:p>
      </dgm:t>
    </dgm:pt>
    <dgm:pt modelId="{3859D3CB-08A3-49BE-890D-2B9575D3CA77}" type="parTrans" cxnId="{780BC1C1-7BC8-4603-96A8-B6FDFD7785B5}">
      <dgm:prSet/>
      <dgm:spPr/>
      <dgm:t>
        <a:bodyPr/>
        <a:lstStyle/>
        <a:p>
          <a:endParaRPr lang="en-US"/>
        </a:p>
      </dgm:t>
    </dgm:pt>
    <dgm:pt modelId="{753FF810-A993-444C-B18A-A34762BE1C5A}" type="sibTrans" cxnId="{780BC1C1-7BC8-4603-96A8-B6FDFD7785B5}">
      <dgm:prSet/>
      <dgm:spPr/>
      <dgm:t>
        <a:bodyPr/>
        <a:lstStyle/>
        <a:p>
          <a:endParaRPr lang="en-US"/>
        </a:p>
      </dgm:t>
    </dgm:pt>
    <dgm:pt modelId="{92020F73-EE7A-435C-A1F1-E2DE6A27FCBE}" type="pres">
      <dgm:prSet presAssocID="{2A040C22-2ED1-4F54-BEDF-31675468F0C2}" presName="hierChild1" presStyleCnt="0">
        <dgm:presLayoutVars>
          <dgm:orgChart val="1"/>
          <dgm:chPref val="1"/>
          <dgm:dir/>
          <dgm:animOne val="branch"/>
          <dgm:animLvl val="lvl"/>
          <dgm:resizeHandles/>
        </dgm:presLayoutVars>
      </dgm:prSet>
      <dgm:spPr/>
    </dgm:pt>
    <dgm:pt modelId="{F4C33EAA-1A2C-44DA-A692-4DF404FF8F8E}" type="pres">
      <dgm:prSet presAssocID="{1E3F1E9B-2B64-4A4D-8CB6-64AF45994632}" presName="hierRoot1" presStyleCnt="0">
        <dgm:presLayoutVars>
          <dgm:hierBranch val="init"/>
        </dgm:presLayoutVars>
      </dgm:prSet>
      <dgm:spPr/>
    </dgm:pt>
    <dgm:pt modelId="{39B106F2-0909-4DFF-B4F1-E1AF25D2A79E}" type="pres">
      <dgm:prSet presAssocID="{1E3F1E9B-2B64-4A4D-8CB6-64AF45994632}" presName="rootComposite1" presStyleCnt="0"/>
      <dgm:spPr/>
    </dgm:pt>
    <dgm:pt modelId="{471A5FDF-D0DB-487C-80FB-0B69BDEC7D39}" type="pres">
      <dgm:prSet presAssocID="{1E3F1E9B-2B64-4A4D-8CB6-64AF45994632}" presName="rootText1" presStyleLbl="node0" presStyleIdx="0" presStyleCnt="1" custScaleY="184413">
        <dgm:presLayoutVars>
          <dgm:chPref val="3"/>
        </dgm:presLayoutVars>
      </dgm:prSet>
      <dgm:spPr/>
    </dgm:pt>
    <dgm:pt modelId="{8B323895-415D-4942-8CDF-CE2575493324}" type="pres">
      <dgm:prSet presAssocID="{1E3F1E9B-2B64-4A4D-8CB6-64AF45994632}" presName="rootConnector1" presStyleLbl="node1" presStyleIdx="0" presStyleCnt="0"/>
      <dgm:spPr/>
    </dgm:pt>
    <dgm:pt modelId="{6DF2F90A-1235-4506-A169-26A03A791162}" type="pres">
      <dgm:prSet presAssocID="{1E3F1E9B-2B64-4A4D-8CB6-64AF45994632}" presName="hierChild2" presStyleCnt="0"/>
      <dgm:spPr/>
    </dgm:pt>
    <dgm:pt modelId="{2F3B4EF1-5F25-4392-AAD8-5B560B5A7A22}" type="pres">
      <dgm:prSet presAssocID="{E2B2A241-A744-4BD6-B76D-98F18654E69A}" presName="Name37" presStyleLbl="parChTrans1D2" presStyleIdx="0" presStyleCnt="6"/>
      <dgm:spPr/>
    </dgm:pt>
    <dgm:pt modelId="{8517C3F7-ACFB-4FF6-B6C6-5B3CCF7D9B0A}" type="pres">
      <dgm:prSet presAssocID="{9A9040A4-C27D-497D-82B4-B4CE6A03359C}" presName="hierRoot2" presStyleCnt="0">
        <dgm:presLayoutVars>
          <dgm:hierBranch val="init"/>
        </dgm:presLayoutVars>
      </dgm:prSet>
      <dgm:spPr/>
    </dgm:pt>
    <dgm:pt modelId="{4802445C-336A-447F-AF77-80B95A5A67BB}" type="pres">
      <dgm:prSet presAssocID="{9A9040A4-C27D-497D-82B4-B4CE6A03359C}" presName="rootComposite" presStyleCnt="0"/>
      <dgm:spPr/>
    </dgm:pt>
    <dgm:pt modelId="{168D7AB1-5EFA-4986-BFC8-B950D93F5C27}" type="pres">
      <dgm:prSet presAssocID="{9A9040A4-C27D-497D-82B4-B4CE6A03359C}" presName="rootText" presStyleLbl="node2" presStyleIdx="0" presStyleCnt="6" custScaleY="230003">
        <dgm:presLayoutVars>
          <dgm:chPref val="3"/>
        </dgm:presLayoutVars>
      </dgm:prSet>
      <dgm:spPr/>
    </dgm:pt>
    <dgm:pt modelId="{D7B40702-913A-466F-97DD-6FE9BC51918E}" type="pres">
      <dgm:prSet presAssocID="{9A9040A4-C27D-497D-82B4-B4CE6A03359C}" presName="rootConnector" presStyleLbl="node2" presStyleIdx="0" presStyleCnt="6"/>
      <dgm:spPr/>
    </dgm:pt>
    <dgm:pt modelId="{E06DE92F-3825-4E66-A9F3-8ECEA321C229}" type="pres">
      <dgm:prSet presAssocID="{9A9040A4-C27D-497D-82B4-B4CE6A03359C}" presName="hierChild4" presStyleCnt="0"/>
      <dgm:spPr/>
    </dgm:pt>
    <dgm:pt modelId="{477317D2-32F3-4FAC-B5A0-700BE1DF29B6}" type="pres">
      <dgm:prSet presAssocID="{9A9040A4-C27D-497D-82B4-B4CE6A03359C}" presName="hierChild5" presStyleCnt="0"/>
      <dgm:spPr/>
    </dgm:pt>
    <dgm:pt modelId="{742E9630-9988-445B-A1E5-BA90BDD30E21}" type="pres">
      <dgm:prSet presAssocID="{ABDEFDF4-36B9-4CC8-8E12-D4FA46D8BF03}" presName="Name37" presStyleLbl="parChTrans1D2" presStyleIdx="1" presStyleCnt="6"/>
      <dgm:spPr/>
    </dgm:pt>
    <dgm:pt modelId="{3BCCB6A3-9188-476F-8A3D-D89BF6E7D0AA}" type="pres">
      <dgm:prSet presAssocID="{1C7E6D90-04D4-4558-B6EF-3A633A2719B6}" presName="hierRoot2" presStyleCnt="0">
        <dgm:presLayoutVars>
          <dgm:hierBranch val="init"/>
        </dgm:presLayoutVars>
      </dgm:prSet>
      <dgm:spPr/>
    </dgm:pt>
    <dgm:pt modelId="{38CC1914-19F9-4C1A-BC6B-93AB38161D20}" type="pres">
      <dgm:prSet presAssocID="{1C7E6D90-04D4-4558-B6EF-3A633A2719B6}" presName="rootComposite" presStyleCnt="0"/>
      <dgm:spPr/>
    </dgm:pt>
    <dgm:pt modelId="{E4A65399-553E-4832-9258-2A201C8D80DF}" type="pres">
      <dgm:prSet presAssocID="{1C7E6D90-04D4-4558-B6EF-3A633A2719B6}" presName="rootText" presStyleLbl="node2" presStyleIdx="1" presStyleCnt="6" custScaleX="116975" custScaleY="247761">
        <dgm:presLayoutVars>
          <dgm:chPref val="3"/>
        </dgm:presLayoutVars>
      </dgm:prSet>
      <dgm:spPr/>
    </dgm:pt>
    <dgm:pt modelId="{8B081F5D-3CB6-4228-832C-6F4BDDBCAC8B}" type="pres">
      <dgm:prSet presAssocID="{1C7E6D90-04D4-4558-B6EF-3A633A2719B6}" presName="rootConnector" presStyleLbl="node2" presStyleIdx="1" presStyleCnt="6"/>
      <dgm:spPr/>
    </dgm:pt>
    <dgm:pt modelId="{804F6466-E2CA-4EE7-A29D-FF453BA7E114}" type="pres">
      <dgm:prSet presAssocID="{1C7E6D90-04D4-4558-B6EF-3A633A2719B6}" presName="hierChild4" presStyleCnt="0"/>
      <dgm:spPr/>
    </dgm:pt>
    <dgm:pt modelId="{A9D8897E-2686-4AB8-AD7C-9D62190C792D}" type="pres">
      <dgm:prSet presAssocID="{1C7E6D90-04D4-4558-B6EF-3A633A2719B6}" presName="hierChild5" presStyleCnt="0"/>
      <dgm:spPr/>
    </dgm:pt>
    <dgm:pt modelId="{5D3DE46F-C1B8-426C-A0E1-989F48155066}" type="pres">
      <dgm:prSet presAssocID="{83E6701D-1EB9-4E08-897D-560211C9640D}" presName="Name37" presStyleLbl="parChTrans1D2" presStyleIdx="2" presStyleCnt="6"/>
      <dgm:spPr/>
    </dgm:pt>
    <dgm:pt modelId="{599A96E0-802B-4656-A266-F506F24B2142}" type="pres">
      <dgm:prSet presAssocID="{F6CBB8B0-4946-4F54-9208-9C8C11B91E79}" presName="hierRoot2" presStyleCnt="0">
        <dgm:presLayoutVars>
          <dgm:hierBranch val="init"/>
        </dgm:presLayoutVars>
      </dgm:prSet>
      <dgm:spPr/>
    </dgm:pt>
    <dgm:pt modelId="{BD14A696-CE78-4004-A816-8379285612E6}" type="pres">
      <dgm:prSet presAssocID="{F6CBB8B0-4946-4F54-9208-9C8C11B91E79}" presName="rootComposite" presStyleCnt="0"/>
      <dgm:spPr/>
    </dgm:pt>
    <dgm:pt modelId="{25ED89DC-A131-48C4-A8F0-E9EF62C7CCD5}" type="pres">
      <dgm:prSet presAssocID="{F6CBB8B0-4946-4F54-9208-9C8C11B91E79}" presName="rootText" presStyleLbl="node2" presStyleIdx="2" presStyleCnt="6" custScaleX="97047" custScaleY="254343">
        <dgm:presLayoutVars>
          <dgm:chPref val="3"/>
        </dgm:presLayoutVars>
      </dgm:prSet>
      <dgm:spPr/>
    </dgm:pt>
    <dgm:pt modelId="{396510AF-4F80-457C-A5B0-8A90BD4D1394}" type="pres">
      <dgm:prSet presAssocID="{F6CBB8B0-4946-4F54-9208-9C8C11B91E79}" presName="rootConnector" presStyleLbl="node2" presStyleIdx="2" presStyleCnt="6"/>
      <dgm:spPr/>
    </dgm:pt>
    <dgm:pt modelId="{0A2FDF45-8949-4D66-B460-39D648B96646}" type="pres">
      <dgm:prSet presAssocID="{F6CBB8B0-4946-4F54-9208-9C8C11B91E79}" presName="hierChild4" presStyleCnt="0"/>
      <dgm:spPr/>
    </dgm:pt>
    <dgm:pt modelId="{851A850A-A2E3-4C4A-BF4E-C86AE6E9E7F7}" type="pres">
      <dgm:prSet presAssocID="{F6CBB8B0-4946-4F54-9208-9C8C11B91E79}" presName="hierChild5" presStyleCnt="0"/>
      <dgm:spPr/>
    </dgm:pt>
    <dgm:pt modelId="{40F3DA85-5009-46CD-BFA4-17C8B0643208}" type="pres">
      <dgm:prSet presAssocID="{260692D2-4AE5-4F25-BA3D-33E46A51BABE}" presName="Name37" presStyleLbl="parChTrans1D2" presStyleIdx="3" presStyleCnt="6"/>
      <dgm:spPr/>
    </dgm:pt>
    <dgm:pt modelId="{6B21FEC3-DC56-458E-AA4C-FA48744C98B6}" type="pres">
      <dgm:prSet presAssocID="{3B1E4E44-31CE-43F2-9702-24486E5F64C8}" presName="hierRoot2" presStyleCnt="0">
        <dgm:presLayoutVars>
          <dgm:hierBranch val="init"/>
        </dgm:presLayoutVars>
      </dgm:prSet>
      <dgm:spPr/>
    </dgm:pt>
    <dgm:pt modelId="{98105816-8543-4C2B-9479-786460EB52E6}" type="pres">
      <dgm:prSet presAssocID="{3B1E4E44-31CE-43F2-9702-24486E5F64C8}" presName="rootComposite" presStyleCnt="0"/>
      <dgm:spPr/>
    </dgm:pt>
    <dgm:pt modelId="{7E322D03-4BF0-4777-B4C6-C72DBD6742B0}" type="pres">
      <dgm:prSet presAssocID="{3B1E4E44-31CE-43F2-9702-24486E5F64C8}" presName="rootText" presStyleLbl="node2" presStyleIdx="3" presStyleCnt="6" custScaleY="254267">
        <dgm:presLayoutVars>
          <dgm:chPref val="3"/>
        </dgm:presLayoutVars>
      </dgm:prSet>
      <dgm:spPr/>
    </dgm:pt>
    <dgm:pt modelId="{8CE8B21C-88B2-464D-B7E8-530C7F8038B1}" type="pres">
      <dgm:prSet presAssocID="{3B1E4E44-31CE-43F2-9702-24486E5F64C8}" presName="rootConnector" presStyleLbl="node2" presStyleIdx="3" presStyleCnt="6"/>
      <dgm:spPr/>
    </dgm:pt>
    <dgm:pt modelId="{41FC8B3C-3AEA-4BCE-B9BE-318DEEB2FD6C}" type="pres">
      <dgm:prSet presAssocID="{3B1E4E44-31CE-43F2-9702-24486E5F64C8}" presName="hierChild4" presStyleCnt="0"/>
      <dgm:spPr/>
    </dgm:pt>
    <dgm:pt modelId="{7289D979-667B-485E-BBFD-5A419FFE9A24}" type="pres">
      <dgm:prSet presAssocID="{3B1E4E44-31CE-43F2-9702-24486E5F64C8}" presName="hierChild5" presStyleCnt="0"/>
      <dgm:spPr/>
    </dgm:pt>
    <dgm:pt modelId="{8BFEF419-6522-4CEA-8D7D-447FEC773DB8}" type="pres">
      <dgm:prSet presAssocID="{7B0C5B70-72A6-4954-9DD8-28BE4D6778B0}" presName="Name37" presStyleLbl="parChTrans1D2" presStyleIdx="4" presStyleCnt="6"/>
      <dgm:spPr/>
    </dgm:pt>
    <dgm:pt modelId="{2D17B6A5-759F-4480-BE04-CF1C89A805F8}" type="pres">
      <dgm:prSet presAssocID="{6A7B67C1-CED4-4B02-B6F2-E46C2A825A2C}" presName="hierRoot2" presStyleCnt="0">
        <dgm:presLayoutVars>
          <dgm:hierBranch val="init"/>
        </dgm:presLayoutVars>
      </dgm:prSet>
      <dgm:spPr/>
    </dgm:pt>
    <dgm:pt modelId="{80F0D5D9-0A23-4616-A84F-2A949226BF25}" type="pres">
      <dgm:prSet presAssocID="{6A7B67C1-CED4-4B02-B6F2-E46C2A825A2C}" presName="rootComposite" presStyleCnt="0"/>
      <dgm:spPr/>
    </dgm:pt>
    <dgm:pt modelId="{502D8DFE-1BC2-4295-82C3-B1C4A806AEEF}" type="pres">
      <dgm:prSet presAssocID="{6A7B67C1-CED4-4B02-B6F2-E46C2A825A2C}" presName="rootText" presStyleLbl="node2" presStyleIdx="4" presStyleCnt="6" custScaleY="249603">
        <dgm:presLayoutVars>
          <dgm:chPref val="3"/>
        </dgm:presLayoutVars>
      </dgm:prSet>
      <dgm:spPr/>
    </dgm:pt>
    <dgm:pt modelId="{273DB0E4-27FC-4EBF-A956-5C2E879E92EE}" type="pres">
      <dgm:prSet presAssocID="{6A7B67C1-CED4-4B02-B6F2-E46C2A825A2C}" presName="rootConnector" presStyleLbl="node2" presStyleIdx="4" presStyleCnt="6"/>
      <dgm:spPr/>
    </dgm:pt>
    <dgm:pt modelId="{A26A09FD-8BDB-4D3A-A80B-571B37CAE31C}" type="pres">
      <dgm:prSet presAssocID="{6A7B67C1-CED4-4B02-B6F2-E46C2A825A2C}" presName="hierChild4" presStyleCnt="0"/>
      <dgm:spPr/>
    </dgm:pt>
    <dgm:pt modelId="{A12C0B11-AA2C-4903-B765-44A4AF90DA6B}" type="pres">
      <dgm:prSet presAssocID="{6A7B67C1-CED4-4B02-B6F2-E46C2A825A2C}" presName="hierChild5" presStyleCnt="0"/>
      <dgm:spPr/>
    </dgm:pt>
    <dgm:pt modelId="{EA452D38-1C46-4AD7-A1C2-878F81FAFC8A}" type="pres">
      <dgm:prSet presAssocID="{3859D3CB-08A3-49BE-890D-2B9575D3CA77}" presName="Name37" presStyleLbl="parChTrans1D2" presStyleIdx="5" presStyleCnt="6"/>
      <dgm:spPr/>
    </dgm:pt>
    <dgm:pt modelId="{29E073A4-7C83-418B-89D7-D353A732255D}" type="pres">
      <dgm:prSet presAssocID="{3AED3C4C-F600-4DCE-B0A0-B85D39675074}" presName="hierRoot2" presStyleCnt="0">
        <dgm:presLayoutVars>
          <dgm:hierBranch val="init"/>
        </dgm:presLayoutVars>
      </dgm:prSet>
      <dgm:spPr/>
    </dgm:pt>
    <dgm:pt modelId="{E6719BDD-C5AE-4191-9473-4EC439F68DD7}" type="pres">
      <dgm:prSet presAssocID="{3AED3C4C-F600-4DCE-B0A0-B85D39675074}" presName="rootComposite" presStyleCnt="0"/>
      <dgm:spPr/>
    </dgm:pt>
    <dgm:pt modelId="{D592471B-2902-44E3-A8CB-D48BDC4EE284}" type="pres">
      <dgm:prSet presAssocID="{3AED3C4C-F600-4DCE-B0A0-B85D39675074}" presName="rootText" presStyleLbl="node2" presStyleIdx="5" presStyleCnt="6" custScaleY="238735">
        <dgm:presLayoutVars>
          <dgm:chPref val="3"/>
        </dgm:presLayoutVars>
      </dgm:prSet>
      <dgm:spPr/>
    </dgm:pt>
    <dgm:pt modelId="{E96CB090-C51D-44F9-8B6A-5558178DBFDA}" type="pres">
      <dgm:prSet presAssocID="{3AED3C4C-F600-4DCE-B0A0-B85D39675074}" presName="rootConnector" presStyleLbl="node2" presStyleIdx="5" presStyleCnt="6"/>
      <dgm:spPr/>
    </dgm:pt>
    <dgm:pt modelId="{27712F4C-3927-4241-9025-EB39C71D9657}" type="pres">
      <dgm:prSet presAssocID="{3AED3C4C-F600-4DCE-B0A0-B85D39675074}" presName="hierChild4" presStyleCnt="0"/>
      <dgm:spPr/>
    </dgm:pt>
    <dgm:pt modelId="{A574E187-8374-41B2-AEF0-BF765579A13D}" type="pres">
      <dgm:prSet presAssocID="{3AED3C4C-F600-4DCE-B0A0-B85D39675074}" presName="hierChild5" presStyleCnt="0"/>
      <dgm:spPr/>
    </dgm:pt>
    <dgm:pt modelId="{5EA08E69-3F60-4546-A8AA-364404428B82}" type="pres">
      <dgm:prSet presAssocID="{1E3F1E9B-2B64-4A4D-8CB6-64AF45994632}" presName="hierChild3" presStyleCnt="0"/>
      <dgm:spPr/>
    </dgm:pt>
  </dgm:ptLst>
  <dgm:cxnLst>
    <dgm:cxn modelId="{DE66BA0E-45A2-4B18-AE65-A507C8E9A6B7}" type="presOf" srcId="{F6CBB8B0-4946-4F54-9208-9C8C11B91E79}" destId="{396510AF-4F80-457C-A5B0-8A90BD4D1394}" srcOrd="1" destOrd="0" presId="urn:microsoft.com/office/officeart/2005/8/layout/orgChart1"/>
    <dgm:cxn modelId="{2805AC41-A6F9-4DDF-B6A5-ABA293E0434D}" type="presOf" srcId="{9A9040A4-C27D-497D-82B4-B4CE6A03359C}" destId="{168D7AB1-5EFA-4986-BFC8-B950D93F5C27}" srcOrd="0" destOrd="0" presId="urn:microsoft.com/office/officeart/2005/8/layout/orgChart1"/>
    <dgm:cxn modelId="{4D11C8AC-58E6-4899-86C9-FF0784C8B695}" type="presOf" srcId="{83E6701D-1EB9-4E08-897D-560211C9640D}" destId="{5D3DE46F-C1B8-426C-A0E1-989F48155066}" srcOrd="0" destOrd="0" presId="urn:microsoft.com/office/officeart/2005/8/layout/orgChart1"/>
    <dgm:cxn modelId="{14674047-B4BD-439B-855B-0DD469E3A412}" type="presOf" srcId="{F6CBB8B0-4946-4F54-9208-9C8C11B91E79}" destId="{25ED89DC-A131-48C4-A8F0-E9EF62C7CCD5}" srcOrd="0" destOrd="0" presId="urn:microsoft.com/office/officeart/2005/8/layout/orgChart1"/>
    <dgm:cxn modelId="{B3D9BDC3-6ED7-4BC4-B730-AB6C732687C0}" type="presOf" srcId="{3AED3C4C-F600-4DCE-B0A0-B85D39675074}" destId="{D592471B-2902-44E3-A8CB-D48BDC4EE284}" srcOrd="0" destOrd="0" presId="urn:microsoft.com/office/officeart/2005/8/layout/orgChart1"/>
    <dgm:cxn modelId="{A3AEDA66-DC9F-472C-87E5-100F8F26AFB3}" type="presOf" srcId="{6A7B67C1-CED4-4B02-B6F2-E46C2A825A2C}" destId="{273DB0E4-27FC-4EBF-A956-5C2E879E92EE}" srcOrd="1" destOrd="0" presId="urn:microsoft.com/office/officeart/2005/8/layout/orgChart1"/>
    <dgm:cxn modelId="{0D919056-7C0A-43B9-9237-FB49D9CE4E30}" type="presOf" srcId="{6A7B67C1-CED4-4B02-B6F2-E46C2A825A2C}" destId="{502D8DFE-1BC2-4295-82C3-B1C4A806AEEF}" srcOrd="0" destOrd="0" presId="urn:microsoft.com/office/officeart/2005/8/layout/orgChart1"/>
    <dgm:cxn modelId="{CBD0D4FE-EA57-47D3-99C2-E539B6CBEBC3}" type="presOf" srcId="{3B1E4E44-31CE-43F2-9702-24486E5F64C8}" destId="{8CE8B21C-88B2-464D-B7E8-530C7F8038B1}" srcOrd="1" destOrd="0" presId="urn:microsoft.com/office/officeart/2005/8/layout/orgChart1"/>
    <dgm:cxn modelId="{8B8D7828-0DB2-426F-9991-47282077B2A6}" type="presOf" srcId="{1E3F1E9B-2B64-4A4D-8CB6-64AF45994632}" destId="{471A5FDF-D0DB-487C-80FB-0B69BDEC7D39}" srcOrd="0" destOrd="0" presId="urn:microsoft.com/office/officeart/2005/8/layout/orgChart1"/>
    <dgm:cxn modelId="{A4720596-05DA-436F-8BA3-72B89BB6AC9F}" type="presOf" srcId="{9A9040A4-C27D-497D-82B4-B4CE6A03359C}" destId="{D7B40702-913A-466F-97DD-6FE9BC51918E}" srcOrd="1" destOrd="0" presId="urn:microsoft.com/office/officeart/2005/8/layout/orgChart1"/>
    <dgm:cxn modelId="{9197C5C9-7799-4452-BAE2-3424B456C693}" type="presOf" srcId="{7B0C5B70-72A6-4954-9DD8-28BE4D6778B0}" destId="{8BFEF419-6522-4CEA-8D7D-447FEC773DB8}" srcOrd="0" destOrd="0" presId="urn:microsoft.com/office/officeart/2005/8/layout/orgChart1"/>
    <dgm:cxn modelId="{34EAE806-B833-418C-901E-52D898941CDD}" type="presOf" srcId="{3AED3C4C-F600-4DCE-B0A0-B85D39675074}" destId="{E96CB090-C51D-44F9-8B6A-5558178DBFDA}" srcOrd="1" destOrd="0" presId="urn:microsoft.com/office/officeart/2005/8/layout/orgChart1"/>
    <dgm:cxn modelId="{22E57E35-96CA-4ADA-B848-8950AD7C7E97}" type="presOf" srcId="{260692D2-4AE5-4F25-BA3D-33E46A51BABE}" destId="{40F3DA85-5009-46CD-BFA4-17C8B0643208}" srcOrd="0" destOrd="0" presId="urn:microsoft.com/office/officeart/2005/8/layout/orgChart1"/>
    <dgm:cxn modelId="{780BC1C1-7BC8-4603-96A8-B6FDFD7785B5}" srcId="{1E3F1E9B-2B64-4A4D-8CB6-64AF45994632}" destId="{3AED3C4C-F600-4DCE-B0A0-B85D39675074}" srcOrd="5" destOrd="0" parTransId="{3859D3CB-08A3-49BE-890D-2B9575D3CA77}" sibTransId="{753FF810-A993-444C-B18A-A34762BE1C5A}"/>
    <dgm:cxn modelId="{7941F0B7-74F0-4FA1-9587-4066B855944D}" type="presOf" srcId="{3B1E4E44-31CE-43F2-9702-24486E5F64C8}" destId="{7E322D03-4BF0-4777-B4C6-C72DBD6742B0}" srcOrd="0" destOrd="0" presId="urn:microsoft.com/office/officeart/2005/8/layout/orgChart1"/>
    <dgm:cxn modelId="{9B8F2F40-CC27-4949-8B04-57A86D9255BD}" srcId="{1E3F1E9B-2B64-4A4D-8CB6-64AF45994632}" destId="{9A9040A4-C27D-497D-82B4-B4CE6A03359C}" srcOrd="0" destOrd="0" parTransId="{E2B2A241-A744-4BD6-B76D-98F18654E69A}" sibTransId="{A2D45AB5-3260-46AD-BECB-C677CD2675C3}"/>
    <dgm:cxn modelId="{1B5A7112-5320-4EDE-B902-90B428566D68}" type="presOf" srcId="{2A040C22-2ED1-4F54-BEDF-31675468F0C2}" destId="{92020F73-EE7A-435C-A1F1-E2DE6A27FCBE}" srcOrd="0" destOrd="0" presId="urn:microsoft.com/office/officeart/2005/8/layout/orgChart1"/>
    <dgm:cxn modelId="{62F29142-2E86-4518-910A-87D5F1D9AEF2}" type="presOf" srcId="{1C7E6D90-04D4-4558-B6EF-3A633A2719B6}" destId="{8B081F5D-3CB6-4228-832C-6F4BDDBCAC8B}" srcOrd="1" destOrd="0" presId="urn:microsoft.com/office/officeart/2005/8/layout/orgChart1"/>
    <dgm:cxn modelId="{509FB87D-59A5-4BD6-B51A-1D8827D16CDB}" srcId="{2A040C22-2ED1-4F54-BEDF-31675468F0C2}" destId="{1E3F1E9B-2B64-4A4D-8CB6-64AF45994632}" srcOrd="0" destOrd="0" parTransId="{3409746C-7B00-454F-A636-5FF86194FB62}" sibTransId="{41E5375E-85EE-4FCE-92F7-4AE4164D1FC9}"/>
    <dgm:cxn modelId="{3CD0BFCA-6BAC-4301-A22E-53571E4CFB64}" srcId="{1E3F1E9B-2B64-4A4D-8CB6-64AF45994632}" destId="{1C7E6D90-04D4-4558-B6EF-3A633A2719B6}" srcOrd="1" destOrd="0" parTransId="{ABDEFDF4-36B9-4CC8-8E12-D4FA46D8BF03}" sibTransId="{422C622D-7D8A-40C6-BD0C-7BD0A758F22C}"/>
    <dgm:cxn modelId="{BAF2D6A6-61D3-410F-9E24-3CD291FD4A01}" type="presOf" srcId="{ABDEFDF4-36B9-4CC8-8E12-D4FA46D8BF03}" destId="{742E9630-9988-445B-A1E5-BA90BDD30E21}" srcOrd="0" destOrd="0" presId="urn:microsoft.com/office/officeart/2005/8/layout/orgChart1"/>
    <dgm:cxn modelId="{0EC97089-D65F-42F0-B99E-33D37B7340A3}" type="presOf" srcId="{3859D3CB-08A3-49BE-890D-2B9575D3CA77}" destId="{EA452D38-1C46-4AD7-A1C2-878F81FAFC8A}" srcOrd="0" destOrd="0" presId="urn:microsoft.com/office/officeart/2005/8/layout/orgChart1"/>
    <dgm:cxn modelId="{4A62594C-5DD5-438B-9392-83E7C9C281D1}" type="presOf" srcId="{1E3F1E9B-2B64-4A4D-8CB6-64AF45994632}" destId="{8B323895-415D-4942-8CDF-CE2575493324}" srcOrd="1" destOrd="0" presId="urn:microsoft.com/office/officeart/2005/8/layout/orgChart1"/>
    <dgm:cxn modelId="{BBF8A10D-B279-410D-AD3A-8A20094CB015}" srcId="{1E3F1E9B-2B64-4A4D-8CB6-64AF45994632}" destId="{3B1E4E44-31CE-43F2-9702-24486E5F64C8}" srcOrd="3" destOrd="0" parTransId="{260692D2-4AE5-4F25-BA3D-33E46A51BABE}" sibTransId="{E48D93C5-EBA1-4C33-9096-21D051470351}"/>
    <dgm:cxn modelId="{40E2A91C-7F96-4147-A073-DE43AA354038}" type="presOf" srcId="{1C7E6D90-04D4-4558-B6EF-3A633A2719B6}" destId="{E4A65399-553E-4832-9258-2A201C8D80DF}" srcOrd="0" destOrd="0" presId="urn:microsoft.com/office/officeart/2005/8/layout/orgChart1"/>
    <dgm:cxn modelId="{3FE99361-4461-4D0B-8AAE-9D95A0862252}" type="presOf" srcId="{E2B2A241-A744-4BD6-B76D-98F18654E69A}" destId="{2F3B4EF1-5F25-4392-AAD8-5B560B5A7A22}" srcOrd="0" destOrd="0" presId="urn:microsoft.com/office/officeart/2005/8/layout/orgChart1"/>
    <dgm:cxn modelId="{A2185F84-C844-4E0F-9C9B-E326BF392223}" srcId="{1E3F1E9B-2B64-4A4D-8CB6-64AF45994632}" destId="{6A7B67C1-CED4-4B02-B6F2-E46C2A825A2C}" srcOrd="4" destOrd="0" parTransId="{7B0C5B70-72A6-4954-9DD8-28BE4D6778B0}" sibTransId="{9D276E4D-727D-461A-943F-7DD063A41385}"/>
    <dgm:cxn modelId="{2436BA5D-C209-4B3C-BF04-3F78FC080C85}" srcId="{1E3F1E9B-2B64-4A4D-8CB6-64AF45994632}" destId="{F6CBB8B0-4946-4F54-9208-9C8C11B91E79}" srcOrd="2" destOrd="0" parTransId="{83E6701D-1EB9-4E08-897D-560211C9640D}" sibTransId="{26F7A015-FD3E-4535-ADCA-89E3A9741B9B}"/>
    <dgm:cxn modelId="{2A10C968-DE48-4CED-94B1-DDBF969A9CA9}" type="presParOf" srcId="{92020F73-EE7A-435C-A1F1-E2DE6A27FCBE}" destId="{F4C33EAA-1A2C-44DA-A692-4DF404FF8F8E}" srcOrd="0" destOrd="0" presId="urn:microsoft.com/office/officeart/2005/8/layout/orgChart1"/>
    <dgm:cxn modelId="{E0D9486D-BF19-4C82-8C1F-65D0D38B997A}" type="presParOf" srcId="{F4C33EAA-1A2C-44DA-A692-4DF404FF8F8E}" destId="{39B106F2-0909-4DFF-B4F1-E1AF25D2A79E}" srcOrd="0" destOrd="0" presId="urn:microsoft.com/office/officeart/2005/8/layout/orgChart1"/>
    <dgm:cxn modelId="{2DB0E333-0239-4929-9D93-E581882012E0}" type="presParOf" srcId="{39B106F2-0909-4DFF-B4F1-E1AF25D2A79E}" destId="{471A5FDF-D0DB-487C-80FB-0B69BDEC7D39}" srcOrd="0" destOrd="0" presId="urn:microsoft.com/office/officeart/2005/8/layout/orgChart1"/>
    <dgm:cxn modelId="{CF5E23F7-62C3-47C5-9841-41B49A416FEF}" type="presParOf" srcId="{39B106F2-0909-4DFF-B4F1-E1AF25D2A79E}" destId="{8B323895-415D-4942-8CDF-CE2575493324}" srcOrd="1" destOrd="0" presId="urn:microsoft.com/office/officeart/2005/8/layout/orgChart1"/>
    <dgm:cxn modelId="{1A52215E-AEA7-4010-A860-96E4A517BBA6}" type="presParOf" srcId="{F4C33EAA-1A2C-44DA-A692-4DF404FF8F8E}" destId="{6DF2F90A-1235-4506-A169-26A03A791162}" srcOrd="1" destOrd="0" presId="urn:microsoft.com/office/officeart/2005/8/layout/orgChart1"/>
    <dgm:cxn modelId="{86754D8C-26B9-48DC-AFBE-BC87F1C00983}" type="presParOf" srcId="{6DF2F90A-1235-4506-A169-26A03A791162}" destId="{2F3B4EF1-5F25-4392-AAD8-5B560B5A7A22}" srcOrd="0" destOrd="0" presId="urn:microsoft.com/office/officeart/2005/8/layout/orgChart1"/>
    <dgm:cxn modelId="{0D5643DB-45F0-4BF7-8CA5-0600FDDB7481}" type="presParOf" srcId="{6DF2F90A-1235-4506-A169-26A03A791162}" destId="{8517C3F7-ACFB-4FF6-B6C6-5B3CCF7D9B0A}" srcOrd="1" destOrd="0" presId="urn:microsoft.com/office/officeart/2005/8/layout/orgChart1"/>
    <dgm:cxn modelId="{EA770F03-38B5-4645-AFFE-97DCBA5173AC}" type="presParOf" srcId="{8517C3F7-ACFB-4FF6-B6C6-5B3CCF7D9B0A}" destId="{4802445C-336A-447F-AF77-80B95A5A67BB}" srcOrd="0" destOrd="0" presId="urn:microsoft.com/office/officeart/2005/8/layout/orgChart1"/>
    <dgm:cxn modelId="{53CC962C-8F33-44AB-8CC7-E6DD048BF381}" type="presParOf" srcId="{4802445C-336A-447F-AF77-80B95A5A67BB}" destId="{168D7AB1-5EFA-4986-BFC8-B950D93F5C27}" srcOrd="0" destOrd="0" presId="urn:microsoft.com/office/officeart/2005/8/layout/orgChart1"/>
    <dgm:cxn modelId="{89BCCB65-7467-438B-BCA2-B1EB28E7BEBF}" type="presParOf" srcId="{4802445C-336A-447F-AF77-80B95A5A67BB}" destId="{D7B40702-913A-466F-97DD-6FE9BC51918E}" srcOrd="1" destOrd="0" presId="urn:microsoft.com/office/officeart/2005/8/layout/orgChart1"/>
    <dgm:cxn modelId="{DC733FA7-8A84-4CE1-B300-CE6BE8BA93C0}" type="presParOf" srcId="{8517C3F7-ACFB-4FF6-B6C6-5B3CCF7D9B0A}" destId="{E06DE92F-3825-4E66-A9F3-8ECEA321C229}" srcOrd="1" destOrd="0" presId="urn:microsoft.com/office/officeart/2005/8/layout/orgChart1"/>
    <dgm:cxn modelId="{ACFAE283-7BDA-46C4-BB25-9173D598B89D}" type="presParOf" srcId="{8517C3F7-ACFB-4FF6-B6C6-5B3CCF7D9B0A}" destId="{477317D2-32F3-4FAC-B5A0-700BE1DF29B6}" srcOrd="2" destOrd="0" presId="urn:microsoft.com/office/officeart/2005/8/layout/orgChart1"/>
    <dgm:cxn modelId="{7DCA8ABC-F642-4EE7-AF96-8D5BC73A2D96}" type="presParOf" srcId="{6DF2F90A-1235-4506-A169-26A03A791162}" destId="{742E9630-9988-445B-A1E5-BA90BDD30E21}" srcOrd="2" destOrd="0" presId="urn:microsoft.com/office/officeart/2005/8/layout/orgChart1"/>
    <dgm:cxn modelId="{8D51737D-8DA3-4382-AC99-1301D8081B1B}" type="presParOf" srcId="{6DF2F90A-1235-4506-A169-26A03A791162}" destId="{3BCCB6A3-9188-476F-8A3D-D89BF6E7D0AA}" srcOrd="3" destOrd="0" presId="urn:microsoft.com/office/officeart/2005/8/layout/orgChart1"/>
    <dgm:cxn modelId="{B492180F-15C2-4546-9F15-50F9985FDC0D}" type="presParOf" srcId="{3BCCB6A3-9188-476F-8A3D-D89BF6E7D0AA}" destId="{38CC1914-19F9-4C1A-BC6B-93AB38161D20}" srcOrd="0" destOrd="0" presId="urn:microsoft.com/office/officeart/2005/8/layout/orgChart1"/>
    <dgm:cxn modelId="{E4147FD8-87A6-4C24-8F88-A40AC363806D}" type="presParOf" srcId="{38CC1914-19F9-4C1A-BC6B-93AB38161D20}" destId="{E4A65399-553E-4832-9258-2A201C8D80DF}" srcOrd="0" destOrd="0" presId="urn:microsoft.com/office/officeart/2005/8/layout/orgChart1"/>
    <dgm:cxn modelId="{57A77F9D-9066-4EAE-B329-7C23754C4289}" type="presParOf" srcId="{38CC1914-19F9-4C1A-BC6B-93AB38161D20}" destId="{8B081F5D-3CB6-4228-832C-6F4BDDBCAC8B}" srcOrd="1" destOrd="0" presId="urn:microsoft.com/office/officeart/2005/8/layout/orgChart1"/>
    <dgm:cxn modelId="{3F6DF561-3C47-40CD-BDD8-AEDA38FD782A}" type="presParOf" srcId="{3BCCB6A3-9188-476F-8A3D-D89BF6E7D0AA}" destId="{804F6466-E2CA-4EE7-A29D-FF453BA7E114}" srcOrd="1" destOrd="0" presId="urn:microsoft.com/office/officeart/2005/8/layout/orgChart1"/>
    <dgm:cxn modelId="{82DA8232-A54E-4B8B-8A9F-1A6D20563800}" type="presParOf" srcId="{3BCCB6A3-9188-476F-8A3D-D89BF6E7D0AA}" destId="{A9D8897E-2686-4AB8-AD7C-9D62190C792D}" srcOrd="2" destOrd="0" presId="urn:microsoft.com/office/officeart/2005/8/layout/orgChart1"/>
    <dgm:cxn modelId="{6780F816-32D3-4616-80A0-889CB6393544}" type="presParOf" srcId="{6DF2F90A-1235-4506-A169-26A03A791162}" destId="{5D3DE46F-C1B8-426C-A0E1-989F48155066}" srcOrd="4" destOrd="0" presId="urn:microsoft.com/office/officeart/2005/8/layout/orgChart1"/>
    <dgm:cxn modelId="{E98D0E9F-3548-4D69-ADFF-EDE9A3EE84E6}" type="presParOf" srcId="{6DF2F90A-1235-4506-A169-26A03A791162}" destId="{599A96E0-802B-4656-A266-F506F24B2142}" srcOrd="5" destOrd="0" presId="urn:microsoft.com/office/officeart/2005/8/layout/orgChart1"/>
    <dgm:cxn modelId="{DF32B401-B84A-438C-ABFD-98DD37689C18}" type="presParOf" srcId="{599A96E0-802B-4656-A266-F506F24B2142}" destId="{BD14A696-CE78-4004-A816-8379285612E6}" srcOrd="0" destOrd="0" presId="urn:microsoft.com/office/officeart/2005/8/layout/orgChart1"/>
    <dgm:cxn modelId="{1E020689-6EE7-421E-A43F-2DFDF4F1556B}" type="presParOf" srcId="{BD14A696-CE78-4004-A816-8379285612E6}" destId="{25ED89DC-A131-48C4-A8F0-E9EF62C7CCD5}" srcOrd="0" destOrd="0" presId="urn:microsoft.com/office/officeart/2005/8/layout/orgChart1"/>
    <dgm:cxn modelId="{62CA3F6E-D06B-4140-A955-C44D408C1F3B}" type="presParOf" srcId="{BD14A696-CE78-4004-A816-8379285612E6}" destId="{396510AF-4F80-457C-A5B0-8A90BD4D1394}" srcOrd="1" destOrd="0" presId="urn:microsoft.com/office/officeart/2005/8/layout/orgChart1"/>
    <dgm:cxn modelId="{A3232CDB-5E49-4915-86DC-C2EC33B6476F}" type="presParOf" srcId="{599A96E0-802B-4656-A266-F506F24B2142}" destId="{0A2FDF45-8949-4D66-B460-39D648B96646}" srcOrd="1" destOrd="0" presId="urn:microsoft.com/office/officeart/2005/8/layout/orgChart1"/>
    <dgm:cxn modelId="{AABC00BB-C07C-4CA1-AC2C-9055D630727A}" type="presParOf" srcId="{599A96E0-802B-4656-A266-F506F24B2142}" destId="{851A850A-A2E3-4C4A-BF4E-C86AE6E9E7F7}" srcOrd="2" destOrd="0" presId="urn:microsoft.com/office/officeart/2005/8/layout/orgChart1"/>
    <dgm:cxn modelId="{D7A839D2-824A-4FA9-8978-A15034CEA769}" type="presParOf" srcId="{6DF2F90A-1235-4506-A169-26A03A791162}" destId="{40F3DA85-5009-46CD-BFA4-17C8B0643208}" srcOrd="6" destOrd="0" presId="urn:microsoft.com/office/officeart/2005/8/layout/orgChart1"/>
    <dgm:cxn modelId="{D70031BE-AAED-46A6-9ADD-4A842A8CBEC2}" type="presParOf" srcId="{6DF2F90A-1235-4506-A169-26A03A791162}" destId="{6B21FEC3-DC56-458E-AA4C-FA48744C98B6}" srcOrd="7" destOrd="0" presId="urn:microsoft.com/office/officeart/2005/8/layout/orgChart1"/>
    <dgm:cxn modelId="{0C195D46-2EE8-4224-A73F-A5050A9B0673}" type="presParOf" srcId="{6B21FEC3-DC56-458E-AA4C-FA48744C98B6}" destId="{98105816-8543-4C2B-9479-786460EB52E6}" srcOrd="0" destOrd="0" presId="urn:microsoft.com/office/officeart/2005/8/layout/orgChart1"/>
    <dgm:cxn modelId="{1672CB90-6F6D-4841-8FB1-F0448A4D49E1}" type="presParOf" srcId="{98105816-8543-4C2B-9479-786460EB52E6}" destId="{7E322D03-4BF0-4777-B4C6-C72DBD6742B0}" srcOrd="0" destOrd="0" presId="urn:microsoft.com/office/officeart/2005/8/layout/orgChart1"/>
    <dgm:cxn modelId="{D3D67205-686B-426C-A537-1ED017D4B004}" type="presParOf" srcId="{98105816-8543-4C2B-9479-786460EB52E6}" destId="{8CE8B21C-88B2-464D-B7E8-530C7F8038B1}" srcOrd="1" destOrd="0" presId="urn:microsoft.com/office/officeart/2005/8/layout/orgChart1"/>
    <dgm:cxn modelId="{4A45F166-2C93-464E-8993-EB155722646A}" type="presParOf" srcId="{6B21FEC3-DC56-458E-AA4C-FA48744C98B6}" destId="{41FC8B3C-3AEA-4BCE-B9BE-318DEEB2FD6C}" srcOrd="1" destOrd="0" presId="urn:microsoft.com/office/officeart/2005/8/layout/orgChart1"/>
    <dgm:cxn modelId="{A1EC7F07-5C4B-4154-BAA8-AACA872E9943}" type="presParOf" srcId="{6B21FEC3-DC56-458E-AA4C-FA48744C98B6}" destId="{7289D979-667B-485E-BBFD-5A419FFE9A24}" srcOrd="2" destOrd="0" presId="urn:microsoft.com/office/officeart/2005/8/layout/orgChart1"/>
    <dgm:cxn modelId="{E87EEC66-6972-4304-AE9F-832D08B9E219}" type="presParOf" srcId="{6DF2F90A-1235-4506-A169-26A03A791162}" destId="{8BFEF419-6522-4CEA-8D7D-447FEC773DB8}" srcOrd="8" destOrd="0" presId="urn:microsoft.com/office/officeart/2005/8/layout/orgChart1"/>
    <dgm:cxn modelId="{2D36D2EF-9A1E-47D1-B2FC-8131DD1DBB96}" type="presParOf" srcId="{6DF2F90A-1235-4506-A169-26A03A791162}" destId="{2D17B6A5-759F-4480-BE04-CF1C89A805F8}" srcOrd="9" destOrd="0" presId="urn:microsoft.com/office/officeart/2005/8/layout/orgChart1"/>
    <dgm:cxn modelId="{66B59B2A-BA46-44B8-81B6-B002510E5A97}" type="presParOf" srcId="{2D17B6A5-759F-4480-BE04-CF1C89A805F8}" destId="{80F0D5D9-0A23-4616-A84F-2A949226BF25}" srcOrd="0" destOrd="0" presId="urn:microsoft.com/office/officeart/2005/8/layout/orgChart1"/>
    <dgm:cxn modelId="{C0027045-AEC8-44A5-9A6C-292DE396BAE3}" type="presParOf" srcId="{80F0D5D9-0A23-4616-A84F-2A949226BF25}" destId="{502D8DFE-1BC2-4295-82C3-B1C4A806AEEF}" srcOrd="0" destOrd="0" presId="urn:microsoft.com/office/officeart/2005/8/layout/orgChart1"/>
    <dgm:cxn modelId="{26343BEB-9763-4DD5-B2BF-6E7B7A3108F1}" type="presParOf" srcId="{80F0D5D9-0A23-4616-A84F-2A949226BF25}" destId="{273DB0E4-27FC-4EBF-A956-5C2E879E92EE}" srcOrd="1" destOrd="0" presId="urn:microsoft.com/office/officeart/2005/8/layout/orgChart1"/>
    <dgm:cxn modelId="{00C2841E-F246-4402-8DDD-D01F3CEE5210}" type="presParOf" srcId="{2D17B6A5-759F-4480-BE04-CF1C89A805F8}" destId="{A26A09FD-8BDB-4D3A-A80B-571B37CAE31C}" srcOrd="1" destOrd="0" presId="urn:microsoft.com/office/officeart/2005/8/layout/orgChart1"/>
    <dgm:cxn modelId="{742B20CC-A944-478E-A051-140EE90A0A51}" type="presParOf" srcId="{2D17B6A5-759F-4480-BE04-CF1C89A805F8}" destId="{A12C0B11-AA2C-4903-B765-44A4AF90DA6B}" srcOrd="2" destOrd="0" presId="urn:microsoft.com/office/officeart/2005/8/layout/orgChart1"/>
    <dgm:cxn modelId="{17003A4E-F9CF-41CE-89F4-C63639979C25}" type="presParOf" srcId="{6DF2F90A-1235-4506-A169-26A03A791162}" destId="{EA452D38-1C46-4AD7-A1C2-878F81FAFC8A}" srcOrd="10" destOrd="0" presId="urn:microsoft.com/office/officeart/2005/8/layout/orgChart1"/>
    <dgm:cxn modelId="{5E175216-292F-4109-AB2C-0E59569823C0}" type="presParOf" srcId="{6DF2F90A-1235-4506-A169-26A03A791162}" destId="{29E073A4-7C83-418B-89D7-D353A732255D}" srcOrd="11" destOrd="0" presId="urn:microsoft.com/office/officeart/2005/8/layout/orgChart1"/>
    <dgm:cxn modelId="{B91E8FF8-E015-4DE9-B9D9-C7962C67CE05}" type="presParOf" srcId="{29E073A4-7C83-418B-89D7-D353A732255D}" destId="{E6719BDD-C5AE-4191-9473-4EC439F68DD7}" srcOrd="0" destOrd="0" presId="urn:microsoft.com/office/officeart/2005/8/layout/orgChart1"/>
    <dgm:cxn modelId="{064A29DF-1A23-4536-A22F-0C3D81B8EF7B}" type="presParOf" srcId="{E6719BDD-C5AE-4191-9473-4EC439F68DD7}" destId="{D592471B-2902-44E3-A8CB-D48BDC4EE284}" srcOrd="0" destOrd="0" presId="urn:microsoft.com/office/officeart/2005/8/layout/orgChart1"/>
    <dgm:cxn modelId="{8611559E-C1CB-4A8E-B6EA-A92BA058D382}" type="presParOf" srcId="{E6719BDD-C5AE-4191-9473-4EC439F68DD7}" destId="{E96CB090-C51D-44F9-8B6A-5558178DBFDA}" srcOrd="1" destOrd="0" presId="urn:microsoft.com/office/officeart/2005/8/layout/orgChart1"/>
    <dgm:cxn modelId="{DB642786-13C7-4B54-8E59-EC3D3F34BA62}" type="presParOf" srcId="{29E073A4-7C83-418B-89D7-D353A732255D}" destId="{27712F4C-3927-4241-9025-EB39C71D9657}" srcOrd="1" destOrd="0" presId="urn:microsoft.com/office/officeart/2005/8/layout/orgChart1"/>
    <dgm:cxn modelId="{693EE30C-2E98-43E6-B181-93342468A7AC}" type="presParOf" srcId="{29E073A4-7C83-418B-89D7-D353A732255D}" destId="{A574E187-8374-41B2-AEF0-BF765579A13D}" srcOrd="2" destOrd="0" presId="urn:microsoft.com/office/officeart/2005/8/layout/orgChart1"/>
    <dgm:cxn modelId="{7D952E42-73E2-4402-97BF-31B17465933A}" type="presParOf" srcId="{F4C33EAA-1A2C-44DA-A692-4DF404FF8F8E}" destId="{5EA08E69-3F60-4546-A8AA-364404428B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F57F3-BD72-42FE-A3CF-5126E742FDB2}">
      <dsp:nvSpPr>
        <dsp:cNvPr id="0" name=""/>
        <dsp:cNvSpPr/>
      </dsp:nvSpPr>
      <dsp:spPr>
        <a:xfrm rot="5400000">
          <a:off x="6333351" y="-2664983"/>
          <a:ext cx="805457" cy="63398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Distributive Leadership</a:t>
          </a:r>
        </a:p>
        <a:p>
          <a:pPr marL="228600" lvl="1" indent="-228600" algn="l" defTabSz="933450">
            <a:lnSpc>
              <a:spcPct val="90000"/>
            </a:lnSpc>
            <a:spcBef>
              <a:spcPct val="0"/>
            </a:spcBef>
            <a:spcAft>
              <a:spcPct val="15000"/>
            </a:spcAft>
            <a:buChar char="•"/>
          </a:pPr>
          <a:r>
            <a:rPr lang="en-US" sz="2100" kern="1200" dirty="0"/>
            <a:t>Using Data to Drive School Change</a:t>
          </a:r>
        </a:p>
      </dsp:txBody>
      <dsp:txXfrm rot="-5400000">
        <a:off x="3566160" y="141527"/>
        <a:ext cx="6300521" cy="726819"/>
      </dsp:txXfrm>
    </dsp:sp>
    <dsp:sp modelId="{C8F63E02-7EAB-499C-9E6C-08A19C150790}">
      <dsp:nvSpPr>
        <dsp:cNvPr id="0" name=""/>
        <dsp:cNvSpPr/>
      </dsp:nvSpPr>
      <dsp:spPr>
        <a:xfrm>
          <a:off x="0" y="1525"/>
          <a:ext cx="3566160" cy="1006822"/>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School Leaders</a:t>
          </a:r>
        </a:p>
      </dsp:txBody>
      <dsp:txXfrm>
        <a:off x="49149" y="50674"/>
        <a:ext cx="3467862" cy="908524"/>
      </dsp:txXfrm>
    </dsp:sp>
    <dsp:sp modelId="{7FFEEADB-D0DA-4912-A451-09C373338541}">
      <dsp:nvSpPr>
        <dsp:cNvPr id="0" name=""/>
        <dsp:cNvSpPr/>
      </dsp:nvSpPr>
      <dsp:spPr>
        <a:xfrm rot="5400000">
          <a:off x="6333351" y="-1607820"/>
          <a:ext cx="805457" cy="63398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The Coaching Model for PLC’s</a:t>
          </a:r>
        </a:p>
        <a:p>
          <a:pPr marL="228600" lvl="1" indent="-228600" algn="l" defTabSz="933450">
            <a:lnSpc>
              <a:spcPct val="90000"/>
            </a:lnSpc>
            <a:spcBef>
              <a:spcPct val="0"/>
            </a:spcBef>
            <a:spcAft>
              <a:spcPct val="15000"/>
            </a:spcAft>
            <a:buChar char="•"/>
          </a:pPr>
          <a:r>
            <a:rPr lang="en-US" sz="2100" kern="1200"/>
            <a:t>Development of Teacher Leaders</a:t>
          </a:r>
        </a:p>
      </dsp:txBody>
      <dsp:txXfrm rot="-5400000">
        <a:off x="3566160" y="1198690"/>
        <a:ext cx="6300521" cy="726819"/>
      </dsp:txXfrm>
    </dsp:sp>
    <dsp:sp modelId="{D1480586-63A8-4E41-B83C-8EB3DB947DE3}">
      <dsp:nvSpPr>
        <dsp:cNvPr id="0" name=""/>
        <dsp:cNvSpPr/>
      </dsp:nvSpPr>
      <dsp:spPr>
        <a:xfrm>
          <a:off x="0" y="1058688"/>
          <a:ext cx="3566160" cy="1006822"/>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Instructional Coaches</a:t>
          </a:r>
        </a:p>
      </dsp:txBody>
      <dsp:txXfrm>
        <a:off x="49149" y="1107837"/>
        <a:ext cx="3467862" cy="908524"/>
      </dsp:txXfrm>
    </dsp:sp>
    <dsp:sp modelId="{D7123572-A03D-406A-8249-52CF5D2A8F61}">
      <dsp:nvSpPr>
        <dsp:cNvPr id="0" name=""/>
        <dsp:cNvSpPr/>
      </dsp:nvSpPr>
      <dsp:spPr>
        <a:xfrm rot="5400000">
          <a:off x="6333351" y="-550656"/>
          <a:ext cx="805457" cy="6339840"/>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Effective Pedagogy</a:t>
          </a:r>
        </a:p>
      </dsp:txBody>
      <dsp:txXfrm rot="-5400000">
        <a:off x="3566160" y="2255854"/>
        <a:ext cx="6300521" cy="726819"/>
      </dsp:txXfrm>
    </dsp:sp>
    <dsp:sp modelId="{0B810CCD-6407-4959-8F04-54E11989448E}">
      <dsp:nvSpPr>
        <dsp:cNvPr id="0" name=""/>
        <dsp:cNvSpPr/>
      </dsp:nvSpPr>
      <dsp:spPr>
        <a:xfrm>
          <a:off x="0" y="2115852"/>
          <a:ext cx="3566160" cy="1006822"/>
        </a:xfrm>
        <a:prstGeom prst="round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Teachers</a:t>
          </a:r>
        </a:p>
      </dsp:txBody>
      <dsp:txXfrm>
        <a:off x="49149" y="2165001"/>
        <a:ext cx="3467862" cy="9085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52D38-1C46-4AD7-A1C2-878F81FAFC8A}">
      <dsp:nvSpPr>
        <dsp:cNvPr id="0" name=""/>
        <dsp:cNvSpPr/>
      </dsp:nvSpPr>
      <dsp:spPr>
        <a:xfrm>
          <a:off x="5257800" y="2375196"/>
          <a:ext cx="4524270" cy="306967"/>
        </a:xfrm>
        <a:custGeom>
          <a:avLst/>
          <a:gdLst/>
          <a:ahLst/>
          <a:cxnLst/>
          <a:rect l="0" t="0" r="0" b="0"/>
          <a:pathLst>
            <a:path>
              <a:moveTo>
                <a:pt x="0" y="0"/>
              </a:moveTo>
              <a:lnTo>
                <a:pt x="0" y="153483"/>
              </a:lnTo>
              <a:lnTo>
                <a:pt x="4524270" y="153483"/>
              </a:lnTo>
              <a:lnTo>
                <a:pt x="4524270"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FEF419-6522-4CEA-8D7D-447FEC773DB8}">
      <dsp:nvSpPr>
        <dsp:cNvPr id="0" name=""/>
        <dsp:cNvSpPr/>
      </dsp:nvSpPr>
      <dsp:spPr>
        <a:xfrm>
          <a:off x="5257800" y="2375196"/>
          <a:ext cx="2755555" cy="306967"/>
        </a:xfrm>
        <a:custGeom>
          <a:avLst/>
          <a:gdLst/>
          <a:ahLst/>
          <a:cxnLst/>
          <a:rect l="0" t="0" r="0" b="0"/>
          <a:pathLst>
            <a:path>
              <a:moveTo>
                <a:pt x="0" y="0"/>
              </a:moveTo>
              <a:lnTo>
                <a:pt x="0" y="153483"/>
              </a:lnTo>
              <a:lnTo>
                <a:pt x="2755555" y="153483"/>
              </a:lnTo>
              <a:lnTo>
                <a:pt x="2755555"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F3DA85-5009-46CD-BFA4-17C8B0643208}">
      <dsp:nvSpPr>
        <dsp:cNvPr id="0" name=""/>
        <dsp:cNvSpPr/>
      </dsp:nvSpPr>
      <dsp:spPr>
        <a:xfrm>
          <a:off x="5257800" y="2375196"/>
          <a:ext cx="986840" cy="306967"/>
        </a:xfrm>
        <a:custGeom>
          <a:avLst/>
          <a:gdLst/>
          <a:ahLst/>
          <a:cxnLst/>
          <a:rect l="0" t="0" r="0" b="0"/>
          <a:pathLst>
            <a:path>
              <a:moveTo>
                <a:pt x="0" y="0"/>
              </a:moveTo>
              <a:lnTo>
                <a:pt x="0" y="153483"/>
              </a:lnTo>
              <a:lnTo>
                <a:pt x="986840" y="153483"/>
              </a:lnTo>
              <a:lnTo>
                <a:pt x="986840"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3DE46F-C1B8-426C-A0E1-989F48155066}">
      <dsp:nvSpPr>
        <dsp:cNvPr id="0" name=""/>
        <dsp:cNvSpPr/>
      </dsp:nvSpPr>
      <dsp:spPr>
        <a:xfrm>
          <a:off x="4497508" y="2375196"/>
          <a:ext cx="760291" cy="306967"/>
        </a:xfrm>
        <a:custGeom>
          <a:avLst/>
          <a:gdLst/>
          <a:ahLst/>
          <a:cxnLst/>
          <a:rect l="0" t="0" r="0" b="0"/>
          <a:pathLst>
            <a:path>
              <a:moveTo>
                <a:pt x="760291" y="0"/>
              </a:moveTo>
              <a:lnTo>
                <a:pt x="760291" y="153483"/>
              </a:lnTo>
              <a:lnTo>
                <a:pt x="0" y="153483"/>
              </a:lnTo>
              <a:lnTo>
                <a:pt x="0"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2E9630-9988-445B-A1E5-BA90BDD30E21}">
      <dsp:nvSpPr>
        <dsp:cNvPr id="0" name=""/>
        <dsp:cNvSpPr/>
      </dsp:nvSpPr>
      <dsp:spPr>
        <a:xfrm>
          <a:off x="2626310" y="2375196"/>
          <a:ext cx="2631489" cy="306967"/>
        </a:xfrm>
        <a:custGeom>
          <a:avLst/>
          <a:gdLst/>
          <a:ahLst/>
          <a:cxnLst/>
          <a:rect l="0" t="0" r="0" b="0"/>
          <a:pathLst>
            <a:path>
              <a:moveTo>
                <a:pt x="2631489" y="0"/>
              </a:moveTo>
              <a:lnTo>
                <a:pt x="2631489" y="153483"/>
              </a:lnTo>
              <a:lnTo>
                <a:pt x="0" y="153483"/>
              </a:lnTo>
              <a:lnTo>
                <a:pt x="0"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3B4EF1-5F25-4392-AAD8-5B560B5A7A22}">
      <dsp:nvSpPr>
        <dsp:cNvPr id="0" name=""/>
        <dsp:cNvSpPr/>
      </dsp:nvSpPr>
      <dsp:spPr>
        <a:xfrm>
          <a:off x="733529" y="2375196"/>
          <a:ext cx="4524270" cy="306967"/>
        </a:xfrm>
        <a:custGeom>
          <a:avLst/>
          <a:gdLst/>
          <a:ahLst/>
          <a:cxnLst/>
          <a:rect l="0" t="0" r="0" b="0"/>
          <a:pathLst>
            <a:path>
              <a:moveTo>
                <a:pt x="4524270" y="0"/>
              </a:moveTo>
              <a:lnTo>
                <a:pt x="4524270" y="153483"/>
              </a:lnTo>
              <a:lnTo>
                <a:pt x="0" y="153483"/>
              </a:lnTo>
              <a:lnTo>
                <a:pt x="0" y="30696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1A5FDF-D0DB-487C-80FB-0B69BDEC7D39}">
      <dsp:nvSpPr>
        <dsp:cNvPr id="0" name=""/>
        <dsp:cNvSpPr/>
      </dsp:nvSpPr>
      <dsp:spPr>
        <a:xfrm>
          <a:off x="4526926" y="1027370"/>
          <a:ext cx="1461747" cy="1347826"/>
        </a:xfrm>
        <a:prstGeom prst="rect">
          <a:avLst/>
        </a:prstGeom>
        <a:solidFill>
          <a:srgbClr val="0070C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Exposure and Access to College </a:t>
          </a:r>
        </a:p>
      </dsp:txBody>
      <dsp:txXfrm>
        <a:off x="4526926" y="1027370"/>
        <a:ext cx="1461747" cy="1347826"/>
      </dsp:txXfrm>
    </dsp:sp>
    <dsp:sp modelId="{168D7AB1-5EFA-4986-BFC8-B950D93F5C27}">
      <dsp:nvSpPr>
        <dsp:cNvPr id="0" name=""/>
        <dsp:cNvSpPr/>
      </dsp:nvSpPr>
      <dsp:spPr>
        <a:xfrm>
          <a:off x="2655" y="2682163"/>
          <a:ext cx="1461747" cy="1681032"/>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Nassau Community College   GEAR Up</a:t>
          </a:r>
        </a:p>
      </dsp:txBody>
      <dsp:txXfrm>
        <a:off x="2655" y="2682163"/>
        <a:ext cx="1461747" cy="1681032"/>
      </dsp:txXfrm>
    </dsp:sp>
    <dsp:sp modelId="{E4A65399-553E-4832-9258-2A201C8D80DF}">
      <dsp:nvSpPr>
        <dsp:cNvPr id="0" name=""/>
        <dsp:cNvSpPr/>
      </dsp:nvSpPr>
      <dsp:spPr>
        <a:xfrm>
          <a:off x="1771370" y="2682163"/>
          <a:ext cx="1709879" cy="1810820"/>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Farmingdale College  Smart Scholars Program</a:t>
          </a:r>
        </a:p>
      </dsp:txBody>
      <dsp:txXfrm>
        <a:off x="1771370" y="2682163"/>
        <a:ext cx="1709879" cy="1810820"/>
      </dsp:txXfrm>
    </dsp:sp>
    <dsp:sp modelId="{25ED89DC-A131-48C4-A8F0-E9EF62C7CCD5}">
      <dsp:nvSpPr>
        <dsp:cNvPr id="0" name=""/>
        <dsp:cNvSpPr/>
      </dsp:nvSpPr>
      <dsp:spPr>
        <a:xfrm>
          <a:off x="3788217" y="2682163"/>
          <a:ext cx="1418582" cy="1858926"/>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Stony Brook University STEM Academy</a:t>
          </a:r>
        </a:p>
      </dsp:txBody>
      <dsp:txXfrm>
        <a:off x="3788217" y="2682163"/>
        <a:ext cx="1418582" cy="1858926"/>
      </dsp:txXfrm>
    </dsp:sp>
    <dsp:sp modelId="{7E322D03-4BF0-4777-B4C6-C72DBD6742B0}">
      <dsp:nvSpPr>
        <dsp:cNvPr id="0" name=""/>
        <dsp:cNvSpPr/>
      </dsp:nvSpPr>
      <dsp:spPr>
        <a:xfrm>
          <a:off x="5513766" y="2682163"/>
          <a:ext cx="1461747" cy="1858371"/>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Syracuse University  SUPA Program</a:t>
          </a:r>
        </a:p>
      </dsp:txBody>
      <dsp:txXfrm>
        <a:off x="5513766" y="2682163"/>
        <a:ext cx="1461747" cy="1858371"/>
      </dsp:txXfrm>
    </dsp:sp>
    <dsp:sp modelId="{502D8DFE-1BC2-4295-82C3-B1C4A806AEEF}">
      <dsp:nvSpPr>
        <dsp:cNvPr id="0" name=""/>
        <dsp:cNvSpPr/>
      </dsp:nvSpPr>
      <dsp:spPr>
        <a:xfrm>
          <a:off x="7282481" y="2682163"/>
          <a:ext cx="1461747" cy="1824283"/>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Adelphi University  STEP Program</a:t>
          </a:r>
        </a:p>
      </dsp:txBody>
      <dsp:txXfrm>
        <a:off x="7282481" y="2682163"/>
        <a:ext cx="1461747" cy="1824283"/>
      </dsp:txXfrm>
    </dsp:sp>
    <dsp:sp modelId="{D592471B-2902-44E3-A8CB-D48BDC4EE284}">
      <dsp:nvSpPr>
        <dsp:cNvPr id="0" name=""/>
        <dsp:cNvSpPr/>
      </dsp:nvSpPr>
      <dsp:spPr>
        <a:xfrm>
          <a:off x="9051196" y="2682163"/>
          <a:ext cx="1461747" cy="1744852"/>
        </a:xfrm>
        <a:prstGeom prst="rect">
          <a:avLst/>
        </a:prstGeom>
        <a:solidFill>
          <a:srgbClr val="00B0F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The Princeton Review SAT/ACT Prep</a:t>
          </a:r>
        </a:p>
      </dsp:txBody>
      <dsp:txXfrm>
        <a:off x="9051196" y="2682163"/>
        <a:ext cx="1461747" cy="174485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666950-E64B-4A27-8667-E06DB9B85ABF}"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87D788-1278-4E52-A0B9-B0862089901D}" type="slidenum">
              <a:rPr lang="en-US" smtClean="0"/>
              <a:t>‹#›</a:t>
            </a:fld>
            <a:endParaRPr lang="en-US"/>
          </a:p>
        </p:txBody>
      </p:sp>
    </p:spTree>
    <p:extLst>
      <p:ext uri="{BB962C8B-B14F-4D97-AF65-F5344CB8AC3E}">
        <p14:creationId xmlns:p14="http://schemas.microsoft.com/office/powerpoint/2010/main" val="2667784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a:noFill/>
        </p:spPr>
        <p:txBody>
          <a:bodyPr/>
          <a:lstStyle/>
          <a:p>
            <a:r>
              <a:rPr lang="en-US"/>
              <a:t>TDHS National Conference</a:t>
            </a:r>
          </a:p>
        </p:txBody>
      </p:sp>
      <p:sp>
        <p:nvSpPr>
          <p:cNvPr id="53251" name="Rectangle 6"/>
          <p:cNvSpPr>
            <a:spLocks noGrp="1" noChangeArrowheads="1"/>
          </p:cNvSpPr>
          <p:nvPr>
            <p:ph type="ftr" sz="quarter" idx="4"/>
          </p:nvPr>
        </p:nvSpPr>
        <p:spPr>
          <a:noFill/>
        </p:spPr>
        <p:txBody>
          <a:bodyPr/>
          <a:lstStyle/>
          <a:p>
            <a:r>
              <a:rPr lang="en-US"/>
              <a:t>Baltimore, MD        July 2004</a:t>
            </a:r>
          </a:p>
        </p:txBody>
      </p:sp>
      <p:sp>
        <p:nvSpPr>
          <p:cNvPr id="53252" name="Rectangle 7"/>
          <p:cNvSpPr>
            <a:spLocks noGrp="1" noChangeArrowheads="1"/>
          </p:cNvSpPr>
          <p:nvPr>
            <p:ph type="sldNum" sz="quarter" idx="5"/>
          </p:nvPr>
        </p:nvSpPr>
        <p:spPr>
          <a:noFill/>
        </p:spPr>
        <p:txBody>
          <a:bodyPr/>
          <a:lstStyle/>
          <a:p>
            <a:fld id="{CCB06674-9802-4E3C-B518-F6B58A0301B7}" type="slidenum">
              <a:rPr lang="en-US" smtClean="0"/>
              <a:pPr/>
              <a:t>33</a:t>
            </a:fld>
            <a:endParaRPr lang="en-US"/>
          </a:p>
        </p:txBody>
      </p:sp>
      <p:sp>
        <p:nvSpPr>
          <p:cNvPr id="53253" name="Rectangle 2"/>
          <p:cNvSpPr>
            <a:spLocks noGrp="1" noRot="1" noChangeAspect="1" noChangeArrowheads="1" noTextEdit="1"/>
          </p:cNvSpPr>
          <p:nvPr>
            <p:ph type="sldImg"/>
          </p:nvPr>
        </p:nvSpPr>
        <p:spPr>
          <a:xfrm>
            <a:off x="358775" y="671513"/>
            <a:ext cx="6091238" cy="3427412"/>
          </a:xfrm>
          <a:ln/>
        </p:spPr>
      </p:sp>
      <p:sp>
        <p:nvSpPr>
          <p:cNvPr id="53254" name="Rectangle 3"/>
          <p:cNvSpPr>
            <a:spLocks noGrp="1" noChangeArrowheads="1"/>
          </p:cNvSpPr>
          <p:nvPr>
            <p:ph type="body" idx="1"/>
          </p:nvPr>
        </p:nvSpPr>
        <p:spPr>
          <a:xfrm>
            <a:off x="896938" y="4322763"/>
            <a:ext cx="5013325" cy="4098925"/>
          </a:xfrm>
          <a:noFill/>
          <a:ln/>
        </p:spPr>
        <p:txBody>
          <a:bodyPr/>
          <a:lstStyle/>
          <a:p>
            <a:pPr eaLnBrk="1" hangingPunct="1"/>
            <a:r>
              <a:rPr lang="en-US" dirty="0"/>
              <a:t>Ken</a:t>
            </a:r>
            <a:endParaRPr lang="en-US" baseline="0" dirty="0"/>
          </a:p>
        </p:txBody>
      </p:sp>
    </p:spTree>
    <p:extLst>
      <p:ext uri="{BB962C8B-B14F-4D97-AF65-F5344CB8AC3E}">
        <p14:creationId xmlns:p14="http://schemas.microsoft.com/office/powerpoint/2010/main" val="118321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a:t>
            </a:r>
            <a:r>
              <a:rPr lang="en-US" baseline="0" dirty="0"/>
              <a:t> points:  </a:t>
            </a:r>
            <a:r>
              <a:rPr lang="en-US" dirty="0"/>
              <a:t>Remediation</a:t>
            </a:r>
            <a:r>
              <a:rPr lang="en-US" baseline="0" dirty="0"/>
              <a:t>, enrichment and academic intervention services, </a:t>
            </a:r>
            <a:r>
              <a:rPr lang="en-US" baseline="0" dirty="0" err="1"/>
              <a:t>hs</a:t>
            </a:r>
            <a:r>
              <a:rPr lang="en-US" baseline="0" dirty="0"/>
              <a:t> orientation</a:t>
            </a:r>
            <a:endParaRPr lang="en-US" dirty="0"/>
          </a:p>
        </p:txBody>
      </p:sp>
      <p:sp>
        <p:nvSpPr>
          <p:cNvPr id="4" name="Slide Number Placeholder 3"/>
          <p:cNvSpPr>
            <a:spLocks noGrp="1"/>
          </p:cNvSpPr>
          <p:nvPr>
            <p:ph type="sldNum" sz="quarter" idx="10"/>
          </p:nvPr>
        </p:nvSpPr>
        <p:spPr/>
        <p:txBody>
          <a:bodyPr/>
          <a:lstStyle/>
          <a:p>
            <a:fld id="{7CD82913-4384-4DB6-B653-FF3B2C65F149}" type="slidenum">
              <a:rPr lang="en-US" smtClean="0"/>
              <a:t>34</a:t>
            </a:fld>
            <a:endParaRPr lang="en-US"/>
          </a:p>
        </p:txBody>
      </p:sp>
    </p:spTree>
    <p:extLst>
      <p:ext uri="{BB962C8B-B14F-4D97-AF65-F5344CB8AC3E}">
        <p14:creationId xmlns:p14="http://schemas.microsoft.com/office/powerpoint/2010/main" val="1188246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a:t>
            </a:r>
            <a:r>
              <a:rPr lang="en-US" baseline="0" dirty="0"/>
              <a:t> points how students were grouped, protocols and expectations</a:t>
            </a:r>
            <a:endParaRPr lang="en-US" dirty="0"/>
          </a:p>
        </p:txBody>
      </p:sp>
      <p:sp>
        <p:nvSpPr>
          <p:cNvPr id="4" name="Slide Number Placeholder 3"/>
          <p:cNvSpPr>
            <a:spLocks noGrp="1"/>
          </p:cNvSpPr>
          <p:nvPr>
            <p:ph type="sldNum" sz="quarter" idx="10"/>
          </p:nvPr>
        </p:nvSpPr>
        <p:spPr/>
        <p:txBody>
          <a:bodyPr/>
          <a:lstStyle/>
          <a:p>
            <a:fld id="{7CD82913-4384-4DB6-B653-FF3B2C65F149}" type="slidenum">
              <a:rPr lang="en-US" smtClean="0"/>
              <a:t>37</a:t>
            </a:fld>
            <a:endParaRPr lang="en-US"/>
          </a:p>
        </p:txBody>
      </p:sp>
    </p:spTree>
    <p:extLst>
      <p:ext uri="{BB962C8B-B14F-4D97-AF65-F5344CB8AC3E}">
        <p14:creationId xmlns:p14="http://schemas.microsoft.com/office/powerpoint/2010/main" val="4073590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points:</a:t>
            </a:r>
            <a:r>
              <a:rPr lang="en-US" baseline="0" dirty="0"/>
              <a:t>  college exposure, project based learning and collaboration</a:t>
            </a:r>
            <a:endParaRPr lang="en-US" dirty="0"/>
          </a:p>
        </p:txBody>
      </p:sp>
      <p:sp>
        <p:nvSpPr>
          <p:cNvPr id="4" name="Slide Number Placeholder 3"/>
          <p:cNvSpPr>
            <a:spLocks noGrp="1"/>
          </p:cNvSpPr>
          <p:nvPr>
            <p:ph type="sldNum" sz="quarter" idx="10"/>
          </p:nvPr>
        </p:nvSpPr>
        <p:spPr/>
        <p:txBody>
          <a:bodyPr/>
          <a:lstStyle/>
          <a:p>
            <a:fld id="{7CD82913-4384-4DB6-B653-FF3B2C65F149}" type="slidenum">
              <a:rPr lang="en-US" smtClean="0"/>
              <a:t>39</a:t>
            </a:fld>
            <a:endParaRPr lang="en-US"/>
          </a:p>
        </p:txBody>
      </p:sp>
    </p:spTree>
    <p:extLst>
      <p:ext uri="{BB962C8B-B14F-4D97-AF65-F5344CB8AC3E}">
        <p14:creationId xmlns:p14="http://schemas.microsoft.com/office/powerpoint/2010/main" val="683264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retaking the regents</a:t>
            </a:r>
            <a:r>
              <a:rPr lang="en-US" baseline="0" dirty="0"/>
              <a:t> exam: Provided instruction by teachers in the HS summer school program.  </a:t>
            </a:r>
            <a:endParaRPr lang="en-US" dirty="0"/>
          </a:p>
        </p:txBody>
      </p:sp>
      <p:sp>
        <p:nvSpPr>
          <p:cNvPr id="4" name="Slide Number Placeholder 3"/>
          <p:cNvSpPr>
            <a:spLocks noGrp="1"/>
          </p:cNvSpPr>
          <p:nvPr>
            <p:ph type="sldNum" sz="quarter" idx="10"/>
          </p:nvPr>
        </p:nvSpPr>
        <p:spPr/>
        <p:txBody>
          <a:bodyPr/>
          <a:lstStyle/>
          <a:p>
            <a:fld id="{7CD82913-4384-4DB6-B653-FF3B2C65F149}" type="slidenum">
              <a:rPr lang="en-US" smtClean="0"/>
              <a:t>42</a:t>
            </a:fld>
            <a:endParaRPr lang="en-US"/>
          </a:p>
        </p:txBody>
      </p:sp>
    </p:spTree>
    <p:extLst>
      <p:ext uri="{BB962C8B-B14F-4D97-AF65-F5344CB8AC3E}">
        <p14:creationId xmlns:p14="http://schemas.microsoft.com/office/powerpoint/2010/main" val="313599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2671783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17237-821D-4AEC-A309-8A349BDBACB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69138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133826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292497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2636841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3719589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14215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3687526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8942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589641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317237-821D-4AEC-A309-8A349BDBACB5}"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3929237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317237-821D-4AEC-A309-8A349BDBACB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17421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317237-821D-4AEC-A309-8A349BDBACB5}"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152930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317237-821D-4AEC-A309-8A349BDBACB5}"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3285827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17237-821D-4AEC-A309-8A349BDBACB5}"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374649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A317237-821D-4AEC-A309-8A349BDBACB5}"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65650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9A317237-821D-4AEC-A309-8A349BDBACB5}" type="datetimeFigureOut">
              <a:rPr lang="en-US" smtClean="0"/>
              <a:t>11/2/2016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22FAE08-61A8-4D17-A987-28353E34F3C8}" type="slidenum">
              <a:rPr lang="en-US" smtClean="0"/>
              <a:t>‹#›</a:t>
            </a:fld>
            <a:endParaRPr lang="en-US"/>
          </a:p>
        </p:txBody>
      </p:sp>
    </p:spTree>
    <p:extLst>
      <p:ext uri="{BB962C8B-B14F-4D97-AF65-F5344CB8AC3E}">
        <p14:creationId xmlns:p14="http://schemas.microsoft.com/office/powerpoint/2010/main" val="1875112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9A317237-821D-4AEC-A309-8A349BDBACB5}" type="datetimeFigureOut">
              <a:rPr lang="en-US" smtClean="0"/>
              <a:t>11/2/2016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22FAE08-61A8-4D17-A987-28353E34F3C8}" type="slidenum">
              <a:rPr lang="en-US" smtClean="0"/>
              <a:t>‹#›</a:t>
            </a:fld>
            <a:endParaRPr lang="en-US"/>
          </a:p>
        </p:txBody>
      </p:sp>
    </p:spTree>
    <p:extLst>
      <p:ext uri="{BB962C8B-B14F-4D97-AF65-F5344CB8AC3E}">
        <p14:creationId xmlns:p14="http://schemas.microsoft.com/office/powerpoint/2010/main" val="15975956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ogle.com/search?q=hempstead+tigers&amp;rls=com.microsoft:en-us:ie-searchbox&amp;biw=1600&amp;bih=731&amp;tbm=isch&amp;imgil=nc8ro_ja8qsnxm:;-0x1ugzl4ecdsm;https://www.youtube.com/watch?v%3dofhtaekdwje&amp;source=iu&amp;pf=m&amp;fir=nc8ro_ja8qsnxm:,-0x1ugzl4ecdsm,_&amp;usg=__yipitvkpart8u-wrxpi5hzxgh1a%3d&amp;ved=0ahukewjwupnmnntpahvdxd4khtnucp0qyjcipa&amp;ei=c6d9v5a1dso4-qgz3knocq#imgrc=ki6go12ea_o9em%3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ogle.com/search?q=hempstead+tigers&amp;rls=com.microsoft:en-us:ie-searchbox&amp;biw=1600&amp;bih=731&amp;tbm=isch&amp;imgil=nc8ro_ja8qsnxm:;-0x1ugzl4ecdsm;https://www.youtube.com/watch?v%3dofhtaekdwje&amp;source=iu&amp;pf=m&amp;fir=nc8ro_ja8qsnxm:,-0x1ugzl4ecdsm,_&amp;usg=__yipitvkpart8u-wrxpi5hzxgh1a%3d&amp;ved=0ahukewjwupnmnntpahvdxd4khtnucp0qyjcipa&amp;ei=c6d9v5a1dso4-qgz3knocq#imgrc=ki6go12ea_o9em%3a"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ogle.com/search?q=hempstead+tigers&amp;rls=com.microsoft:en-us:ie-searchbox&amp;biw=1600&amp;bih=731&amp;tbm=isch&amp;imgil=nc8ro_ja8qsnxm:;-0x1ugzl4ecdsm;https://www.youtube.com/watch?v%3dofhtaekdwje&amp;source=iu&amp;pf=m&amp;fir=nc8ro_ja8qsnxm:,-0x1ugzl4ecdsm,_&amp;usg=__yipitvkpart8u-wrxpi5hzxgh1a%3d&amp;ved=0ahukewjwupnmnntpahvdxd4khtnucp0qyjcipa&amp;ei=c6d9v5a1dso4-qgz3knocq#imgrc=ki6go12ea_o9em%3a"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ogle.com/search?q=hempstead+tigers&amp;rls=com.microsoft:en-us:ie-searchbox&amp;biw=1600&amp;bih=731&amp;tbm=isch&amp;imgil=nc8ro_ja8qsnxm:;-0x1ugzl4ecdsm;https://www.youtube.com/watch?v%3dofhtaekdwje&amp;source=iu&amp;pf=m&amp;fir=nc8ro_ja8qsnxm:,-0x1ugzl4ecdsm,_&amp;usg=__yipitvkpart8u-wrxpi5hzxgh1a%3d&amp;ved=0ahukewjwupnmnntpahvdxd4khtnucp0qyjcipa&amp;ei=c6d9v5a1dso4-qgz3knocq#imgrc=ki6go12ea_o9em%3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google.com/url?sa=i&amp;rct=j&amp;q=&amp;esrc=s&amp;source=images&amp;cd=&amp;cad=rja&amp;uact=8&amp;ved=0ahUKEwj95drN6IfQAhWD2YMKHULaC-UQjRwIBw&amp;url=https://sites.google.com/a/lakeregionschools.org/district/introduction-to-rti?overridemobile%3Dtrue&amp;psig=AFQjCNGPf2kexOFvoo3gRq-eCUrYnTFduQ&amp;ust=1478098613111474"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hyperlink" Target="https://www.google.com/search?q=hempstead+tigers&amp;rls=com.microsoft:en-us:ie-searchbox&amp;biw=1600&amp;bih=731&amp;tbm=isch&amp;imgil=nc8ro_ja8qsnxm:;-0x1ugzl4ecdsm;https://www.youtube.com/watch?v%3dofhtaekdwje&amp;source=iu&amp;pf=m&amp;fir=nc8ro_ja8qsnxm:,-0x1ugzl4ecdsm,_&amp;usg=__yipitvkpart8u-wrxpi5hzxgh1a%3d&amp;ved=0ahukewjwupnmnntpahvdxd4khtnucp0qyjcipa&amp;ei=c6d9v5a1dso4-qgz3knocq#imgrc=ki6go12ea_o9em%3a"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77882"/>
            <a:ext cx="12192000" cy="922318"/>
          </a:xfrm>
        </p:spPr>
        <p:txBody>
          <a:bodyPr>
            <a:noAutofit/>
          </a:bodyPr>
          <a:lstStyle/>
          <a:p>
            <a:r>
              <a:rPr lang="en-US" dirty="0"/>
              <a:t>Hempstead High school </a:t>
            </a:r>
            <a:br>
              <a:rPr lang="en-US" dirty="0"/>
            </a:br>
            <a:r>
              <a:rPr lang="en-US" dirty="0"/>
              <a:t>Tiger Pride</a:t>
            </a:r>
            <a:endParaRPr lang="en-US" u="sng" dirty="0">
              <a:solidFill>
                <a:schemeClr val="tx2">
                  <a:lumMod val="90000"/>
                </a:schemeClr>
              </a:solidFill>
              <a:effectLst>
                <a:glow rad="38100">
                  <a:schemeClr val="bg1">
                    <a:lumMod val="65000"/>
                    <a:lumOff val="35000"/>
                    <a:alpha val="50000"/>
                  </a:schemeClr>
                </a:glow>
              </a:effectLst>
            </a:endParaRPr>
          </a:p>
        </p:txBody>
      </p:sp>
      <p:sp>
        <p:nvSpPr>
          <p:cNvPr id="3" name="Subtitle 2"/>
          <p:cNvSpPr>
            <a:spLocks noGrp="1"/>
          </p:cNvSpPr>
          <p:nvPr>
            <p:ph type="subTitle" idx="1"/>
          </p:nvPr>
        </p:nvSpPr>
        <p:spPr>
          <a:xfrm>
            <a:off x="0" y="1685314"/>
            <a:ext cx="12192000" cy="5101985"/>
          </a:xfrm>
        </p:spPr>
        <p:txBody>
          <a:bodyPr>
            <a:normAutofit fontScale="70000" lnSpcReduction="20000"/>
          </a:bodyPr>
          <a:lstStyle/>
          <a:p>
            <a:r>
              <a:rPr lang="en-US" sz="3200" dirty="0">
                <a:latin typeface="Andalus" panose="02020603050405020304" pitchFamily="18" charset="-78"/>
                <a:cs typeface="Andalus" panose="02020603050405020304" pitchFamily="18" charset="-78"/>
              </a:rPr>
              <a:t>Promising Practices Conference November 2016</a:t>
            </a:r>
            <a:endParaRPr lang="en-US" sz="4300" dirty="0">
              <a:latin typeface="Andalus" panose="02020603050405020304" pitchFamily="18" charset="-78"/>
              <a:cs typeface="Andalus" panose="02020603050405020304" pitchFamily="18" charset="-78"/>
            </a:endParaRPr>
          </a:p>
          <a:p>
            <a:r>
              <a:rPr lang="en-US" sz="4300" dirty="0">
                <a:latin typeface="Andalus" panose="02020603050405020304" pitchFamily="18" charset="-78"/>
                <a:cs typeface="Andalus" panose="02020603050405020304" pitchFamily="18" charset="-78"/>
              </a:rPr>
              <a:t>Strategic Practices for Transformation</a:t>
            </a:r>
          </a:p>
          <a:p>
            <a:r>
              <a:rPr lang="en-US" sz="3200" dirty="0"/>
              <a:t>Dr. Stephen Strachan, Principal </a:t>
            </a:r>
          </a:p>
          <a:p>
            <a:r>
              <a:rPr lang="en-US" sz="3200" dirty="0"/>
              <a:t>Dr. Fadhilika Atiba-Weza, Superintendent</a:t>
            </a:r>
          </a:p>
          <a:p>
            <a:r>
              <a:rPr lang="en-US" sz="3200" dirty="0"/>
              <a:t>James Clark, Associate Superintendent for Secondary Education   </a:t>
            </a:r>
          </a:p>
          <a:p>
            <a:endParaRPr lang="en-US" sz="3200" dirty="0"/>
          </a:p>
          <a:p>
            <a:r>
              <a:rPr lang="en-US" sz="3200" dirty="0"/>
              <a:t>Transformation Team Members: </a:t>
            </a:r>
          </a:p>
          <a:p>
            <a:r>
              <a:rPr lang="en-US" sz="3200" dirty="0"/>
              <a:t>Carey Gray </a:t>
            </a:r>
          </a:p>
          <a:p>
            <a:r>
              <a:rPr lang="en-US" sz="3200" dirty="0"/>
              <a:t>Reina Jovin</a:t>
            </a:r>
          </a:p>
          <a:p>
            <a:r>
              <a:rPr lang="en-US" sz="3200" dirty="0"/>
              <a:t>Nickeisha Wilson </a:t>
            </a:r>
          </a:p>
          <a:p>
            <a:r>
              <a:rPr lang="en-US" sz="3200" dirty="0"/>
              <a:t>Felicia Prince </a:t>
            </a:r>
          </a:p>
          <a:p>
            <a:r>
              <a:rPr lang="en-US" sz="3200" dirty="0"/>
              <a:t>Sean O’Brien </a:t>
            </a:r>
          </a:p>
          <a:p>
            <a:endParaRPr lang="en-US" sz="2800" dirty="0">
              <a:latin typeface="Baskerville Old Face" panose="02020602080505020303" pitchFamily="18" charset="0"/>
            </a:endParaRPr>
          </a:p>
          <a:p>
            <a:endParaRPr lang="en-US" sz="3600" dirty="0">
              <a:latin typeface="Baskerville Old Face" panose="02020602080505020303" pitchFamily="18" charset="0"/>
            </a:endParaRPr>
          </a:p>
        </p:txBody>
      </p:sp>
      <p:sp>
        <p:nvSpPr>
          <p:cNvPr id="5" name="Rectangle 4"/>
          <p:cNvSpPr/>
          <p:nvPr/>
        </p:nvSpPr>
        <p:spPr>
          <a:xfrm>
            <a:off x="5977217" y="3244334"/>
            <a:ext cx="237566" cy="369332"/>
          </a:xfrm>
          <a:prstGeom prst="rect">
            <a:avLst/>
          </a:prstGeom>
        </p:spPr>
        <p:txBody>
          <a:bodyPr wrap="none">
            <a:spAutoFit/>
          </a:bodyPr>
          <a:lstStyle/>
          <a:p>
            <a:r>
              <a:rPr lang="en-US" dirty="0"/>
              <a:t> </a:t>
            </a:r>
          </a:p>
        </p:txBody>
      </p:sp>
      <p:pic>
        <p:nvPicPr>
          <p:cNvPr id="6" name="Picture 5" descr="hempstead tigers - Googl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1820" t="44336" r="52751" b="27204"/>
          <a:stretch/>
        </p:blipFill>
        <p:spPr>
          <a:xfrm>
            <a:off x="9091643" y="4850720"/>
            <a:ext cx="3100357" cy="1880960"/>
          </a:xfrm>
          <a:prstGeom prst="rect">
            <a:avLst/>
          </a:prstGeom>
        </p:spPr>
      </p:pic>
    </p:spTree>
    <p:extLst>
      <p:ext uri="{BB962C8B-B14F-4D97-AF65-F5344CB8AC3E}">
        <p14:creationId xmlns:p14="http://schemas.microsoft.com/office/powerpoint/2010/main" val="415080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61199" y="742950"/>
            <a:ext cx="8669602" cy="5372100"/>
            <a:chOff x="1453232" y="0"/>
            <a:chExt cx="8669602" cy="5372100"/>
          </a:xfrm>
        </p:grpSpPr>
        <p:sp>
          <p:nvSpPr>
            <p:cNvPr id="4" name="Oval 3"/>
            <p:cNvSpPr/>
            <p:nvPr/>
          </p:nvSpPr>
          <p:spPr>
            <a:xfrm>
              <a:off x="1453232" y="0"/>
              <a:ext cx="8669602" cy="5372100"/>
            </a:xfrm>
            <a:prstGeom prst="ellipse">
              <a:avLst/>
            </a:prstGeom>
            <a:solidFill>
              <a:srgbClr val="0070C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Oval 4"/>
            <p:cNvSpPr/>
            <p:nvPr/>
          </p:nvSpPr>
          <p:spPr>
            <a:xfrm>
              <a:off x="2722866" y="786726"/>
              <a:ext cx="6130334" cy="3798648"/>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b="1" u="sng" kern="1200" dirty="0"/>
                <a:t>External Partnerships and the Development of Professional Learning Communities </a:t>
              </a:r>
              <a:br>
                <a:rPr lang="en-US" sz="2000" kern="1200" dirty="0"/>
              </a:br>
              <a:br>
                <a:rPr lang="en-US" sz="2000" kern="1200" dirty="0"/>
              </a:br>
              <a:br>
                <a:rPr lang="en-US" sz="2000" kern="1200" dirty="0"/>
              </a:br>
              <a:r>
                <a:rPr lang="en-US" sz="2000" kern="1200" dirty="0"/>
                <a:t>As the lead partner, </a:t>
              </a:r>
              <a:r>
                <a:rPr lang="en-US" sz="2000" b="1" kern="1200" dirty="0"/>
                <a:t>Talent Development Secondary </a:t>
              </a:r>
              <a:r>
                <a:rPr lang="en-US" sz="2000" kern="1200" dirty="0"/>
                <a:t>instructional facilitators work with coaches and teachers to analyze current curriculum, align classroom instruction, and refine pedagogical practices. Working with teams through the coaching cycle during embedded Professional Community Meeting times creates a culture of continuous professional Development</a:t>
              </a:r>
              <a:br>
                <a:rPr lang="en-US" sz="2000" kern="1200" dirty="0"/>
              </a:br>
              <a:endParaRPr lang="en-US" sz="2000" kern="1200" dirty="0"/>
            </a:p>
          </p:txBody>
        </p:sp>
      </p:grpSp>
    </p:spTree>
    <p:extLst>
      <p:ext uri="{BB962C8B-B14F-4D97-AF65-F5344CB8AC3E}">
        <p14:creationId xmlns:p14="http://schemas.microsoft.com/office/powerpoint/2010/main" val="290375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Learning Communities: </a:t>
            </a:r>
            <a:br>
              <a:rPr lang="en-US" dirty="0"/>
            </a:br>
            <a:r>
              <a:rPr lang="en-US" dirty="0"/>
              <a:t>School Redesign</a:t>
            </a:r>
          </a:p>
        </p:txBody>
      </p:sp>
      <p:sp>
        <p:nvSpPr>
          <p:cNvPr id="3" name="Content Placeholder 2"/>
          <p:cNvSpPr>
            <a:spLocks noGrp="1"/>
          </p:cNvSpPr>
          <p:nvPr>
            <p:ph sz="half" idx="1"/>
          </p:nvPr>
        </p:nvSpPr>
        <p:spPr>
          <a:solidFill>
            <a:srgbClr val="0070C0"/>
          </a:solidFill>
        </p:spPr>
        <p:txBody>
          <a:bodyPr>
            <a:normAutofit fontScale="70000" lnSpcReduction="20000"/>
          </a:bodyPr>
          <a:lstStyle/>
          <a:p>
            <a:pPr marL="0" lvl="0" indent="0">
              <a:buNone/>
            </a:pPr>
            <a:r>
              <a:rPr lang="en-US" b="1" dirty="0"/>
              <a:t>John Hopkins Talent Development Secondary</a:t>
            </a:r>
          </a:p>
          <a:p>
            <a:pPr lvl="1"/>
            <a:r>
              <a:rPr lang="en-US" sz="1800" b="1" dirty="0"/>
              <a:t>Provide training and on-going support to implement the new school organization</a:t>
            </a:r>
          </a:p>
          <a:p>
            <a:pPr lvl="1"/>
            <a:r>
              <a:rPr lang="en-US" sz="1800" b="1" dirty="0"/>
              <a:t>Ninth Grade Success Academy</a:t>
            </a:r>
          </a:p>
          <a:p>
            <a:pPr lvl="1"/>
            <a:r>
              <a:rPr lang="en-US" sz="1800" b="1" dirty="0"/>
              <a:t>Career Academies and the </a:t>
            </a:r>
            <a:r>
              <a:rPr lang="en-US" sz="1800" b="1" u="sng" dirty="0"/>
              <a:t>International Academy </a:t>
            </a:r>
          </a:p>
          <a:p>
            <a:pPr lvl="1"/>
            <a:r>
              <a:rPr lang="en-US" sz="1800" b="1" dirty="0"/>
              <a:t>Teacher Teams</a:t>
            </a:r>
          </a:p>
          <a:p>
            <a:pPr lvl="1"/>
            <a:r>
              <a:rPr lang="en-US" sz="1800" b="1" dirty="0"/>
              <a:t>Extended Learning Time</a:t>
            </a:r>
          </a:p>
          <a:p>
            <a:pPr lvl="1"/>
            <a:r>
              <a:rPr lang="en-US" sz="1800" b="1" dirty="0"/>
              <a:t>4x4 Block Schedule</a:t>
            </a:r>
          </a:p>
          <a:p>
            <a:pPr lvl="1"/>
            <a:r>
              <a:rPr lang="en-US" sz="1800" b="1" dirty="0"/>
              <a:t>Early Warning Indicator &amp; Intervention System</a:t>
            </a:r>
          </a:p>
          <a:p>
            <a:endParaRPr lang="en-US" dirty="0"/>
          </a:p>
        </p:txBody>
      </p:sp>
      <p:sp>
        <p:nvSpPr>
          <p:cNvPr id="4" name="Content Placeholder 3"/>
          <p:cNvSpPr>
            <a:spLocks noGrp="1"/>
          </p:cNvSpPr>
          <p:nvPr>
            <p:ph sz="half" idx="2"/>
          </p:nvPr>
        </p:nvSpPr>
        <p:spPr>
          <a:solidFill>
            <a:srgbClr val="0070C0"/>
          </a:solidFill>
        </p:spPr>
        <p:txBody>
          <a:bodyPr>
            <a:normAutofit fontScale="70000" lnSpcReduction="20000"/>
          </a:bodyPr>
          <a:lstStyle/>
          <a:p>
            <a:pPr marL="0" lvl="0" indent="0">
              <a:buNone/>
            </a:pPr>
            <a:endParaRPr lang="en-US" b="1" dirty="0"/>
          </a:p>
          <a:p>
            <a:pPr marL="0" lvl="0" indent="0">
              <a:buNone/>
            </a:pPr>
            <a:r>
              <a:rPr lang="en-US" b="1" dirty="0"/>
              <a:t>International Network of Public Schools</a:t>
            </a:r>
          </a:p>
          <a:p>
            <a:pPr lvl="1"/>
            <a:r>
              <a:rPr lang="en-US" sz="1800" b="1" dirty="0"/>
              <a:t>leverage the home languages of their students to help improve their home-language skills and access more rigorous content. </a:t>
            </a:r>
          </a:p>
          <a:p>
            <a:pPr lvl="1"/>
            <a:r>
              <a:rPr lang="en-US" sz="1800" b="1" dirty="0"/>
              <a:t>MALP framework for understanding the unique challenges SLIFE students face in formal education settings </a:t>
            </a:r>
          </a:p>
          <a:p>
            <a:pPr lvl="1"/>
            <a:r>
              <a:rPr lang="en-US" sz="1800" b="1" dirty="0"/>
              <a:t>Strategies for adapting curriculum to make it more accessible to students with emergent literacy. </a:t>
            </a:r>
          </a:p>
          <a:p>
            <a:pPr lvl="1"/>
            <a:r>
              <a:rPr lang="en-US" sz="1800" b="1" dirty="0"/>
              <a:t>Learn core strategies to enable students at different academic and English proficiency levels to access academically rigorous curriculum at a variety of entry points. </a:t>
            </a:r>
          </a:p>
          <a:p>
            <a:pPr marL="0" indent="0">
              <a:buNone/>
            </a:pPr>
            <a:endParaRPr lang="en-US" dirty="0"/>
          </a:p>
        </p:txBody>
      </p:sp>
    </p:spTree>
    <p:extLst>
      <p:ext uri="{BB962C8B-B14F-4D97-AF65-F5344CB8AC3E}">
        <p14:creationId xmlns:p14="http://schemas.microsoft.com/office/powerpoint/2010/main" val="118877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8169" y="238397"/>
            <a:ext cx="8506291" cy="6041572"/>
            <a:chOff x="1600203" y="-169817"/>
            <a:chExt cx="8506291" cy="6041572"/>
          </a:xfrm>
        </p:grpSpPr>
        <p:sp>
          <p:nvSpPr>
            <p:cNvPr id="4" name="Oval 3"/>
            <p:cNvSpPr/>
            <p:nvPr/>
          </p:nvSpPr>
          <p:spPr>
            <a:xfrm>
              <a:off x="1600203" y="-169817"/>
              <a:ext cx="8506291" cy="6041572"/>
            </a:xfrm>
            <a:prstGeom prst="ellipse">
              <a:avLst/>
            </a:prstGeom>
            <a:solidFill>
              <a:srgbClr val="0070C0">
                <a:alpha val="50000"/>
              </a:srgbClr>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 name="Oval 4"/>
            <p:cNvSpPr/>
            <p:nvPr/>
          </p:nvSpPr>
          <p:spPr>
            <a:xfrm>
              <a:off x="2780605" y="884768"/>
              <a:ext cx="6014857" cy="427203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b="1" u="sng" kern="1200" dirty="0"/>
                <a:t>External Partnerships and the Development of Professional Learning Communities </a:t>
              </a:r>
              <a:br>
                <a:rPr lang="en-US" sz="2100" kern="1200" dirty="0"/>
              </a:br>
              <a:endParaRPr lang="en-US" sz="2100" kern="1200" dirty="0"/>
            </a:p>
            <a:p>
              <a:pPr lvl="0" algn="ctr" defTabSz="933450" rtl="0">
                <a:lnSpc>
                  <a:spcPct val="90000"/>
                </a:lnSpc>
                <a:spcBef>
                  <a:spcPct val="0"/>
                </a:spcBef>
                <a:spcAft>
                  <a:spcPct val="35000"/>
                </a:spcAft>
              </a:pPr>
              <a:r>
                <a:rPr lang="en-US" sz="2100" b="1" kern="1200" dirty="0"/>
                <a:t>Pearson Professional Development, Change of Practice (COP)</a:t>
              </a:r>
              <a:r>
                <a:rPr lang="en-US" sz="2100" kern="1200" dirty="0"/>
                <a:t> Foundations CCLS Institutes in Math and ELA. Supporting teachers in implementing the instructional shifts required by CCLS. </a:t>
              </a:r>
              <a:br>
                <a:rPr lang="en-US" sz="2100" kern="1200" dirty="0"/>
              </a:br>
              <a:br>
                <a:rPr lang="en-US" sz="2100" kern="1200" dirty="0"/>
              </a:br>
              <a:br>
                <a:rPr lang="en-US" sz="2100" kern="1200" dirty="0"/>
              </a:br>
              <a:r>
                <a:rPr lang="en-US" sz="2100" b="1" kern="1200" dirty="0"/>
                <a:t>REACH</a:t>
              </a:r>
              <a:r>
                <a:rPr lang="en-US" sz="2100" kern="1200" dirty="0"/>
                <a:t> </a:t>
              </a:r>
              <a:r>
                <a:rPr lang="en-US" sz="2100" b="1" kern="1200" dirty="0"/>
                <a:t>Educational Solutions</a:t>
              </a:r>
              <a:r>
                <a:rPr lang="en-US" sz="2100" kern="1200" dirty="0"/>
                <a:t>, REACH School Leader Coaching Program (SCLP) and School-wide Effective</a:t>
              </a:r>
              <a:br>
                <a:rPr lang="en-US" sz="2100" kern="1200" dirty="0"/>
              </a:br>
              <a:r>
                <a:rPr lang="en-US" sz="2100" kern="1200" dirty="0"/>
                <a:t>Practices for Using Data Program™ (SEPUDP)</a:t>
              </a:r>
              <a:br>
                <a:rPr lang="en-US" sz="2100" b="1" kern="1200" dirty="0"/>
              </a:br>
              <a:r>
                <a:rPr lang="en-US" sz="2100" kern="1200" dirty="0"/>
                <a:t>In efforts to promote leadership capacity for school leaders</a:t>
              </a:r>
            </a:p>
          </p:txBody>
        </p:sp>
      </p:grpSp>
    </p:spTree>
    <p:extLst>
      <p:ext uri="{BB962C8B-B14F-4D97-AF65-F5344CB8AC3E}">
        <p14:creationId xmlns:p14="http://schemas.microsoft.com/office/powerpoint/2010/main" val="3276988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006" y="241662"/>
            <a:ext cx="4894805" cy="1371600"/>
          </a:xfrm>
        </p:spPr>
        <p:txBody>
          <a:bodyPr>
            <a:noAutofit/>
          </a:bodyPr>
          <a:lstStyle/>
          <a:p>
            <a:r>
              <a:rPr lang="en-US" sz="3200" dirty="0"/>
              <a:t>3 -Tiered Professional Development Plan</a:t>
            </a:r>
          </a:p>
        </p:txBody>
      </p:sp>
      <p:grpSp>
        <p:nvGrpSpPr>
          <p:cNvPr id="10" name="Group 9"/>
          <p:cNvGrpSpPr/>
          <p:nvPr/>
        </p:nvGrpSpPr>
        <p:grpSpPr>
          <a:xfrm>
            <a:off x="499852" y="1747291"/>
            <a:ext cx="4873794" cy="2235697"/>
            <a:chOff x="348128" y="124199"/>
            <a:chExt cx="4873794" cy="2235697"/>
          </a:xfrm>
          <a:solidFill>
            <a:srgbClr val="0070C0"/>
          </a:solidFill>
        </p:grpSpPr>
        <p:sp>
          <p:nvSpPr>
            <p:cNvPr id="14" name="Rounded Rectangle 13"/>
            <p:cNvSpPr/>
            <p:nvPr/>
          </p:nvSpPr>
          <p:spPr>
            <a:xfrm>
              <a:off x="348128" y="124199"/>
              <a:ext cx="4873794" cy="2235697"/>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457266" y="233337"/>
              <a:ext cx="4655518" cy="201742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4398" tIns="0" rIns="184398" bIns="0" numCol="1" spcCol="1270" anchor="ctr" anchorCtr="0">
              <a:noAutofit/>
            </a:bodyPr>
            <a:lstStyle/>
            <a:p>
              <a:pPr lvl="0" algn="l" defTabSz="1244600">
                <a:lnSpc>
                  <a:spcPct val="90000"/>
                </a:lnSpc>
                <a:spcBef>
                  <a:spcPct val="0"/>
                </a:spcBef>
                <a:spcAft>
                  <a:spcPct val="35000"/>
                </a:spcAft>
              </a:pPr>
              <a:r>
                <a:rPr lang="en-US" sz="2800" kern="1200" dirty="0"/>
                <a:t>REACH</a:t>
              </a:r>
            </a:p>
            <a:p>
              <a:pPr lvl="0" algn="l" defTabSz="1244600">
                <a:lnSpc>
                  <a:spcPct val="90000"/>
                </a:lnSpc>
                <a:spcBef>
                  <a:spcPct val="0"/>
                </a:spcBef>
                <a:spcAft>
                  <a:spcPct val="35000"/>
                </a:spcAft>
              </a:pPr>
              <a:r>
                <a:rPr lang="en-US" sz="2800" kern="1200" dirty="0"/>
                <a:t>School Leader Coaching and School Wide Effective Practices for using Data   </a:t>
              </a:r>
            </a:p>
          </p:txBody>
        </p:sp>
      </p:grpSp>
      <p:grpSp>
        <p:nvGrpSpPr>
          <p:cNvPr id="11" name="Group 10"/>
          <p:cNvGrpSpPr/>
          <p:nvPr/>
        </p:nvGrpSpPr>
        <p:grpSpPr>
          <a:xfrm>
            <a:off x="499852" y="4072995"/>
            <a:ext cx="4873794" cy="2340918"/>
            <a:chOff x="348128" y="2518296"/>
            <a:chExt cx="4873794" cy="2340918"/>
          </a:xfrm>
          <a:solidFill>
            <a:srgbClr val="0070C0"/>
          </a:solidFill>
        </p:grpSpPr>
        <p:sp>
          <p:nvSpPr>
            <p:cNvPr id="12" name="Rounded Rectangle 11"/>
            <p:cNvSpPr/>
            <p:nvPr/>
          </p:nvSpPr>
          <p:spPr>
            <a:xfrm>
              <a:off x="348128" y="2518296"/>
              <a:ext cx="4873794" cy="2340918"/>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6"/>
            <p:cNvSpPr/>
            <p:nvPr/>
          </p:nvSpPr>
          <p:spPr>
            <a:xfrm>
              <a:off x="462402" y="2632570"/>
              <a:ext cx="4645246" cy="211237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4398" tIns="0" rIns="184398" bIns="0" numCol="1" spcCol="1270" anchor="ctr" anchorCtr="0">
              <a:noAutofit/>
            </a:bodyPr>
            <a:lstStyle/>
            <a:p>
              <a:pPr lvl="0" algn="l" defTabSz="1244600">
                <a:lnSpc>
                  <a:spcPct val="90000"/>
                </a:lnSpc>
                <a:spcBef>
                  <a:spcPct val="0"/>
                </a:spcBef>
                <a:spcAft>
                  <a:spcPct val="35000"/>
                </a:spcAft>
              </a:pPr>
              <a:r>
                <a:rPr lang="en-US" sz="2800" kern="1200" dirty="0"/>
                <a:t>Pearson</a:t>
              </a:r>
            </a:p>
            <a:p>
              <a:pPr lvl="0" algn="l" defTabSz="1244600">
                <a:lnSpc>
                  <a:spcPct val="90000"/>
                </a:lnSpc>
                <a:spcBef>
                  <a:spcPct val="0"/>
                </a:spcBef>
                <a:spcAft>
                  <a:spcPct val="35000"/>
                </a:spcAft>
              </a:pPr>
              <a:r>
                <a:rPr lang="en-US" sz="2800" kern="1200" dirty="0"/>
                <a:t>Change of Instructional Practice Institutes in ELA, Math and Leadership</a:t>
              </a:r>
            </a:p>
          </p:txBody>
        </p:sp>
      </p:grpSp>
      <p:grpSp>
        <p:nvGrpSpPr>
          <p:cNvPr id="16" name="Group 15"/>
          <p:cNvGrpSpPr/>
          <p:nvPr/>
        </p:nvGrpSpPr>
        <p:grpSpPr>
          <a:xfrm>
            <a:off x="7088276" y="1132223"/>
            <a:ext cx="2970124" cy="1435411"/>
            <a:chOff x="2933696" y="2198"/>
            <a:chExt cx="2300064" cy="1362807"/>
          </a:xfrm>
        </p:grpSpPr>
        <p:sp>
          <p:nvSpPr>
            <p:cNvPr id="17" name="Rounded Rectangle 16"/>
            <p:cNvSpPr/>
            <p:nvPr/>
          </p:nvSpPr>
          <p:spPr>
            <a:xfrm>
              <a:off x="2933696" y="2198"/>
              <a:ext cx="2300064" cy="1362807"/>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8" name="Rounded Rectangle 4"/>
            <p:cNvSpPr/>
            <p:nvPr/>
          </p:nvSpPr>
          <p:spPr>
            <a:xfrm>
              <a:off x="2973611" y="42113"/>
              <a:ext cx="2220234" cy="1282977"/>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Administrators</a:t>
              </a:r>
            </a:p>
          </p:txBody>
        </p:sp>
      </p:grpSp>
      <p:grpSp>
        <p:nvGrpSpPr>
          <p:cNvPr id="19" name="Group 18"/>
          <p:cNvGrpSpPr/>
          <p:nvPr/>
        </p:nvGrpSpPr>
        <p:grpSpPr>
          <a:xfrm>
            <a:off x="7139819" y="2865139"/>
            <a:ext cx="3683423" cy="1362807"/>
            <a:chOff x="2933696" y="1569426"/>
            <a:chExt cx="3683423" cy="1362807"/>
          </a:xfrm>
        </p:grpSpPr>
        <p:sp>
          <p:nvSpPr>
            <p:cNvPr id="20" name="Rounded Rectangle 19"/>
            <p:cNvSpPr/>
            <p:nvPr/>
          </p:nvSpPr>
          <p:spPr>
            <a:xfrm>
              <a:off x="2933696" y="1569426"/>
              <a:ext cx="3683423" cy="1362807"/>
            </a:xfrm>
            <a:prstGeom prst="roundRect">
              <a:avLst>
                <a:gd name="adj" fmla="val 10000"/>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1" name="Rounded Rectangle 4"/>
            <p:cNvSpPr/>
            <p:nvPr/>
          </p:nvSpPr>
          <p:spPr>
            <a:xfrm>
              <a:off x="2973611" y="1609341"/>
              <a:ext cx="3603593" cy="1282977"/>
            </a:xfrm>
            <a:prstGeom prst="rect">
              <a:avLst/>
            </a:prstGeom>
            <a:solidFill>
              <a:srgbClr val="0070C0"/>
            </a:solid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Instructional </a:t>
              </a:r>
            </a:p>
            <a:p>
              <a:pPr lvl="0" algn="ctr" defTabSz="1244600">
                <a:lnSpc>
                  <a:spcPct val="90000"/>
                </a:lnSpc>
                <a:spcBef>
                  <a:spcPct val="0"/>
                </a:spcBef>
                <a:spcAft>
                  <a:spcPct val="35000"/>
                </a:spcAft>
              </a:pPr>
              <a:r>
                <a:rPr lang="en-US" sz="2800" kern="1200" dirty="0"/>
                <a:t>Coaches</a:t>
              </a:r>
            </a:p>
          </p:txBody>
        </p:sp>
      </p:grpSp>
      <p:grpSp>
        <p:nvGrpSpPr>
          <p:cNvPr id="22" name="Group 21"/>
          <p:cNvGrpSpPr/>
          <p:nvPr/>
        </p:nvGrpSpPr>
        <p:grpSpPr>
          <a:xfrm>
            <a:off x="7088276" y="4785403"/>
            <a:ext cx="4876806" cy="1362807"/>
            <a:chOff x="2933696" y="3136655"/>
            <a:chExt cx="4876806" cy="1362807"/>
          </a:xfrm>
          <a:solidFill>
            <a:srgbClr val="0070C0"/>
          </a:solidFill>
        </p:grpSpPr>
        <p:sp>
          <p:nvSpPr>
            <p:cNvPr id="23" name="Rounded Rectangle 22"/>
            <p:cNvSpPr/>
            <p:nvPr/>
          </p:nvSpPr>
          <p:spPr>
            <a:xfrm>
              <a:off x="2933696" y="3136655"/>
              <a:ext cx="4876806" cy="1362807"/>
            </a:xfrm>
            <a:prstGeom prst="roundRect">
              <a:avLst>
                <a:gd name="adj" fmla="val 10000"/>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4" name="Rounded Rectangle 4"/>
            <p:cNvSpPr/>
            <p:nvPr/>
          </p:nvSpPr>
          <p:spPr>
            <a:xfrm>
              <a:off x="2973611" y="3176570"/>
              <a:ext cx="4796976" cy="128297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a:t>Teachers</a:t>
              </a:r>
              <a:r>
                <a:rPr lang="en-US" sz="2300" kern="1200" dirty="0"/>
                <a:t> </a:t>
              </a:r>
            </a:p>
          </p:txBody>
        </p:sp>
      </p:grpSp>
      <p:cxnSp>
        <p:nvCxnSpPr>
          <p:cNvPr id="26" name="Straight Arrow Connector 25"/>
          <p:cNvCxnSpPr>
            <a:stCxn id="14" idx="3"/>
          </p:cNvCxnSpPr>
          <p:nvPr/>
        </p:nvCxnSpPr>
        <p:spPr>
          <a:xfrm flipV="1">
            <a:off x="5373646" y="2034983"/>
            <a:ext cx="1523543" cy="8301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p:cNvCxnSpPr/>
          <p:nvPr/>
        </p:nvCxnSpPr>
        <p:spPr>
          <a:xfrm>
            <a:off x="5478127" y="3115468"/>
            <a:ext cx="16054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a:off x="5373646" y="3683726"/>
            <a:ext cx="1714630" cy="11016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p:cNvCxnSpPr/>
          <p:nvPr/>
        </p:nvCxnSpPr>
        <p:spPr>
          <a:xfrm>
            <a:off x="5373646" y="5617029"/>
            <a:ext cx="16054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p:cNvCxnSpPr/>
          <p:nvPr/>
        </p:nvCxnSpPr>
        <p:spPr>
          <a:xfrm flipV="1">
            <a:off x="5487920" y="4267627"/>
            <a:ext cx="1714630" cy="9514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056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978" y="609600"/>
            <a:ext cx="10857471" cy="1905000"/>
          </a:xfrm>
        </p:spPr>
        <p:txBody>
          <a:bodyPr>
            <a:normAutofit/>
          </a:bodyPr>
          <a:lstStyle/>
          <a:p>
            <a:r>
              <a:rPr lang="en-US" dirty="0"/>
              <a:t>3- Tiered Professional Development Plan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4756386"/>
              </p:ext>
            </p:extLst>
          </p:nvPr>
        </p:nvGraphicFramePr>
        <p:xfrm>
          <a:off x="1141413" y="2667000"/>
          <a:ext cx="9906000" cy="312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984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Area: College-Going Culture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4719215"/>
              </p:ext>
            </p:extLst>
          </p:nvPr>
        </p:nvGraphicFramePr>
        <p:xfrm>
          <a:off x="838200" y="1289538"/>
          <a:ext cx="10515600" cy="55684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274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Bell Schedule </a:t>
            </a:r>
          </a:p>
        </p:txBody>
      </p:sp>
      <p:sp>
        <p:nvSpPr>
          <p:cNvPr id="4" name="Text Placeholder 3"/>
          <p:cNvSpPr>
            <a:spLocks noGrp="1"/>
          </p:cNvSpPr>
          <p:nvPr>
            <p:ph type="body" idx="1"/>
          </p:nvPr>
        </p:nvSpPr>
        <p:spPr/>
        <p:txBody>
          <a:bodyPr/>
          <a:lstStyle/>
          <a:p>
            <a:r>
              <a:rPr lang="en-US" dirty="0">
                <a:solidFill>
                  <a:schemeClr val="tx2">
                    <a:lumMod val="90000"/>
                  </a:schemeClr>
                </a:solidFill>
              </a:rPr>
              <a:t>Carey Gray, Assistant Principal &amp; </a:t>
            </a:r>
          </a:p>
          <a:p>
            <a:r>
              <a:rPr lang="en-US" dirty="0">
                <a:solidFill>
                  <a:schemeClr val="tx2">
                    <a:lumMod val="90000"/>
                  </a:schemeClr>
                </a:solidFill>
              </a:rPr>
              <a:t>Brian </a:t>
            </a:r>
            <a:r>
              <a:rPr lang="en-US" dirty="0">
                <a:solidFill>
                  <a:schemeClr val="tx2">
                    <a:lumMod val="90000"/>
                  </a:schemeClr>
                </a:solidFill>
                <a:effectLst>
                  <a:glow rad="38100">
                    <a:schemeClr val="bg1">
                      <a:lumMod val="50000"/>
                      <a:lumOff val="50000"/>
                      <a:alpha val="20000"/>
                    </a:schemeClr>
                  </a:glow>
                </a:effectLst>
              </a:rPr>
              <a:t>O’Brien, Guidance Counselor  </a:t>
            </a:r>
            <a:r>
              <a:rPr lang="en-US" dirty="0">
                <a:solidFill>
                  <a:schemeClr val="tx2">
                    <a:lumMod val="90000"/>
                  </a:schemeClr>
                </a:solidFill>
              </a:rPr>
              <a:t> </a:t>
            </a:r>
          </a:p>
        </p:txBody>
      </p:sp>
      <p:pic>
        <p:nvPicPr>
          <p:cNvPr id="3" name="Picture 2" descr="hempstead tigers - Googl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1820" t="44336" r="52751" b="27204"/>
          <a:stretch/>
        </p:blipFill>
        <p:spPr>
          <a:xfrm>
            <a:off x="9018907" y="154029"/>
            <a:ext cx="3100357" cy="1880960"/>
          </a:xfrm>
          <a:prstGeom prst="rect">
            <a:avLst/>
          </a:prstGeom>
        </p:spPr>
      </p:pic>
    </p:spTree>
    <p:extLst>
      <p:ext uri="{BB962C8B-B14F-4D97-AF65-F5344CB8AC3E}">
        <p14:creationId xmlns:p14="http://schemas.microsoft.com/office/powerpoint/2010/main" val="3767778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962" y="249796"/>
            <a:ext cx="10515600" cy="1125924"/>
          </a:xfrm>
        </p:spPr>
        <p:txBody>
          <a:bodyPr>
            <a:noAutofit/>
          </a:bodyPr>
          <a:lstStyle/>
          <a:p>
            <a:pPr algn="ctr"/>
            <a:r>
              <a:rPr lang="en-US" sz="3200" dirty="0">
                <a:solidFill>
                  <a:schemeClr val="bg1"/>
                </a:solidFill>
                <a:latin typeface="Century Schoolbook" panose="02040604050505020304" pitchFamily="18" charset="0"/>
              </a:rPr>
              <a:t>Hempstead High School</a:t>
            </a:r>
            <a:br>
              <a:rPr lang="en-US" sz="3200" dirty="0">
                <a:solidFill>
                  <a:schemeClr val="bg1"/>
                </a:solidFill>
                <a:latin typeface="Century Schoolbook" panose="02040604050505020304" pitchFamily="18" charset="0"/>
              </a:rPr>
            </a:br>
            <a:r>
              <a:rPr lang="en-US" sz="3200" dirty="0">
                <a:solidFill>
                  <a:schemeClr val="bg1"/>
                </a:solidFill>
                <a:latin typeface="Century Schoolbook" panose="02040604050505020304" pitchFamily="18" charset="0"/>
              </a:rPr>
              <a:t>Bell Schedule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0517463"/>
              </p:ext>
            </p:extLst>
          </p:nvPr>
        </p:nvGraphicFramePr>
        <p:xfrm>
          <a:off x="829962" y="1295272"/>
          <a:ext cx="10515600" cy="5410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37138">
                  <a:extLst>
                    <a:ext uri="{9D8B030D-6E8A-4147-A177-3AD203B41FA5}">
                      <a16:colId xmlns:a16="http://schemas.microsoft.com/office/drawing/2014/main" val="20001"/>
                    </a:ext>
                  </a:extLst>
                </a:gridCol>
                <a:gridCol w="2620662">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145687">
                <a:tc>
                  <a:txBody>
                    <a:bodyPr/>
                    <a:lstStyle/>
                    <a:p>
                      <a:pPr marL="0" marR="0" algn="ctr">
                        <a:spcBef>
                          <a:spcPts val="0"/>
                        </a:spcBef>
                        <a:spcAft>
                          <a:spcPts val="0"/>
                        </a:spcAft>
                      </a:pPr>
                      <a:r>
                        <a:rPr lang="en-US" sz="1000" b="1" dirty="0">
                          <a:effectLst/>
                          <a:latin typeface="Times New Roman" panose="02020603050405020304" pitchFamily="18" charset="0"/>
                          <a:ea typeface="Batang" panose="02030600000101010101" pitchFamily="18" charset="-127"/>
                        </a:rPr>
                        <a:t>PERIOD</a:t>
                      </a:r>
                      <a:endParaRPr lang="en-US" sz="1000" b="1" dirty="0">
                        <a:effectLst/>
                        <a:latin typeface="Tahoma" panose="020B0604030504040204" pitchFamily="34" charset="0"/>
                        <a:ea typeface="Batang" panose="02030600000101010101" pitchFamily="18" charset="-127"/>
                      </a:endParaRPr>
                    </a:p>
                  </a:txBody>
                  <a:tcPr marL="73025" marR="73025" marT="0" marB="0"/>
                </a:tc>
                <a:tc>
                  <a:txBody>
                    <a:bodyPr/>
                    <a:lstStyle/>
                    <a:p>
                      <a:pPr marL="0" marR="0" algn="ctr">
                        <a:spcBef>
                          <a:spcPts val="0"/>
                        </a:spcBef>
                        <a:spcAft>
                          <a:spcPts val="0"/>
                        </a:spcAft>
                      </a:pPr>
                      <a:r>
                        <a:rPr lang="en-US" sz="1000" b="1">
                          <a:effectLst/>
                          <a:latin typeface="Times New Roman" panose="02020603050405020304" pitchFamily="18" charset="0"/>
                          <a:ea typeface="Batang" panose="02030600000101010101" pitchFamily="18" charset="-127"/>
                        </a:rPr>
                        <a:t>BEGINNING</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spcBef>
                          <a:spcPts val="0"/>
                        </a:spcBef>
                        <a:spcAft>
                          <a:spcPts val="0"/>
                        </a:spcAft>
                      </a:pPr>
                      <a:r>
                        <a:rPr lang="en-US" sz="1000" b="1">
                          <a:effectLst/>
                          <a:latin typeface="Times New Roman" panose="02020603050405020304" pitchFamily="18" charset="0"/>
                          <a:ea typeface="Batang" panose="02030600000101010101" pitchFamily="18" charset="-127"/>
                        </a:rPr>
                        <a:t>END</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spcBef>
                          <a:spcPts val="0"/>
                        </a:spcBef>
                        <a:spcAft>
                          <a:spcPts val="0"/>
                        </a:spcAft>
                      </a:pPr>
                      <a:r>
                        <a:rPr lang="en-US" sz="900" b="1" dirty="0">
                          <a:effectLst/>
                          <a:latin typeface="Times New Roman" panose="02020603050405020304" pitchFamily="18" charset="0"/>
                          <a:ea typeface="Batang" panose="02030600000101010101" pitchFamily="18" charset="-127"/>
                        </a:rPr>
                        <a:t>LENGTH</a:t>
                      </a:r>
                      <a:endParaRPr lang="en-US" sz="1000" b="1" dirty="0">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00"/>
                  </a:ext>
                </a:extLst>
              </a:tr>
              <a:tr h="410898">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Block A</a:t>
                      </a:r>
                      <a:endParaRPr lang="en-US" sz="1200" dirty="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a:t>
                      </a:r>
                      <a:endParaRPr lang="en-US" sz="1200" dirty="0">
                        <a:effectLst/>
                        <a:latin typeface="Times New Roman" panose="02020603050405020304" pitchFamily="18"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7:30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8:45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75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extLst>
                  <a:ext uri="{0D108BD9-81ED-4DB2-BD59-A6C34878D82A}">
                    <a16:rowId xmlns:a16="http://schemas.microsoft.com/office/drawing/2014/main" val="10001"/>
                  </a:ext>
                </a:extLst>
              </a:tr>
              <a:tr h="410230">
                <a:tc>
                  <a:txBody>
                    <a:bodyPr/>
                    <a:lstStyle/>
                    <a:p>
                      <a:pPr marL="0" marR="0" algn="ctr">
                        <a:lnSpc>
                          <a:spcPct val="150000"/>
                        </a:lnSpc>
                        <a:spcBef>
                          <a:spcPts val="0"/>
                        </a:spcBef>
                        <a:spcAft>
                          <a:spcPts val="0"/>
                        </a:spcAft>
                      </a:pPr>
                      <a:r>
                        <a:rPr lang="en-US" sz="1000" b="1">
                          <a:solidFill>
                            <a:srgbClr val="000000"/>
                          </a:solidFill>
                          <a:effectLst/>
                          <a:latin typeface="Times New Roman" panose="02020603050405020304" pitchFamily="18" charset="0"/>
                          <a:ea typeface="Batang" panose="02030600000101010101" pitchFamily="18" charset="-127"/>
                        </a:rPr>
                        <a:t>Advisory Block</a:t>
                      </a:r>
                      <a:endParaRPr lang="en-US" sz="1000" b="1">
                        <a:effectLst/>
                        <a:latin typeface="Tahoma" panose="020B0604030504040204" pitchFamily="34" charset="0"/>
                        <a:ea typeface="Batang" panose="02030600000101010101" pitchFamily="18" charset="-127"/>
                      </a:endParaRPr>
                    </a:p>
                    <a:p>
                      <a:pPr marL="0" marR="0" algn="ctr">
                        <a:lnSpc>
                          <a:spcPct val="150000"/>
                        </a:lnSpc>
                        <a:spcBef>
                          <a:spcPts val="0"/>
                        </a:spcBef>
                        <a:spcAft>
                          <a:spcPts val="0"/>
                        </a:spcAft>
                      </a:pPr>
                      <a:r>
                        <a:rPr lang="en-US" sz="1000" b="1">
                          <a:solidFill>
                            <a:srgbClr val="000000"/>
                          </a:solidFill>
                          <a:effectLst/>
                          <a:latin typeface="Times New Roman" panose="02020603050405020304" pitchFamily="18" charset="0"/>
                          <a:ea typeface="Batang" panose="02030600000101010101" pitchFamily="18" charset="-127"/>
                        </a:rPr>
                        <a:t>2</a:t>
                      </a:r>
                      <a:endParaRPr lang="en-US" sz="1000" b="1">
                        <a:effectLst/>
                        <a:latin typeface="Tahoma" panose="020B0604030504040204" pitchFamily="34" charset="0"/>
                        <a:ea typeface="Batang" panose="02030600000101010101" pitchFamily="18" charset="-127"/>
                      </a:endParaRPr>
                    </a:p>
                  </a:txBody>
                  <a:tcPr marL="73025" marR="73025" marT="0" marB="0" anchor="ctr"/>
                </a:tc>
                <a:tc>
                  <a:txBody>
                    <a:bodyPr/>
                    <a:lstStyle/>
                    <a:p>
                      <a:pPr marL="0" marR="0" algn="ctr">
                        <a:lnSpc>
                          <a:spcPct val="150000"/>
                        </a:lnSpc>
                        <a:spcBef>
                          <a:spcPts val="0"/>
                        </a:spcBef>
                        <a:spcAft>
                          <a:spcPts val="0"/>
                        </a:spcAft>
                      </a:pPr>
                      <a:r>
                        <a:rPr lang="en-US" sz="1000" b="1">
                          <a:solidFill>
                            <a:srgbClr val="000000"/>
                          </a:solidFill>
                          <a:effectLst/>
                          <a:latin typeface="Times New Roman" panose="02020603050405020304" pitchFamily="18" charset="0"/>
                          <a:ea typeface="Batang" panose="02030600000101010101" pitchFamily="18" charset="-127"/>
                        </a:rPr>
                        <a:t>8:50 A.M.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a:solidFill>
                            <a:srgbClr val="000000"/>
                          </a:solidFill>
                          <a:effectLst/>
                          <a:latin typeface="Times New Roman" panose="02020603050405020304" pitchFamily="18" charset="0"/>
                          <a:ea typeface="Batang" panose="02030600000101010101" pitchFamily="18" charset="-127"/>
                        </a:rPr>
                        <a:t>9:05 A.M.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a:solidFill>
                            <a:srgbClr val="000000"/>
                          </a:solidFill>
                          <a:effectLst/>
                          <a:latin typeface="Times New Roman" panose="02020603050405020304" pitchFamily="18" charset="0"/>
                          <a:ea typeface="Batang" panose="02030600000101010101" pitchFamily="18" charset="-127"/>
                        </a:rPr>
                        <a:t>15 min</a:t>
                      </a:r>
                      <a:endParaRPr lang="en-US" sz="1000" b="1">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02"/>
                  </a:ext>
                </a:extLst>
              </a:tr>
              <a:tr h="410230">
                <a:tc>
                  <a:txBody>
                    <a:bodyPr/>
                    <a:lstStyle/>
                    <a:p>
                      <a:pPr marL="0" marR="0" algn="ctr">
                        <a:lnSpc>
                          <a:spcPct val="150000"/>
                        </a:lnSpc>
                        <a:spcBef>
                          <a:spcPts val="0"/>
                        </a:spcBef>
                        <a:spcAft>
                          <a:spcPts val="0"/>
                        </a:spcAft>
                      </a:pPr>
                      <a:r>
                        <a:rPr lang="en-US" sz="1000" b="1" dirty="0">
                          <a:solidFill>
                            <a:srgbClr val="000000"/>
                          </a:solidFill>
                          <a:effectLst/>
                          <a:latin typeface="Times New Roman" panose="02020603050405020304" pitchFamily="18" charset="0"/>
                          <a:ea typeface="Batang" panose="02030600000101010101" pitchFamily="18" charset="-127"/>
                        </a:rPr>
                        <a:t>Block B</a:t>
                      </a:r>
                      <a:endParaRPr lang="en-US" sz="1000" b="1" dirty="0">
                        <a:effectLst/>
                        <a:latin typeface="Tahoma" panose="020B0604030504040204" pitchFamily="34" charset="0"/>
                        <a:ea typeface="Batang" panose="02030600000101010101" pitchFamily="18" charset="-127"/>
                      </a:endParaRPr>
                    </a:p>
                    <a:p>
                      <a:pPr marL="0" marR="0" algn="ctr">
                        <a:lnSpc>
                          <a:spcPct val="150000"/>
                        </a:lnSpc>
                        <a:spcBef>
                          <a:spcPts val="0"/>
                        </a:spcBef>
                        <a:spcAft>
                          <a:spcPts val="0"/>
                        </a:spcAft>
                      </a:pPr>
                      <a:r>
                        <a:rPr lang="en-US" sz="1000" b="1" dirty="0">
                          <a:solidFill>
                            <a:srgbClr val="000000"/>
                          </a:solidFill>
                          <a:effectLst/>
                          <a:latin typeface="Times New Roman" panose="02020603050405020304" pitchFamily="18" charset="0"/>
                          <a:ea typeface="Batang" panose="02030600000101010101" pitchFamily="18" charset="-127"/>
                        </a:rPr>
                        <a:t>3</a:t>
                      </a:r>
                      <a:endParaRPr lang="en-US" sz="1000" b="1" dirty="0">
                        <a:effectLst/>
                        <a:latin typeface="Tahoma" panose="020B0604030504040204" pitchFamily="34" charset="0"/>
                        <a:ea typeface="Batang" panose="02030600000101010101" pitchFamily="18" charset="-127"/>
                      </a:endParaRPr>
                    </a:p>
                  </a:txBody>
                  <a:tcPr marL="73025" marR="73025" marT="0" marB="0" anchor="ctr">
                    <a:solidFill>
                      <a:srgbClr val="FFFF00"/>
                    </a:solidFill>
                  </a:tcPr>
                </a:tc>
                <a:tc>
                  <a:txBody>
                    <a:bodyPr/>
                    <a:lstStyle/>
                    <a:p>
                      <a:pPr marL="0" marR="0" algn="ctr">
                        <a:lnSpc>
                          <a:spcPct val="150000"/>
                        </a:lnSpc>
                        <a:spcBef>
                          <a:spcPts val="0"/>
                        </a:spcBef>
                        <a:spcAft>
                          <a:spcPts val="0"/>
                        </a:spcAft>
                      </a:pPr>
                      <a:r>
                        <a:rPr lang="en-US" sz="1000" b="1" dirty="0">
                          <a:solidFill>
                            <a:srgbClr val="000000"/>
                          </a:solidFill>
                          <a:effectLst/>
                          <a:latin typeface="Times New Roman" panose="02020603050405020304" pitchFamily="18" charset="0"/>
                          <a:ea typeface="Batang" panose="02030600000101010101" pitchFamily="18" charset="-127"/>
                        </a:rPr>
                        <a:t>9:10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tc>
                  <a:txBody>
                    <a:bodyPr/>
                    <a:lstStyle/>
                    <a:p>
                      <a:pPr marL="0" marR="0" algn="ctr">
                        <a:lnSpc>
                          <a:spcPct val="150000"/>
                        </a:lnSpc>
                        <a:spcBef>
                          <a:spcPts val="0"/>
                        </a:spcBef>
                        <a:spcAft>
                          <a:spcPts val="0"/>
                        </a:spcAft>
                      </a:pPr>
                      <a:r>
                        <a:rPr lang="en-US" sz="1000" b="1" dirty="0">
                          <a:solidFill>
                            <a:srgbClr val="000000"/>
                          </a:solidFill>
                          <a:effectLst/>
                          <a:latin typeface="Times New Roman" panose="02020603050405020304" pitchFamily="18" charset="0"/>
                          <a:ea typeface="Batang" panose="02030600000101010101" pitchFamily="18" charset="-127"/>
                        </a:rPr>
                        <a:t>10:25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tc>
                  <a:txBody>
                    <a:bodyPr/>
                    <a:lstStyle/>
                    <a:p>
                      <a:pPr marL="0" marR="0" algn="ctr">
                        <a:lnSpc>
                          <a:spcPct val="150000"/>
                        </a:lnSpc>
                        <a:spcBef>
                          <a:spcPts val="0"/>
                        </a:spcBef>
                        <a:spcAft>
                          <a:spcPts val="0"/>
                        </a:spcAft>
                      </a:pPr>
                      <a:r>
                        <a:rPr lang="en-US" sz="900" b="1" dirty="0">
                          <a:solidFill>
                            <a:srgbClr val="000000"/>
                          </a:solidFill>
                          <a:effectLst/>
                          <a:latin typeface="Times New Roman" panose="02020603050405020304" pitchFamily="18" charset="0"/>
                          <a:ea typeface="Batang" panose="02030600000101010101" pitchFamily="18" charset="-127"/>
                        </a:rPr>
                        <a:t>75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extLst>
                  <a:ext uri="{0D108BD9-81ED-4DB2-BD59-A6C34878D82A}">
                    <a16:rowId xmlns:a16="http://schemas.microsoft.com/office/drawing/2014/main" val="10003"/>
                  </a:ext>
                </a:extLst>
              </a:tr>
              <a:tr h="410230">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Lunch A</a:t>
                      </a:r>
                      <a:endParaRPr lang="en-US" sz="1000" b="1" dirty="0">
                        <a:effectLst/>
                        <a:latin typeface="Tahoma" panose="020B0604030504040204" pitchFamily="34" charset="0"/>
                        <a:ea typeface="Batang" panose="02030600000101010101" pitchFamily="18" charset="-127"/>
                      </a:endParaRPr>
                    </a:p>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4</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10:25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11:05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40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70C0"/>
                    </a:solidFill>
                  </a:tcPr>
                </a:tc>
                <a:extLst>
                  <a:ext uri="{0D108BD9-81ED-4DB2-BD59-A6C34878D82A}">
                    <a16:rowId xmlns:a16="http://schemas.microsoft.com/office/drawing/2014/main" val="10004"/>
                  </a:ext>
                </a:extLst>
              </a:tr>
              <a:tr h="410230">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Block C</a:t>
                      </a:r>
                      <a:endParaRPr lang="en-US" sz="1000" b="1" dirty="0">
                        <a:effectLst/>
                        <a:latin typeface="Tahoma" panose="020B0604030504040204" pitchFamily="34" charset="0"/>
                        <a:ea typeface="Batang" panose="02030600000101010101" pitchFamily="18" charset="-127"/>
                      </a:endParaRPr>
                    </a:p>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5</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10:30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11:45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75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extLst>
                  <a:ext uri="{0D108BD9-81ED-4DB2-BD59-A6C34878D82A}">
                    <a16:rowId xmlns:a16="http://schemas.microsoft.com/office/drawing/2014/main" val="10005"/>
                  </a:ext>
                </a:extLst>
              </a:tr>
              <a:tr h="410898">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Block D</a:t>
                      </a:r>
                      <a:endParaRPr lang="en-US" sz="120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6</a:t>
                      </a:r>
                      <a:endParaRPr lang="en-US" sz="1200">
                        <a:effectLst/>
                        <a:latin typeface="Times New Roman" panose="02020603050405020304" pitchFamily="18"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11:10 A.M.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12:25 P.M.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Batang" panose="02030600000101010101" pitchFamily="18" charset="-127"/>
                        </a:rPr>
                        <a:t>75 min</a:t>
                      </a:r>
                      <a:endParaRPr lang="en-US" sz="1000" b="1">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06"/>
                  </a:ext>
                </a:extLst>
              </a:tr>
              <a:tr h="410898">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Lunch B</a:t>
                      </a:r>
                      <a:endParaRPr lang="en-US" sz="1200" dirty="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7</a:t>
                      </a:r>
                      <a:endParaRPr lang="en-US" sz="1200" dirty="0">
                        <a:effectLst/>
                        <a:latin typeface="Times New Roman" panose="02020603050405020304" pitchFamily="18" charset="0"/>
                        <a:ea typeface="Batang" panose="02030600000101010101" pitchFamily="18" charset="-127"/>
                      </a:endParaRPr>
                    </a:p>
                  </a:txBody>
                  <a:tcPr marL="73025" marR="73025" marT="0" marB="0" anchor="ctr">
                    <a:solidFill>
                      <a:srgbClr val="FFFF0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11:45 A.M.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12:25 P.M.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40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FFFF00"/>
                    </a:solidFill>
                  </a:tcPr>
                </a:tc>
                <a:extLst>
                  <a:ext uri="{0D108BD9-81ED-4DB2-BD59-A6C34878D82A}">
                    <a16:rowId xmlns:a16="http://schemas.microsoft.com/office/drawing/2014/main" val="10007"/>
                  </a:ext>
                </a:extLst>
              </a:tr>
              <a:tr h="410898">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Block E</a:t>
                      </a:r>
                      <a:endParaRPr lang="en-US" sz="120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8</a:t>
                      </a:r>
                      <a:endParaRPr lang="en-US" sz="1200">
                        <a:effectLst/>
                        <a:latin typeface="Times New Roman" panose="02020603050405020304" pitchFamily="18" charset="0"/>
                        <a:ea typeface="Batang" panose="02030600000101010101" pitchFamily="18" charset="-127"/>
                      </a:endParaRPr>
                    </a:p>
                  </a:txBody>
                  <a:tcPr marL="73025" marR="73025" marT="0" marB="0" anchor="b"/>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11:50 A.M.</a:t>
                      </a:r>
                      <a:endParaRPr lang="en-US" sz="1000" b="1" dirty="0">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1:05 P.M.</a:t>
                      </a:r>
                      <a:endParaRPr lang="en-US" sz="1000" b="1" dirty="0">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Batang" panose="02030600000101010101" pitchFamily="18" charset="-127"/>
                        </a:rPr>
                        <a:t>75 min</a:t>
                      </a:r>
                      <a:endParaRPr lang="en-US" sz="1000" b="1">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08"/>
                  </a:ext>
                </a:extLst>
              </a:tr>
              <a:tr h="410898">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Block F</a:t>
                      </a:r>
                      <a:endParaRPr lang="en-US" sz="120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9</a:t>
                      </a:r>
                      <a:endParaRPr lang="en-US" sz="1200">
                        <a:effectLst/>
                        <a:latin typeface="Times New Roman" panose="02020603050405020304" pitchFamily="18" charset="0"/>
                        <a:ea typeface="Batang" panose="02030600000101010101" pitchFamily="18" charset="-127"/>
                      </a:endParaRPr>
                    </a:p>
                  </a:txBody>
                  <a:tcPr marL="73025" marR="73025" marT="0" marB="0" anchor="ct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12:30 P.M.</a:t>
                      </a:r>
                      <a:endParaRPr lang="en-US" sz="1000" b="1" dirty="0">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1:45 P.M.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Batang" panose="02030600000101010101" pitchFamily="18" charset="-127"/>
                        </a:rPr>
                        <a:t>75 min</a:t>
                      </a:r>
                      <a:endParaRPr lang="en-US" sz="1000" b="1">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09"/>
                  </a:ext>
                </a:extLst>
              </a:tr>
              <a:tr h="192368">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Team Meetings 1</a:t>
                      </a:r>
                      <a:endParaRPr lang="en-US" sz="1200">
                        <a:effectLst/>
                        <a:latin typeface="Times New Roman" panose="02020603050405020304" pitchFamily="18" charset="0"/>
                        <a:ea typeface="Batang" panose="02030600000101010101" pitchFamily="18" charset="-127"/>
                      </a:endParaRPr>
                    </a:p>
                  </a:txBody>
                  <a:tcPr marL="73025" marR="73025" marT="0" marB="0" anchor="ctr"/>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1:45 P.M.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2:30 P.M.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a:effectLst/>
                          <a:latin typeface="Times New Roman" panose="02020603050405020304" pitchFamily="18" charset="0"/>
                          <a:ea typeface="Batang" panose="02030600000101010101" pitchFamily="18" charset="-127"/>
                        </a:rPr>
                        <a:t>45 min</a:t>
                      </a:r>
                      <a:endParaRPr lang="en-US" sz="1000" b="1">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10"/>
                  </a:ext>
                </a:extLst>
              </a:tr>
              <a:tr h="410898">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Lunch C</a:t>
                      </a:r>
                      <a:endParaRPr lang="en-US" sz="1200" dirty="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10</a:t>
                      </a:r>
                      <a:endParaRPr lang="en-US" sz="1200" dirty="0">
                        <a:effectLst/>
                        <a:latin typeface="Times New Roman" panose="02020603050405020304" pitchFamily="18" charset="0"/>
                        <a:ea typeface="Batang" panose="02030600000101010101" pitchFamily="18" charset="-127"/>
                      </a:endParaRPr>
                    </a:p>
                  </a:txBody>
                  <a:tcPr marL="73025" marR="73025" marT="0" marB="0" anchor="ctr">
                    <a:solidFill>
                      <a:srgbClr val="00B0F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1:05 P.M.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1:45 P.M.</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40 min</a:t>
                      </a:r>
                      <a:endParaRPr lang="en-US" sz="1000" b="1" dirty="0">
                        <a:effectLst/>
                        <a:latin typeface="Tahoma" panose="020B0604030504040204" pitchFamily="34" charset="0"/>
                        <a:ea typeface="Batang" panose="02030600000101010101" pitchFamily="18" charset="-127"/>
                      </a:endParaRPr>
                    </a:p>
                  </a:txBody>
                  <a:tcPr marL="73025" marR="73025" marT="0" marB="0">
                    <a:solidFill>
                      <a:srgbClr val="00B0F0"/>
                    </a:solidFill>
                  </a:tcPr>
                </a:tc>
                <a:extLst>
                  <a:ext uri="{0D108BD9-81ED-4DB2-BD59-A6C34878D82A}">
                    <a16:rowId xmlns:a16="http://schemas.microsoft.com/office/drawing/2014/main" val="10011"/>
                  </a:ext>
                </a:extLst>
              </a:tr>
              <a:tr h="410898">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Block G</a:t>
                      </a:r>
                      <a:endParaRPr lang="en-US" sz="1200">
                        <a:effectLst/>
                        <a:latin typeface="Times New Roman" panose="02020603050405020304" pitchFamily="18" charset="0"/>
                        <a:ea typeface="Batang" panose="02030600000101010101" pitchFamily="18" charset="-127"/>
                      </a:endParaRPr>
                    </a:p>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11</a:t>
                      </a:r>
                      <a:endParaRPr lang="en-US" sz="1200">
                        <a:effectLst/>
                        <a:latin typeface="Times New Roman" panose="02020603050405020304" pitchFamily="18" charset="0"/>
                        <a:ea typeface="Batang" panose="02030600000101010101" pitchFamily="18" charset="-127"/>
                      </a:endParaRPr>
                    </a:p>
                  </a:txBody>
                  <a:tcPr marL="73025" marR="73025" marT="0" marB="0" anchor="ctr"/>
                </a:tc>
                <a:tc>
                  <a:txBody>
                    <a:bodyPr/>
                    <a:lstStyle/>
                    <a:p>
                      <a:pPr marL="0" marR="0" algn="ctr">
                        <a:lnSpc>
                          <a:spcPct val="150000"/>
                        </a:lnSpc>
                        <a:spcBef>
                          <a:spcPts val="0"/>
                        </a:spcBef>
                        <a:spcAft>
                          <a:spcPts val="0"/>
                        </a:spcAft>
                      </a:pPr>
                      <a:r>
                        <a:rPr lang="en-US" sz="1000" b="1">
                          <a:effectLst/>
                          <a:latin typeface="Times New Roman" panose="02020603050405020304" pitchFamily="18" charset="0"/>
                          <a:ea typeface="Batang" panose="02030600000101010101" pitchFamily="18" charset="-127"/>
                        </a:rPr>
                        <a:t>1:50 P.M.</a:t>
                      </a:r>
                      <a:endParaRPr lang="en-US" sz="1000" b="1">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1000" b="1" dirty="0">
                          <a:effectLst/>
                          <a:latin typeface="Times New Roman" panose="02020603050405020304" pitchFamily="18" charset="0"/>
                          <a:ea typeface="Batang" panose="02030600000101010101" pitchFamily="18" charset="-127"/>
                        </a:rPr>
                        <a:t>3:05 P.M.</a:t>
                      </a:r>
                      <a:endParaRPr lang="en-US" sz="1000" b="1" dirty="0">
                        <a:effectLst/>
                        <a:latin typeface="Tahoma" panose="020B0604030504040204" pitchFamily="34" charset="0"/>
                        <a:ea typeface="Batang" panose="02030600000101010101" pitchFamily="18" charset="-127"/>
                      </a:endParaRPr>
                    </a:p>
                  </a:txBody>
                  <a:tcPr marL="73025" marR="73025" marT="0" marB="0"/>
                </a:tc>
                <a:tc>
                  <a:txBody>
                    <a:bodyPr/>
                    <a:lstStyle/>
                    <a:p>
                      <a:pPr marL="0" marR="0" algn="ctr">
                        <a:lnSpc>
                          <a:spcPct val="150000"/>
                        </a:lnSpc>
                        <a:spcBef>
                          <a:spcPts val="0"/>
                        </a:spcBef>
                        <a:spcAft>
                          <a:spcPts val="0"/>
                        </a:spcAft>
                      </a:pPr>
                      <a:r>
                        <a:rPr lang="en-US" sz="900" b="1" dirty="0">
                          <a:effectLst/>
                          <a:latin typeface="Times New Roman" panose="02020603050405020304" pitchFamily="18" charset="0"/>
                          <a:ea typeface="Batang" panose="02030600000101010101" pitchFamily="18" charset="-127"/>
                        </a:rPr>
                        <a:t>75 min</a:t>
                      </a:r>
                      <a:endParaRPr lang="en-US" sz="1000" b="1" dirty="0">
                        <a:effectLst/>
                        <a:latin typeface="Tahoma" panose="020B0604030504040204" pitchFamily="34" charset="0"/>
                        <a:ea typeface="Batang" panose="02030600000101010101" pitchFamily="18" charset="-127"/>
                      </a:endParaRPr>
                    </a:p>
                  </a:txBody>
                  <a:tcPr marL="73025" marR="73025"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4595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bg1"/>
                </a:solidFill>
                <a:latin typeface="Century Schoolbook" panose="02040604050505020304" pitchFamily="18" charset="0"/>
              </a:rPr>
              <a:t>Student Schedule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1111616"/>
              </p:ext>
            </p:extLst>
          </p:nvPr>
        </p:nvGraphicFramePr>
        <p:xfrm>
          <a:off x="920579" y="2484652"/>
          <a:ext cx="10515600" cy="18389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gridCol w="2628900">
                  <a:extLst>
                    <a:ext uri="{9D8B030D-6E8A-4147-A177-3AD203B41FA5}">
                      <a16:colId xmlns:a16="http://schemas.microsoft.com/office/drawing/2014/main" val="20003"/>
                    </a:ext>
                  </a:extLst>
                </a:gridCol>
              </a:tblGrid>
              <a:tr h="370840">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Type</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70C0"/>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A</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70C0"/>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B</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70C0"/>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C</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70C0"/>
                    </a:solidFill>
                  </a:tcPr>
                </a:tc>
                <a:extLst>
                  <a:ext uri="{0D108BD9-81ED-4DB2-BD59-A6C34878D82A}">
                    <a16:rowId xmlns:a16="http://schemas.microsoft.com/office/drawing/2014/main" val="10000"/>
                  </a:ext>
                </a:extLst>
              </a:tr>
              <a:tr h="370840">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Time</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Early (7:30-1:45)</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70C0"/>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Early (7:30-1:45)</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00B0F0"/>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Late (8:50-3:05)</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01"/>
                  </a:ext>
                </a:extLst>
              </a:tr>
              <a:tr h="370840">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Blocks (Period)</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A (1)</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Advisory Block (2)</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B (3)</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Lunch A (4)</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D (6)</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F (9)</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Block A (1)</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Advisory Block (2)</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Block B (3)</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Block C (5)</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Lunch B (7)</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Block F (9)</a:t>
                      </a:r>
                      <a:endParaRPr lang="en-US" sz="120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Advisory Block (2)</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B (3)</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C (5)</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E (8)</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Lunch C (10)</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Block G (11)</a:t>
                      </a:r>
                      <a:endParaRPr lang="en-US" sz="1200" dirty="0">
                        <a:effectLst/>
                        <a:latin typeface="Times New Roman" panose="02020603050405020304" pitchFamily="18" charset="0"/>
                        <a:ea typeface="Batang" panose="02030600000101010101" pitchFamily="18" charset="-127"/>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0806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85" y="533400"/>
            <a:ext cx="8707394" cy="13136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chemeClr val="accent1"/>
                </a:solidFill>
                <a:latin typeface="Century Schoolbook" pitchFamily="18" charset="0"/>
              </a:rPr>
              <a:t>Freshman Schedule At A Glance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7062932"/>
              </p:ext>
            </p:extLst>
          </p:nvPr>
        </p:nvGraphicFramePr>
        <p:xfrm>
          <a:off x="1752600" y="1981200"/>
          <a:ext cx="8686800" cy="3734056"/>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57200">
                <a:tc gridSpan="2">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Freshman Academy</a:t>
                      </a:r>
                      <a:endParaRPr lang="en-US" sz="1600" dirty="0">
                        <a:solidFill>
                          <a:srgbClr val="FFFF00"/>
                        </a:solidFill>
                        <a:latin typeface="Calibri"/>
                        <a:ea typeface="Calibri"/>
                        <a:cs typeface="Times New Roman"/>
                      </a:endParaRPr>
                    </a:p>
                  </a:txBody>
                  <a:tcPr marL="68580" marR="68580" marT="0" marB="0">
                    <a:solidFill>
                      <a:srgbClr val="0070C0"/>
                    </a:solidFill>
                  </a:tcPr>
                </a:tc>
                <a:tc hMerge="1">
                  <a:txBody>
                    <a:bodyPr/>
                    <a:lstStyle/>
                    <a:p>
                      <a:endParaRPr lang="en-US"/>
                    </a:p>
                  </a:txBody>
                  <a:tcPr/>
                </a:tc>
                <a:extLst>
                  <a:ext uri="{0D108BD9-81ED-4DB2-BD59-A6C34878D82A}">
                    <a16:rowId xmlns:a16="http://schemas.microsoft.com/office/drawing/2014/main" val="10000"/>
                  </a:ext>
                </a:extLst>
              </a:tr>
              <a:tr h="457200">
                <a:tc>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Semester 1</a:t>
                      </a:r>
                      <a:endParaRPr lang="en-US" sz="1600" dirty="0">
                        <a:solidFill>
                          <a:srgbClr val="FFFF00"/>
                        </a:solidFill>
                        <a:latin typeface="Calibri"/>
                        <a:ea typeface="Calibri"/>
                        <a:cs typeface="Times New Roman"/>
                      </a:endParaRPr>
                    </a:p>
                  </a:txBody>
                  <a:tcPr marL="68580" marR="68580" marT="0" marB="0">
                    <a:solidFill>
                      <a:srgbClr val="0070C0"/>
                    </a:solidFill>
                  </a:tcPr>
                </a:tc>
                <a:tc>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Semester 2</a:t>
                      </a:r>
                      <a:endParaRPr lang="en-US" sz="1600" dirty="0">
                        <a:solidFill>
                          <a:srgbClr val="FFFF00"/>
                        </a:solidFill>
                        <a:latin typeface="Calibri"/>
                        <a:ea typeface="Calibri"/>
                        <a:cs typeface="Times New Roman"/>
                      </a:endParaRPr>
                    </a:p>
                  </a:txBody>
                  <a:tcPr marL="68580" marR="68580" marT="0" marB="0">
                    <a:solidFill>
                      <a:srgbClr val="0070C0"/>
                    </a:solidFill>
                  </a:tcPr>
                </a:tc>
                <a:extLst>
                  <a:ext uri="{0D108BD9-81ED-4DB2-BD59-A6C34878D82A}">
                    <a16:rowId xmlns:a16="http://schemas.microsoft.com/office/drawing/2014/main" val="10001"/>
                  </a:ext>
                </a:extLst>
              </a:tr>
              <a:tr h="457200">
                <a:tc>
                  <a:txBody>
                    <a:bodyPr/>
                    <a:lstStyle/>
                    <a:p>
                      <a:pPr marL="0" marR="0">
                        <a:lnSpc>
                          <a:spcPct val="115000"/>
                        </a:lnSpc>
                        <a:spcBef>
                          <a:spcPts val="0"/>
                        </a:spcBef>
                        <a:spcAft>
                          <a:spcPts val="0"/>
                        </a:spcAft>
                      </a:pPr>
                      <a:r>
                        <a:rPr lang="en-US" sz="1400" dirty="0">
                          <a:latin typeface="Calibri"/>
                          <a:ea typeface="Calibri"/>
                          <a:cs typeface="Times New Roman"/>
                        </a:rPr>
                        <a:t>Strategic Reading</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latin typeface="Calibri"/>
                          <a:ea typeface="Calibri"/>
                          <a:cs typeface="Times New Roman"/>
                        </a:rPr>
                        <a:t>English 9</a:t>
                      </a:r>
                    </a:p>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57200">
                <a:tc>
                  <a:txBody>
                    <a:bodyPr/>
                    <a:lstStyle/>
                    <a:p>
                      <a:pPr marL="0" marR="0">
                        <a:lnSpc>
                          <a:spcPct val="115000"/>
                        </a:lnSpc>
                        <a:spcBef>
                          <a:spcPts val="0"/>
                        </a:spcBef>
                        <a:spcAft>
                          <a:spcPts val="0"/>
                        </a:spcAft>
                      </a:pPr>
                      <a:r>
                        <a:rPr lang="en-US" sz="1400" dirty="0">
                          <a:latin typeface="Calibri"/>
                          <a:ea typeface="Calibri"/>
                          <a:cs typeface="Times New Roman"/>
                        </a:rPr>
                        <a:t>Advisory</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Advisory</a:t>
                      </a:r>
                    </a:p>
                  </a:txBody>
                  <a:tcPr marL="68580" marR="68580" marT="0" marB="0"/>
                </a:tc>
                <a:extLst>
                  <a:ext uri="{0D108BD9-81ED-4DB2-BD59-A6C34878D82A}">
                    <a16:rowId xmlns:a16="http://schemas.microsoft.com/office/drawing/2014/main" val="10003"/>
                  </a:ext>
                </a:extLst>
              </a:tr>
              <a:tr h="457200">
                <a:tc>
                  <a:txBody>
                    <a:bodyPr/>
                    <a:lstStyle/>
                    <a:p>
                      <a:pPr marL="0" marR="0">
                        <a:lnSpc>
                          <a:spcPct val="115000"/>
                        </a:lnSpc>
                        <a:spcBef>
                          <a:spcPts val="0"/>
                        </a:spcBef>
                        <a:spcAft>
                          <a:spcPts val="0"/>
                        </a:spcAft>
                      </a:pPr>
                      <a:r>
                        <a:rPr lang="en-US" sz="1400" dirty="0">
                          <a:latin typeface="Calibri"/>
                          <a:ea typeface="Calibri"/>
                          <a:cs typeface="Times New Roman"/>
                        </a:rPr>
                        <a:t>Living Environment or  U.S.</a:t>
                      </a:r>
                      <a:r>
                        <a:rPr lang="en-US" sz="1400" baseline="0" dirty="0">
                          <a:latin typeface="Calibri"/>
                          <a:ea typeface="Calibri"/>
                          <a:cs typeface="Times New Roman"/>
                        </a:rPr>
                        <a:t> History</a:t>
                      </a:r>
                      <a:endParaRPr lang="en-US" sz="1400" dirty="0">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Calibri"/>
                          <a:cs typeface="Times New Roman"/>
                        </a:rPr>
                        <a:t>Living Environment or  U.S. History</a:t>
                      </a:r>
                    </a:p>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57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latin typeface="Calibri"/>
                          <a:ea typeface="Calibri"/>
                          <a:cs typeface="Times New Roman"/>
                        </a:rPr>
                        <a:t>Lunch</a:t>
                      </a:r>
                    </a:p>
                  </a:txBody>
                  <a:tcPr marL="68580" marR="68580" marT="0" marB="0"/>
                </a:tc>
                <a:tc>
                  <a:txBody>
                    <a:bodyPr/>
                    <a:lstStyle/>
                    <a:p>
                      <a:pPr marL="0" marR="0">
                        <a:lnSpc>
                          <a:spcPct val="115000"/>
                        </a:lnSpc>
                        <a:spcBef>
                          <a:spcPts val="0"/>
                        </a:spcBef>
                        <a:spcAft>
                          <a:spcPts val="0"/>
                        </a:spcAft>
                      </a:pPr>
                      <a:r>
                        <a:rPr lang="en-US" sz="1400" dirty="0">
                          <a:latin typeface="Calibri"/>
                          <a:ea typeface="Calibri"/>
                          <a:cs typeface="Times New Roman"/>
                        </a:rPr>
                        <a:t>Lunch</a:t>
                      </a:r>
                    </a:p>
                  </a:txBody>
                  <a:tcPr marL="68580" marR="68580" marT="0" marB="0"/>
                </a:tc>
                <a:extLst>
                  <a:ext uri="{0D108BD9-81ED-4DB2-BD59-A6C34878D82A}">
                    <a16:rowId xmlns:a16="http://schemas.microsoft.com/office/drawing/2014/main" val="10005"/>
                  </a:ext>
                </a:extLst>
              </a:tr>
              <a:tr h="4572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latin typeface="Calibri"/>
                          <a:ea typeface="Calibri"/>
                          <a:cs typeface="Times New Roman"/>
                        </a:rPr>
                        <a:t>Freshman Experience (A Day)/ P.E. (B Day) or Lab</a:t>
                      </a:r>
                    </a:p>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dirty="0">
                          <a:latin typeface="Calibri"/>
                          <a:ea typeface="Calibri"/>
                          <a:cs typeface="Times New Roman"/>
                        </a:rPr>
                        <a:t>Lab or P.E. / Elective</a:t>
                      </a:r>
                    </a:p>
                  </a:txBody>
                  <a:tcPr marL="68580" marR="68580" marT="0" marB="0"/>
                </a:tc>
                <a:extLst>
                  <a:ext uri="{0D108BD9-81ED-4DB2-BD59-A6C34878D82A}">
                    <a16:rowId xmlns:a16="http://schemas.microsoft.com/office/drawing/2014/main" val="10006"/>
                  </a:ext>
                </a:extLst>
              </a:tr>
              <a:tr h="457200">
                <a:tc>
                  <a:txBody>
                    <a:bodyPr/>
                    <a:lstStyle/>
                    <a:p>
                      <a:pPr marL="0" marR="0">
                        <a:lnSpc>
                          <a:spcPct val="115000"/>
                        </a:lnSpc>
                        <a:spcBef>
                          <a:spcPts val="0"/>
                        </a:spcBef>
                        <a:spcAft>
                          <a:spcPts val="0"/>
                        </a:spcAft>
                      </a:pPr>
                      <a:r>
                        <a:rPr lang="en-US" sz="1400" dirty="0">
                          <a:latin typeface="Calibri"/>
                          <a:ea typeface="Calibri"/>
                          <a:cs typeface="Times New Roman"/>
                        </a:rPr>
                        <a:t> Transition to Advance</a:t>
                      </a:r>
                      <a:r>
                        <a:rPr lang="en-US" sz="1400" baseline="0" dirty="0">
                          <a:latin typeface="Calibri"/>
                          <a:ea typeface="Calibri"/>
                          <a:cs typeface="Times New Roman"/>
                        </a:rPr>
                        <a:t> Math or Foundations of Geometry (Advanced)</a:t>
                      </a:r>
                      <a:endParaRPr lang="en-US" sz="1400" dirty="0">
                        <a:latin typeface="Calibri"/>
                        <a:ea typeface="Calibri"/>
                        <a:cs typeface="Times New Roman"/>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400" dirty="0">
                          <a:latin typeface="Calibri"/>
                          <a:ea typeface="Calibri"/>
                          <a:cs typeface="Times New Roman"/>
                        </a:rPr>
                        <a:t>CC Algebra/CC Geometry </a:t>
                      </a:r>
                      <a:endParaRPr kumimoji="0" lang="en-US" sz="1400" b="0" i="0" u="none" strike="noStrike" kern="1200" cap="none" spc="0" normalizeH="0" baseline="0" noProof="0" dirty="0">
                        <a:ln>
                          <a:noFill/>
                        </a:ln>
                        <a:solidFill>
                          <a:prstClr val="black"/>
                        </a:solidFill>
                        <a:effectLst/>
                        <a:uLnTx/>
                        <a:uFillTx/>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13558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Components:  Tiger Spirit  </a:t>
            </a:r>
          </a:p>
        </p:txBody>
      </p:sp>
      <p:sp>
        <p:nvSpPr>
          <p:cNvPr id="5" name="Content Placeholder 4"/>
          <p:cNvSpPr>
            <a:spLocks noGrp="1"/>
          </p:cNvSpPr>
          <p:nvPr>
            <p:ph idx="1"/>
          </p:nvPr>
        </p:nvSpPr>
        <p:spPr/>
        <p:txBody>
          <a:bodyPr/>
          <a:lstStyle/>
          <a:p>
            <a:pPr marL="0" indent="0">
              <a:buNone/>
            </a:pPr>
            <a:endParaRPr lang="en-US" dirty="0"/>
          </a:p>
          <a:p>
            <a:r>
              <a:rPr lang="en-US" dirty="0"/>
              <a:t>Transformation Plan </a:t>
            </a:r>
          </a:p>
          <a:p>
            <a:r>
              <a:rPr lang="en-US" dirty="0"/>
              <a:t>Bell Schedule:  Increased Use of Space and Time </a:t>
            </a:r>
          </a:p>
          <a:p>
            <a:r>
              <a:rPr lang="en-US" dirty="0"/>
              <a:t>Partnership:  Building Capacity  </a:t>
            </a:r>
          </a:p>
          <a:p>
            <a:r>
              <a:rPr lang="en-US" dirty="0"/>
              <a:t>Extended Instructional Time for 9</a:t>
            </a:r>
            <a:r>
              <a:rPr lang="en-US" baseline="30000" dirty="0"/>
              <a:t>th</a:t>
            </a:r>
            <a:r>
              <a:rPr lang="en-US" dirty="0"/>
              <a:t> Grade</a:t>
            </a:r>
          </a:p>
        </p:txBody>
      </p:sp>
    </p:spTree>
    <p:extLst>
      <p:ext uri="{BB962C8B-B14F-4D97-AF65-F5344CB8AC3E}">
        <p14:creationId xmlns:p14="http://schemas.microsoft.com/office/powerpoint/2010/main" val="264270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130" y="533400"/>
            <a:ext cx="8443784" cy="13136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chemeClr val="accent1"/>
                </a:solidFill>
                <a:latin typeface="Century Schoolbook" pitchFamily="18" charset="0"/>
              </a:rPr>
              <a:t>Sophomore Schedule At A Glance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97249574"/>
              </p:ext>
            </p:extLst>
          </p:nvPr>
        </p:nvGraphicFramePr>
        <p:xfrm>
          <a:off x="1981200" y="1935159"/>
          <a:ext cx="8382000" cy="37798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472480">
                <a:tc gridSpan="2">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Grade 10 Standard Track</a:t>
                      </a:r>
                      <a:endParaRPr lang="en-US" sz="1600" dirty="0">
                        <a:solidFill>
                          <a:srgbClr val="FFFF00"/>
                        </a:solidFill>
                        <a:latin typeface="Calibri"/>
                        <a:ea typeface="Calibri"/>
                        <a:cs typeface="Times New Roman"/>
                      </a:endParaRPr>
                    </a:p>
                  </a:txBody>
                  <a:tcPr marL="68580" marR="68580" marT="0" marB="0">
                    <a:solidFill>
                      <a:srgbClr val="0070C0"/>
                    </a:solidFill>
                  </a:tcPr>
                </a:tc>
                <a:tc hMerge="1">
                  <a:txBody>
                    <a:bodyPr/>
                    <a:lstStyle/>
                    <a:p>
                      <a:endParaRPr lang="en-US"/>
                    </a:p>
                  </a:txBody>
                  <a:tcPr/>
                </a:tc>
                <a:extLst>
                  <a:ext uri="{0D108BD9-81ED-4DB2-BD59-A6C34878D82A}">
                    <a16:rowId xmlns:a16="http://schemas.microsoft.com/office/drawing/2014/main" val="10000"/>
                  </a:ext>
                </a:extLst>
              </a:tr>
              <a:tr h="472480">
                <a:tc>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Semester 1</a:t>
                      </a:r>
                      <a:endParaRPr lang="en-US" sz="1600" dirty="0">
                        <a:solidFill>
                          <a:srgbClr val="FFFF00"/>
                        </a:solidFill>
                        <a:latin typeface="Calibri"/>
                        <a:ea typeface="Calibri"/>
                        <a:cs typeface="Times New Roman"/>
                      </a:endParaRPr>
                    </a:p>
                  </a:txBody>
                  <a:tcPr marL="68580" marR="68580" marT="0" marB="0">
                    <a:solidFill>
                      <a:srgbClr val="0070C0"/>
                    </a:solidFill>
                  </a:tcPr>
                </a:tc>
                <a:tc>
                  <a:txBody>
                    <a:bodyPr/>
                    <a:lstStyle/>
                    <a:p>
                      <a:pPr marL="0" marR="0" algn="ctr">
                        <a:lnSpc>
                          <a:spcPct val="115000"/>
                        </a:lnSpc>
                        <a:spcBef>
                          <a:spcPts val="0"/>
                        </a:spcBef>
                        <a:spcAft>
                          <a:spcPts val="0"/>
                        </a:spcAft>
                      </a:pPr>
                      <a:r>
                        <a:rPr lang="en-US" sz="1600" b="1" dirty="0">
                          <a:solidFill>
                            <a:srgbClr val="FFFF00"/>
                          </a:solidFill>
                          <a:latin typeface="Calibri"/>
                          <a:ea typeface="Calibri"/>
                          <a:cs typeface="Times New Roman"/>
                        </a:rPr>
                        <a:t>Semester 2</a:t>
                      </a:r>
                      <a:endParaRPr lang="en-US" sz="1600" dirty="0">
                        <a:solidFill>
                          <a:srgbClr val="FFFF00"/>
                        </a:solidFill>
                        <a:latin typeface="Calibri"/>
                        <a:ea typeface="Calibri"/>
                        <a:cs typeface="Times New Roman"/>
                      </a:endParaRPr>
                    </a:p>
                  </a:txBody>
                  <a:tcPr marL="68580" marR="68580" marT="0" marB="0">
                    <a:solidFill>
                      <a:srgbClr val="0070C0"/>
                    </a:solidFill>
                  </a:tcPr>
                </a:tc>
                <a:extLst>
                  <a:ext uri="{0D108BD9-81ED-4DB2-BD59-A6C34878D82A}">
                    <a16:rowId xmlns:a16="http://schemas.microsoft.com/office/drawing/2014/main" val="10001"/>
                  </a:ext>
                </a:extLst>
              </a:tr>
              <a:tr h="472480">
                <a:tc>
                  <a:txBody>
                    <a:bodyPr/>
                    <a:lstStyle/>
                    <a:p>
                      <a:pPr marL="0" marR="0">
                        <a:lnSpc>
                          <a:spcPct val="115000"/>
                        </a:lnSpc>
                        <a:spcBef>
                          <a:spcPts val="0"/>
                        </a:spcBef>
                        <a:spcAft>
                          <a:spcPts val="0"/>
                        </a:spcAft>
                      </a:pPr>
                      <a:r>
                        <a:rPr lang="en-US" sz="1600" baseline="0" dirty="0">
                          <a:latin typeface="Calibri"/>
                          <a:ea typeface="Calibri"/>
                          <a:cs typeface="Times New Roman"/>
                        </a:rPr>
                        <a:t>Foundations of Geometry</a:t>
                      </a:r>
                      <a:endParaRPr lang="en-US" sz="160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aseline="0" dirty="0">
                          <a:latin typeface="Calibri"/>
                          <a:ea typeface="Calibri"/>
                          <a:cs typeface="Times New Roman"/>
                        </a:rPr>
                        <a:t>CC Geometry</a:t>
                      </a:r>
                      <a:endParaRPr lang="en-US" sz="16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72480">
                <a:tc>
                  <a:txBody>
                    <a:bodyPr/>
                    <a:lstStyle/>
                    <a:p>
                      <a:pPr marL="0" marR="0">
                        <a:lnSpc>
                          <a:spcPct val="115000"/>
                        </a:lnSpc>
                        <a:spcBef>
                          <a:spcPts val="0"/>
                        </a:spcBef>
                        <a:spcAft>
                          <a:spcPts val="0"/>
                        </a:spcAft>
                      </a:pPr>
                      <a:r>
                        <a:rPr lang="en-US" sz="1600" dirty="0">
                          <a:latin typeface="Calibri"/>
                          <a:ea typeface="Calibri"/>
                          <a:cs typeface="Times New Roman"/>
                        </a:rPr>
                        <a:t>Advisory</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Advisory</a:t>
                      </a:r>
                    </a:p>
                  </a:txBody>
                  <a:tcPr marL="68580" marR="68580" marT="0" marB="0"/>
                </a:tc>
                <a:extLst>
                  <a:ext uri="{0D108BD9-81ED-4DB2-BD59-A6C34878D82A}">
                    <a16:rowId xmlns:a16="http://schemas.microsoft.com/office/drawing/2014/main" val="10003"/>
                  </a:ext>
                </a:extLst>
              </a:tr>
              <a:tr h="472480">
                <a:tc>
                  <a:txBody>
                    <a:bodyPr/>
                    <a:lstStyle/>
                    <a:p>
                      <a:pPr marL="0" marR="0">
                        <a:lnSpc>
                          <a:spcPct val="115000"/>
                        </a:lnSpc>
                        <a:spcBef>
                          <a:spcPts val="0"/>
                        </a:spcBef>
                        <a:spcAft>
                          <a:spcPts val="0"/>
                        </a:spcAft>
                      </a:pPr>
                      <a:r>
                        <a:rPr lang="en-US" sz="1600" dirty="0">
                          <a:latin typeface="Calibri"/>
                          <a:ea typeface="Calibri"/>
                          <a:cs typeface="Times New Roman"/>
                        </a:rPr>
                        <a:t>Global History 1</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latin typeface="Calibri"/>
                          <a:ea typeface="Calibri"/>
                          <a:cs typeface="Times New Roman"/>
                        </a:rPr>
                        <a:t>Global History 2</a:t>
                      </a:r>
                    </a:p>
                  </a:txBody>
                  <a:tcPr marL="68580" marR="68580" marT="0" marB="0"/>
                </a:tc>
                <a:extLst>
                  <a:ext uri="{0D108BD9-81ED-4DB2-BD59-A6C34878D82A}">
                    <a16:rowId xmlns:a16="http://schemas.microsoft.com/office/drawing/2014/main" val="10004"/>
                  </a:ext>
                </a:extLst>
              </a:tr>
              <a:tr h="472480">
                <a:tc>
                  <a:txBody>
                    <a:bodyPr/>
                    <a:lstStyle/>
                    <a:p>
                      <a:pPr marL="0" marR="0">
                        <a:lnSpc>
                          <a:spcPct val="115000"/>
                        </a:lnSpc>
                        <a:spcBef>
                          <a:spcPts val="0"/>
                        </a:spcBef>
                        <a:spcAft>
                          <a:spcPts val="0"/>
                        </a:spcAft>
                      </a:pPr>
                      <a:r>
                        <a:rPr lang="en-US" sz="1600">
                          <a:latin typeface="Calibri"/>
                          <a:ea typeface="Calibri"/>
                          <a:cs typeface="Times New Roman"/>
                        </a:rPr>
                        <a:t>Lunch </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Lunch</a:t>
                      </a:r>
                    </a:p>
                  </a:txBody>
                  <a:tcPr marL="68580" marR="68580" marT="0" marB="0"/>
                </a:tc>
                <a:extLst>
                  <a:ext uri="{0D108BD9-81ED-4DB2-BD59-A6C34878D82A}">
                    <a16:rowId xmlns:a16="http://schemas.microsoft.com/office/drawing/2014/main" val="10005"/>
                  </a:ext>
                </a:extLst>
              </a:tr>
              <a:tr h="4724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a:latin typeface="Calibri"/>
                          <a:ea typeface="Calibri"/>
                          <a:cs typeface="Times New Roman"/>
                        </a:rPr>
                        <a:t>Earth Science</a:t>
                      </a:r>
                      <a:r>
                        <a:rPr lang="en-US" sz="1600" baseline="0" dirty="0">
                          <a:latin typeface="Calibri"/>
                          <a:ea typeface="Calibri"/>
                          <a:cs typeface="Times New Roman"/>
                        </a:rPr>
                        <a:t> or </a:t>
                      </a:r>
                      <a:r>
                        <a:rPr lang="en-US" sz="1600" dirty="0">
                          <a:latin typeface="Calibri"/>
                          <a:ea typeface="Calibri"/>
                          <a:cs typeface="Times New Roman"/>
                        </a:rPr>
                        <a:t>Chemistry</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English 10</a:t>
                      </a:r>
                    </a:p>
                  </a:txBody>
                  <a:tcPr marL="68580" marR="68580" marT="0" marB="0"/>
                </a:tc>
                <a:extLst>
                  <a:ext uri="{0D108BD9-81ED-4DB2-BD59-A6C34878D82A}">
                    <a16:rowId xmlns:a16="http://schemas.microsoft.com/office/drawing/2014/main" val="10006"/>
                  </a:ext>
                </a:extLst>
              </a:tr>
              <a:tr h="472480">
                <a:tc>
                  <a:txBody>
                    <a:bodyPr/>
                    <a:lstStyle/>
                    <a:p>
                      <a:pPr marL="0" marR="0">
                        <a:lnSpc>
                          <a:spcPct val="115000"/>
                        </a:lnSpc>
                        <a:spcBef>
                          <a:spcPts val="0"/>
                        </a:spcBef>
                        <a:spcAft>
                          <a:spcPts val="0"/>
                        </a:spcAft>
                      </a:pPr>
                      <a:r>
                        <a:rPr lang="en-US" sz="1600" dirty="0">
                          <a:latin typeface="Calibri"/>
                          <a:ea typeface="Calibri"/>
                          <a:cs typeface="Times New Roman"/>
                        </a:rPr>
                        <a:t>Lab (A Day)/ P.E. (B Day)</a:t>
                      </a:r>
                    </a:p>
                  </a:txBody>
                  <a:tcPr marL="68580" marR="68580" marT="0" marB="0"/>
                </a:tc>
                <a:tc>
                  <a:txBody>
                    <a:bodyPr/>
                    <a:lstStyle/>
                    <a:p>
                      <a:pPr marL="0" marR="0">
                        <a:lnSpc>
                          <a:spcPct val="115000"/>
                        </a:lnSpc>
                        <a:spcBef>
                          <a:spcPts val="0"/>
                        </a:spcBef>
                        <a:spcAft>
                          <a:spcPts val="0"/>
                        </a:spcAft>
                      </a:pPr>
                      <a:r>
                        <a:rPr lang="en-US" sz="1600" dirty="0">
                          <a:latin typeface="Calibri"/>
                          <a:ea typeface="Calibri"/>
                          <a:cs typeface="Times New Roman"/>
                        </a:rPr>
                        <a:t>SLC Seminar/Elective</a:t>
                      </a: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71592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533400"/>
            <a:ext cx="8456141" cy="13136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chemeClr val="accent1"/>
                </a:solidFill>
                <a:latin typeface="Century Schoolbook" pitchFamily="18" charset="0"/>
              </a:rPr>
              <a:t>Junior Schedule At A Glance</a:t>
            </a:r>
          </a:p>
        </p:txBody>
      </p:sp>
      <p:graphicFrame>
        <p:nvGraphicFramePr>
          <p:cNvPr id="5" name="Content Placeholder 4"/>
          <p:cNvGraphicFramePr>
            <a:graphicFrameLocks noGrp="1"/>
          </p:cNvGraphicFramePr>
          <p:nvPr>
            <p:ph idx="1"/>
          </p:nvPr>
        </p:nvGraphicFramePr>
        <p:xfrm>
          <a:off x="1981200" y="1935159"/>
          <a:ext cx="8458200" cy="4044896"/>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472480">
                <a:tc gridSpan="2">
                  <a:txBody>
                    <a:bodyPr/>
                    <a:lstStyle/>
                    <a:p>
                      <a:pPr marL="0" marR="0" algn="ctr">
                        <a:lnSpc>
                          <a:spcPct val="115000"/>
                        </a:lnSpc>
                        <a:spcBef>
                          <a:spcPts val="0"/>
                        </a:spcBef>
                        <a:spcAft>
                          <a:spcPts val="0"/>
                        </a:spcAft>
                      </a:pPr>
                      <a:r>
                        <a:rPr lang="en-US" sz="1800" b="1" dirty="0">
                          <a:solidFill>
                            <a:srgbClr val="FFFF00"/>
                          </a:solidFill>
                          <a:latin typeface="Calibri"/>
                          <a:ea typeface="Calibri"/>
                          <a:cs typeface="Times New Roman"/>
                        </a:rPr>
                        <a:t>Grade 11 Standard Track</a:t>
                      </a:r>
                      <a:endParaRPr lang="en-US" sz="1800" dirty="0">
                        <a:solidFill>
                          <a:srgbClr val="FFFF00"/>
                        </a:solidFill>
                        <a:latin typeface="Calibri"/>
                        <a:ea typeface="Calibri"/>
                        <a:cs typeface="Times New Roman"/>
                      </a:endParaRPr>
                    </a:p>
                  </a:txBody>
                  <a:tcPr marL="68580" marR="68580" marT="0" marB="0">
                    <a:solidFill>
                      <a:srgbClr val="0070C0"/>
                    </a:solidFill>
                  </a:tcPr>
                </a:tc>
                <a:tc hMerge="1">
                  <a:txBody>
                    <a:bodyPr/>
                    <a:lstStyle/>
                    <a:p>
                      <a:endParaRPr lang="en-US"/>
                    </a:p>
                  </a:txBody>
                  <a:tcPr/>
                </a:tc>
                <a:extLst>
                  <a:ext uri="{0D108BD9-81ED-4DB2-BD59-A6C34878D82A}">
                    <a16:rowId xmlns:a16="http://schemas.microsoft.com/office/drawing/2014/main" val="10000"/>
                  </a:ext>
                </a:extLst>
              </a:tr>
              <a:tr h="472480">
                <a:tc>
                  <a:txBody>
                    <a:bodyPr/>
                    <a:lstStyle/>
                    <a:p>
                      <a:pPr marL="0" marR="0" algn="ctr">
                        <a:lnSpc>
                          <a:spcPct val="115000"/>
                        </a:lnSpc>
                        <a:spcBef>
                          <a:spcPts val="0"/>
                        </a:spcBef>
                        <a:spcAft>
                          <a:spcPts val="0"/>
                        </a:spcAft>
                      </a:pPr>
                      <a:r>
                        <a:rPr lang="en-US" sz="1800" b="1">
                          <a:solidFill>
                            <a:srgbClr val="FFFF00"/>
                          </a:solidFill>
                          <a:latin typeface="Calibri"/>
                          <a:ea typeface="Calibri"/>
                          <a:cs typeface="Times New Roman"/>
                        </a:rPr>
                        <a:t>Semester 1</a:t>
                      </a:r>
                      <a:endParaRPr lang="en-US" sz="1800">
                        <a:solidFill>
                          <a:srgbClr val="FFFF00"/>
                        </a:solidFill>
                        <a:latin typeface="Calibri"/>
                        <a:ea typeface="Calibri"/>
                        <a:cs typeface="Times New Roman"/>
                      </a:endParaRPr>
                    </a:p>
                  </a:txBody>
                  <a:tcPr marL="68580" marR="68580" marT="0" marB="0">
                    <a:solidFill>
                      <a:srgbClr val="0070C0"/>
                    </a:solidFill>
                  </a:tcPr>
                </a:tc>
                <a:tc>
                  <a:txBody>
                    <a:bodyPr/>
                    <a:lstStyle/>
                    <a:p>
                      <a:pPr marL="0" marR="0" algn="ctr">
                        <a:lnSpc>
                          <a:spcPct val="115000"/>
                        </a:lnSpc>
                        <a:spcBef>
                          <a:spcPts val="0"/>
                        </a:spcBef>
                        <a:spcAft>
                          <a:spcPts val="0"/>
                        </a:spcAft>
                      </a:pPr>
                      <a:r>
                        <a:rPr lang="en-US" sz="1800" b="1" dirty="0">
                          <a:solidFill>
                            <a:srgbClr val="FFFF00"/>
                          </a:solidFill>
                          <a:latin typeface="Calibri"/>
                          <a:ea typeface="Calibri"/>
                          <a:cs typeface="Times New Roman"/>
                        </a:rPr>
                        <a:t>Semester 2</a:t>
                      </a:r>
                      <a:endParaRPr lang="en-US" sz="1800" dirty="0">
                        <a:solidFill>
                          <a:srgbClr val="FFFF00"/>
                        </a:solidFill>
                        <a:latin typeface="Calibri"/>
                        <a:ea typeface="Calibri"/>
                        <a:cs typeface="Times New Roman"/>
                      </a:endParaRPr>
                    </a:p>
                  </a:txBody>
                  <a:tcPr marL="68580" marR="68580" marT="0" marB="0">
                    <a:solidFill>
                      <a:srgbClr val="0070C0"/>
                    </a:solidFill>
                  </a:tcPr>
                </a:tc>
                <a:extLst>
                  <a:ext uri="{0D108BD9-81ED-4DB2-BD59-A6C34878D82A}">
                    <a16:rowId xmlns:a16="http://schemas.microsoft.com/office/drawing/2014/main" val="10001"/>
                  </a:ext>
                </a:extLst>
              </a:tr>
              <a:tr h="472480">
                <a:tc>
                  <a:txBody>
                    <a:bodyPr/>
                    <a:lstStyle/>
                    <a:p>
                      <a:pPr marL="0" marR="0">
                        <a:lnSpc>
                          <a:spcPct val="115000"/>
                        </a:lnSpc>
                        <a:spcBef>
                          <a:spcPts val="0"/>
                        </a:spcBef>
                        <a:spcAft>
                          <a:spcPts val="0"/>
                        </a:spcAft>
                      </a:pPr>
                      <a:r>
                        <a:rPr lang="en-US" sz="1600" b="0" dirty="0">
                          <a:latin typeface="Calibri"/>
                          <a:ea typeface="Calibri"/>
                          <a:cs typeface="Times New Roman"/>
                        </a:rPr>
                        <a:t>English 11</a:t>
                      </a: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SLC</a:t>
                      </a:r>
                      <a:r>
                        <a:rPr lang="en-US" sz="1600" b="0" baseline="0" dirty="0">
                          <a:latin typeface="Calibri"/>
                          <a:ea typeface="Calibri"/>
                          <a:cs typeface="Times New Roman"/>
                        </a:rPr>
                        <a:t> Course/Elective</a:t>
                      </a: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72480">
                <a:tc>
                  <a:txBody>
                    <a:bodyPr/>
                    <a:lstStyle/>
                    <a:p>
                      <a:pPr marL="0" marR="0">
                        <a:lnSpc>
                          <a:spcPct val="115000"/>
                        </a:lnSpc>
                        <a:spcBef>
                          <a:spcPts val="0"/>
                        </a:spcBef>
                        <a:spcAft>
                          <a:spcPts val="0"/>
                        </a:spcAft>
                      </a:pPr>
                      <a:r>
                        <a:rPr lang="en-US" sz="1600" b="0" dirty="0">
                          <a:latin typeface="Calibri"/>
                          <a:ea typeface="Calibri"/>
                          <a:cs typeface="Times New Roman"/>
                        </a:rPr>
                        <a:t>Advisory</a:t>
                      </a: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Advisory</a:t>
                      </a:r>
                    </a:p>
                  </a:txBody>
                  <a:tcPr marL="68580" marR="68580" marT="0" marB="0"/>
                </a:tc>
                <a:extLst>
                  <a:ext uri="{0D108BD9-81ED-4DB2-BD59-A6C34878D82A}">
                    <a16:rowId xmlns:a16="http://schemas.microsoft.com/office/drawing/2014/main" val="10003"/>
                  </a:ext>
                </a:extLst>
              </a:tr>
              <a:tr h="472480">
                <a:tc>
                  <a:txBody>
                    <a:bodyPr/>
                    <a:lstStyle/>
                    <a:p>
                      <a:pPr marL="0" marR="0">
                        <a:lnSpc>
                          <a:spcPct val="115000"/>
                        </a:lnSpc>
                        <a:spcBef>
                          <a:spcPts val="0"/>
                        </a:spcBef>
                        <a:spcAft>
                          <a:spcPts val="0"/>
                        </a:spcAft>
                      </a:pPr>
                      <a:r>
                        <a:rPr lang="en-US" sz="1600" b="0" dirty="0">
                          <a:latin typeface="Calibri"/>
                          <a:ea typeface="Calibri"/>
                          <a:cs typeface="Times New Roman"/>
                        </a:rPr>
                        <a:t>11</a:t>
                      </a:r>
                      <a:r>
                        <a:rPr lang="en-US" sz="1600" b="0" baseline="30000" dirty="0">
                          <a:latin typeface="Calibri"/>
                          <a:ea typeface="Calibri"/>
                          <a:cs typeface="Times New Roman"/>
                        </a:rPr>
                        <a:t>th</a:t>
                      </a:r>
                      <a:r>
                        <a:rPr lang="en-US" sz="1600" b="0" dirty="0">
                          <a:latin typeface="Calibri"/>
                          <a:ea typeface="Calibri"/>
                          <a:cs typeface="Times New Roman"/>
                        </a:rPr>
                        <a:t> Grade Science</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U.S. History</a:t>
                      </a:r>
                      <a:r>
                        <a:rPr lang="en-US" sz="1600" b="0" baseline="0" dirty="0">
                          <a:latin typeface="Calibri"/>
                          <a:ea typeface="Calibri"/>
                          <a:cs typeface="Times New Roman"/>
                        </a:rPr>
                        <a:t> (Elective after 3</a:t>
                      </a:r>
                      <a:r>
                        <a:rPr lang="en-US" sz="1600" b="0" baseline="30000" dirty="0">
                          <a:latin typeface="Calibri"/>
                          <a:ea typeface="Calibri"/>
                          <a:cs typeface="Times New Roman"/>
                        </a:rPr>
                        <a:t>rd</a:t>
                      </a:r>
                      <a:r>
                        <a:rPr lang="en-US" sz="1600" b="0" baseline="0" dirty="0">
                          <a:latin typeface="Calibri"/>
                          <a:ea typeface="Calibri"/>
                          <a:cs typeface="Times New Roman"/>
                        </a:rPr>
                        <a:t> year integration)</a:t>
                      </a:r>
                      <a:endParaRPr lang="en-US" sz="1600" b="0" dirty="0">
                        <a:latin typeface="Calibri"/>
                        <a:ea typeface="Calibri"/>
                        <a:cs typeface="Times New Roman"/>
                      </a:endParaRP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472480">
                <a:tc>
                  <a:txBody>
                    <a:bodyPr/>
                    <a:lstStyle/>
                    <a:p>
                      <a:pPr marL="0" marR="0">
                        <a:lnSpc>
                          <a:spcPct val="115000"/>
                        </a:lnSpc>
                        <a:spcBef>
                          <a:spcPts val="0"/>
                        </a:spcBef>
                        <a:spcAft>
                          <a:spcPts val="0"/>
                        </a:spcAft>
                      </a:pPr>
                      <a:r>
                        <a:rPr lang="en-US" sz="1600" b="0" dirty="0">
                          <a:latin typeface="Calibri"/>
                          <a:ea typeface="Calibri"/>
                          <a:cs typeface="Times New Roman"/>
                        </a:rPr>
                        <a:t>SLC Course/</a:t>
                      </a:r>
                      <a:r>
                        <a:rPr lang="en-US" sz="1600" b="0" baseline="0" dirty="0">
                          <a:latin typeface="Calibri"/>
                          <a:ea typeface="Calibri"/>
                          <a:cs typeface="Times New Roman"/>
                        </a:rPr>
                        <a:t> Elective </a:t>
                      </a:r>
                      <a:endParaRPr lang="en-US" sz="1600" b="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SLC Course/Elective</a:t>
                      </a:r>
                    </a:p>
                  </a:txBody>
                  <a:tcPr marL="68580" marR="68580" marT="0" marB="0"/>
                </a:tc>
                <a:extLst>
                  <a:ext uri="{0D108BD9-81ED-4DB2-BD59-A6C34878D82A}">
                    <a16:rowId xmlns:a16="http://schemas.microsoft.com/office/drawing/2014/main" val="10005"/>
                  </a:ext>
                </a:extLst>
              </a:tr>
              <a:tr h="472480">
                <a:tc>
                  <a:txBody>
                    <a:bodyPr/>
                    <a:lstStyle/>
                    <a:p>
                      <a:pPr marL="0" marR="0">
                        <a:lnSpc>
                          <a:spcPct val="115000"/>
                        </a:lnSpc>
                        <a:spcBef>
                          <a:spcPts val="0"/>
                        </a:spcBef>
                        <a:spcAft>
                          <a:spcPts val="0"/>
                        </a:spcAft>
                      </a:pPr>
                      <a:r>
                        <a:rPr lang="en-US" sz="1600" b="0">
                          <a:latin typeface="Calibri"/>
                          <a:ea typeface="Calibri"/>
                          <a:cs typeface="Times New Roman"/>
                        </a:rPr>
                        <a:t>Lunch</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Lunch</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72480">
                <a:tc>
                  <a:txBody>
                    <a:bodyPr/>
                    <a:lstStyle/>
                    <a:p>
                      <a:pPr marL="0" marR="0">
                        <a:lnSpc>
                          <a:spcPct val="115000"/>
                        </a:lnSpc>
                        <a:spcBef>
                          <a:spcPts val="0"/>
                        </a:spcBef>
                        <a:spcAft>
                          <a:spcPts val="0"/>
                        </a:spcAft>
                      </a:pPr>
                      <a:r>
                        <a:rPr lang="en-US" sz="1600" dirty="0">
                          <a:latin typeface="Calibri"/>
                          <a:ea typeface="Calibri"/>
                          <a:cs typeface="Times New Roman"/>
                        </a:rPr>
                        <a:t>Lab (A Day)/ P.E. (B Day)</a:t>
                      </a: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Algebra II</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9537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369" y="533400"/>
            <a:ext cx="8353166" cy="13136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chemeClr val="accent1"/>
                </a:solidFill>
                <a:latin typeface="Century Schoolbook" pitchFamily="18" charset="0"/>
              </a:rPr>
              <a:t>Senior Schedule At A Glance</a:t>
            </a:r>
          </a:p>
        </p:txBody>
      </p:sp>
      <p:graphicFrame>
        <p:nvGraphicFramePr>
          <p:cNvPr id="5" name="Content Placeholder 4"/>
          <p:cNvGraphicFramePr>
            <a:graphicFrameLocks noGrp="1"/>
          </p:cNvGraphicFramePr>
          <p:nvPr>
            <p:ph idx="1"/>
          </p:nvPr>
        </p:nvGraphicFramePr>
        <p:xfrm>
          <a:off x="1981200" y="1935161"/>
          <a:ext cx="8305800" cy="3779838"/>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423008">
                <a:tc gridSpan="2">
                  <a:txBody>
                    <a:bodyPr/>
                    <a:lstStyle/>
                    <a:p>
                      <a:pPr marL="0" marR="0" algn="ctr">
                        <a:lnSpc>
                          <a:spcPct val="115000"/>
                        </a:lnSpc>
                        <a:spcBef>
                          <a:spcPts val="0"/>
                        </a:spcBef>
                        <a:spcAft>
                          <a:spcPts val="0"/>
                        </a:spcAft>
                      </a:pPr>
                      <a:r>
                        <a:rPr lang="en-US" sz="1800" b="1" dirty="0">
                          <a:solidFill>
                            <a:srgbClr val="FFFF00"/>
                          </a:solidFill>
                          <a:latin typeface="Calibri"/>
                          <a:ea typeface="Calibri"/>
                          <a:cs typeface="Times New Roman"/>
                        </a:rPr>
                        <a:t>Grade 12 Standard</a:t>
                      </a:r>
                      <a:endParaRPr lang="en-US" sz="1800" dirty="0">
                        <a:solidFill>
                          <a:srgbClr val="FFFF00"/>
                        </a:solidFill>
                        <a:latin typeface="Calibri"/>
                        <a:ea typeface="Calibri"/>
                        <a:cs typeface="Times New Roman"/>
                      </a:endParaRPr>
                    </a:p>
                  </a:txBody>
                  <a:tcPr marL="68580" marR="68580" marT="0" marB="0">
                    <a:solidFill>
                      <a:srgbClr val="0070C0"/>
                    </a:solidFill>
                  </a:tcPr>
                </a:tc>
                <a:tc hMerge="1">
                  <a:txBody>
                    <a:bodyPr/>
                    <a:lstStyle/>
                    <a:p>
                      <a:endParaRPr lang="en-US"/>
                    </a:p>
                  </a:txBody>
                  <a:tcPr/>
                </a:tc>
                <a:extLst>
                  <a:ext uri="{0D108BD9-81ED-4DB2-BD59-A6C34878D82A}">
                    <a16:rowId xmlns:a16="http://schemas.microsoft.com/office/drawing/2014/main" val="10000"/>
                  </a:ext>
                </a:extLst>
              </a:tr>
              <a:tr h="423008">
                <a:tc>
                  <a:txBody>
                    <a:bodyPr/>
                    <a:lstStyle/>
                    <a:p>
                      <a:pPr marL="0" marR="0" algn="ctr">
                        <a:lnSpc>
                          <a:spcPct val="115000"/>
                        </a:lnSpc>
                        <a:spcBef>
                          <a:spcPts val="0"/>
                        </a:spcBef>
                        <a:spcAft>
                          <a:spcPts val="0"/>
                        </a:spcAft>
                      </a:pPr>
                      <a:r>
                        <a:rPr lang="en-US" sz="1800" b="1">
                          <a:solidFill>
                            <a:srgbClr val="FFFF00"/>
                          </a:solidFill>
                          <a:latin typeface="Calibri"/>
                          <a:ea typeface="Calibri"/>
                          <a:cs typeface="Times New Roman"/>
                        </a:rPr>
                        <a:t>Semester 1</a:t>
                      </a:r>
                      <a:endParaRPr lang="en-US" sz="1800">
                        <a:solidFill>
                          <a:srgbClr val="FFFF00"/>
                        </a:solidFill>
                        <a:latin typeface="Calibri"/>
                        <a:ea typeface="Calibri"/>
                        <a:cs typeface="Times New Roman"/>
                      </a:endParaRPr>
                    </a:p>
                  </a:txBody>
                  <a:tcPr marL="68580" marR="68580" marT="0" marB="0">
                    <a:solidFill>
                      <a:srgbClr val="0070C0"/>
                    </a:solidFill>
                  </a:tcPr>
                </a:tc>
                <a:tc>
                  <a:txBody>
                    <a:bodyPr/>
                    <a:lstStyle/>
                    <a:p>
                      <a:pPr marL="0" marR="0" algn="ctr">
                        <a:lnSpc>
                          <a:spcPct val="115000"/>
                        </a:lnSpc>
                        <a:spcBef>
                          <a:spcPts val="0"/>
                        </a:spcBef>
                        <a:spcAft>
                          <a:spcPts val="0"/>
                        </a:spcAft>
                      </a:pPr>
                      <a:r>
                        <a:rPr lang="en-US" sz="1800" b="1" dirty="0">
                          <a:solidFill>
                            <a:srgbClr val="FFFF00"/>
                          </a:solidFill>
                          <a:latin typeface="Calibri"/>
                          <a:ea typeface="Calibri"/>
                          <a:cs typeface="Times New Roman"/>
                        </a:rPr>
                        <a:t>Semester 2</a:t>
                      </a:r>
                      <a:endParaRPr lang="en-US" sz="1800" dirty="0">
                        <a:solidFill>
                          <a:srgbClr val="FFFF00"/>
                        </a:solidFill>
                        <a:latin typeface="Calibri"/>
                        <a:ea typeface="Calibri"/>
                        <a:cs typeface="Times New Roman"/>
                      </a:endParaRPr>
                    </a:p>
                  </a:txBody>
                  <a:tcPr marL="68580" marR="68580" marT="0" marB="0">
                    <a:solidFill>
                      <a:srgbClr val="0070C0"/>
                    </a:solidFill>
                  </a:tcPr>
                </a:tc>
                <a:extLst>
                  <a:ext uri="{0D108BD9-81ED-4DB2-BD59-A6C34878D82A}">
                    <a16:rowId xmlns:a16="http://schemas.microsoft.com/office/drawing/2014/main" val="10001"/>
                  </a:ext>
                </a:extLst>
              </a:tr>
              <a:tr h="423008">
                <a:tc>
                  <a:txBody>
                    <a:bodyPr/>
                    <a:lstStyle/>
                    <a:p>
                      <a:pPr marL="0" marR="0">
                        <a:lnSpc>
                          <a:spcPct val="115000"/>
                        </a:lnSpc>
                        <a:spcBef>
                          <a:spcPts val="0"/>
                        </a:spcBef>
                        <a:spcAft>
                          <a:spcPts val="0"/>
                        </a:spcAft>
                      </a:pPr>
                      <a:r>
                        <a:rPr lang="en-US" sz="1600" b="0" dirty="0">
                          <a:latin typeface="Calibri"/>
                          <a:ea typeface="Calibri"/>
                          <a:cs typeface="Times New Roman"/>
                        </a:rPr>
                        <a:t>English 12</a:t>
                      </a:r>
                    </a:p>
                  </a:txBody>
                  <a:tcPr marL="68580" marR="68580" marT="0" marB="0"/>
                </a:tc>
                <a:tc>
                  <a:txBody>
                    <a:bodyPr/>
                    <a:lstStyle/>
                    <a:p>
                      <a:pPr marL="0" marR="0">
                        <a:lnSpc>
                          <a:spcPct val="115000"/>
                        </a:lnSpc>
                        <a:spcBef>
                          <a:spcPts val="0"/>
                        </a:spcBef>
                        <a:spcAft>
                          <a:spcPts val="0"/>
                        </a:spcAft>
                      </a:pPr>
                      <a:r>
                        <a:rPr lang="en-US" sz="1600" b="0">
                          <a:latin typeface="Calibri"/>
                          <a:ea typeface="Calibri"/>
                          <a:cs typeface="Times New Roman"/>
                        </a:rPr>
                        <a:t>Eco/ PIG</a:t>
                      </a:r>
                    </a:p>
                  </a:txBody>
                  <a:tcPr marL="68580" marR="68580" marT="0" marB="0"/>
                </a:tc>
                <a:extLst>
                  <a:ext uri="{0D108BD9-81ED-4DB2-BD59-A6C34878D82A}">
                    <a16:rowId xmlns:a16="http://schemas.microsoft.com/office/drawing/2014/main" val="10002"/>
                  </a:ext>
                </a:extLst>
              </a:tr>
              <a:tr h="423008">
                <a:tc>
                  <a:txBody>
                    <a:bodyPr/>
                    <a:lstStyle/>
                    <a:p>
                      <a:pPr marL="0" marR="0">
                        <a:lnSpc>
                          <a:spcPct val="115000"/>
                        </a:lnSpc>
                        <a:spcBef>
                          <a:spcPts val="0"/>
                        </a:spcBef>
                        <a:spcAft>
                          <a:spcPts val="0"/>
                        </a:spcAft>
                      </a:pPr>
                      <a:r>
                        <a:rPr lang="en-US" sz="1600" b="0" dirty="0">
                          <a:latin typeface="Calibri"/>
                          <a:ea typeface="Calibri"/>
                          <a:cs typeface="Times New Roman"/>
                        </a:rPr>
                        <a:t>Advisory</a:t>
                      </a: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Advisory</a:t>
                      </a:r>
                    </a:p>
                  </a:txBody>
                  <a:tcPr marL="68580" marR="68580" marT="0" marB="0"/>
                </a:tc>
                <a:extLst>
                  <a:ext uri="{0D108BD9-81ED-4DB2-BD59-A6C34878D82A}">
                    <a16:rowId xmlns:a16="http://schemas.microsoft.com/office/drawing/2014/main" val="10003"/>
                  </a:ext>
                </a:extLst>
              </a:tr>
              <a:tr h="423008">
                <a:tc>
                  <a:txBody>
                    <a:bodyPr/>
                    <a:lstStyle/>
                    <a:p>
                      <a:pPr marL="0" marR="0">
                        <a:lnSpc>
                          <a:spcPct val="115000"/>
                        </a:lnSpc>
                        <a:spcBef>
                          <a:spcPts val="0"/>
                        </a:spcBef>
                        <a:spcAft>
                          <a:spcPts val="0"/>
                        </a:spcAft>
                      </a:pPr>
                      <a:r>
                        <a:rPr lang="en-US" sz="1600" b="0" dirty="0">
                          <a:latin typeface="Calibri"/>
                          <a:ea typeface="Calibri"/>
                          <a:cs typeface="Times New Roman"/>
                        </a:rPr>
                        <a:t>SLC Course Elective</a:t>
                      </a: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SLC Course Elective</a:t>
                      </a:r>
                    </a:p>
                  </a:txBody>
                  <a:tcPr marL="68580" marR="68580" marT="0" marB="0"/>
                </a:tc>
                <a:extLst>
                  <a:ext uri="{0D108BD9-81ED-4DB2-BD59-A6C34878D82A}">
                    <a16:rowId xmlns:a16="http://schemas.microsoft.com/office/drawing/2014/main" val="10004"/>
                  </a:ext>
                </a:extLst>
              </a:tr>
              <a:tr h="6208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SLC Course Elective</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SLC Course Elective</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423008">
                <a:tc>
                  <a:txBody>
                    <a:bodyPr/>
                    <a:lstStyle/>
                    <a:p>
                      <a:pPr marL="0" marR="0">
                        <a:lnSpc>
                          <a:spcPct val="115000"/>
                        </a:lnSpc>
                        <a:spcBef>
                          <a:spcPts val="0"/>
                        </a:spcBef>
                        <a:spcAft>
                          <a:spcPts val="0"/>
                        </a:spcAft>
                      </a:pPr>
                      <a:r>
                        <a:rPr lang="en-US" sz="1600" b="0">
                          <a:latin typeface="Calibri"/>
                          <a:ea typeface="Calibri"/>
                          <a:cs typeface="Times New Roman"/>
                        </a:rPr>
                        <a:t>Lunch</a:t>
                      </a:r>
                    </a:p>
                  </a:txBody>
                  <a:tcPr marL="68580" marR="68580" marT="0" marB="0"/>
                </a:tc>
                <a:tc>
                  <a:txBody>
                    <a:bodyPr/>
                    <a:lstStyle/>
                    <a:p>
                      <a:pPr marL="0" marR="0">
                        <a:lnSpc>
                          <a:spcPct val="115000"/>
                        </a:lnSpc>
                        <a:spcBef>
                          <a:spcPts val="0"/>
                        </a:spcBef>
                        <a:spcAft>
                          <a:spcPts val="0"/>
                        </a:spcAft>
                      </a:pPr>
                      <a:r>
                        <a:rPr lang="en-US" sz="1600" b="0" dirty="0">
                          <a:latin typeface="Calibri"/>
                          <a:ea typeface="Calibri"/>
                          <a:cs typeface="Times New Roman"/>
                        </a:rPr>
                        <a:t>Lunch</a:t>
                      </a:r>
                    </a:p>
                  </a:txBody>
                  <a:tcPr marL="68580" marR="68580" marT="0" marB="0"/>
                </a:tc>
                <a:extLst>
                  <a:ext uri="{0D108BD9-81ED-4DB2-BD59-A6C34878D82A}">
                    <a16:rowId xmlns:a16="http://schemas.microsoft.com/office/drawing/2014/main" val="10006"/>
                  </a:ext>
                </a:extLst>
              </a:tr>
              <a:tr h="620895">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SLC Course Elective</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b="0" dirty="0">
                          <a:latin typeface="Calibri"/>
                          <a:ea typeface="Calibri"/>
                          <a:cs typeface="Times New Roman"/>
                        </a:rPr>
                        <a:t>SLC Course Elective</a:t>
                      </a:r>
                    </a:p>
                    <a:p>
                      <a:pPr marL="0" marR="0">
                        <a:lnSpc>
                          <a:spcPct val="115000"/>
                        </a:lnSpc>
                        <a:spcBef>
                          <a:spcPts val="0"/>
                        </a:spcBef>
                        <a:spcAft>
                          <a:spcPts val="0"/>
                        </a:spcAft>
                      </a:pPr>
                      <a:endParaRPr lang="en-US" sz="1600" b="0" dirty="0">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737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chemeClr val="tx1"/>
                </a:solidFill>
                <a:latin typeface="Century Schoolbook" panose="02040604050505020304" pitchFamily="18" charset="0"/>
              </a:rPr>
              <a:t>Best Practices Implemented </a:t>
            </a:r>
            <a:endParaRPr lang="en-US" dirty="0">
              <a:solidFill>
                <a:schemeClr val="tx1"/>
              </a:solidFill>
            </a:endParaRPr>
          </a:p>
        </p:txBody>
      </p:sp>
      <p:sp>
        <p:nvSpPr>
          <p:cNvPr id="5" name="Text Placeholder 4"/>
          <p:cNvSpPr>
            <a:spLocks noGrp="1"/>
          </p:cNvSpPr>
          <p:nvPr>
            <p:ph type="body" idx="1"/>
          </p:nvPr>
        </p:nvSpPr>
        <p:spPr>
          <a:xfrm>
            <a:off x="1217612" y="2264340"/>
            <a:ext cx="4588931" cy="576262"/>
          </a:xfrm>
        </p:spPr>
        <p:txBody>
          <a:bodyPr>
            <a:normAutofit fontScale="25000" lnSpcReduction="20000"/>
          </a:bodyPr>
          <a:lstStyle/>
          <a:p>
            <a:endParaRPr lang="en-US" dirty="0"/>
          </a:p>
          <a:p>
            <a:r>
              <a:rPr lang="en-US" sz="8000" dirty="0"/>
              <a:t>Before Transition  </a:t>
            </a:r>
          </a:p>
          <a:p>
            <a:endParaRPr lang="en-US" dirty="0"/>
          </a:p>
        </p:txBody>
      </p:sp>
      <p:sp>
        <p:nvSpPr>
          <p:cNvPr id="6" name="Content Placeholder 5"/>
          <p:cNvSpPr>
            <a:spLocks noGrp="1"/>
          </p:cNvSpPr>
          <p:nvPr>
            <p:ph sz="half" idx="2"/>
          </p:nvPr>
        </p:nvSpPr>
        <p:spPr>
          <a:xfrm>
            <a:off x="1217612" y="2685535"/>
            <a:ext cx="4876800" cy="3715265"/>
          </a:xfrm>
        </p:spPr>
        <p:txBody>
          <a:bodyPr>
            <a:normAutofit/>
          </a:bodyPr>
          <a:lstStyle/>
          <a:p>
            <a:r>
              <a:rPr lang="en-US" sz="1600" dirty="0"/>
              <a:t>40 minute classes impeding project and collaborative instruction</a:t>
            </a:r>
          </a:p>
          <a:p>
            <a:r>
              <a:rPr lang="en-US" sz="1600" dirty="0"/>
              <a:t>Limited opportunities to qualify for high stakes testing </a:t>
            </a:r>
          </a:p>
          <a:p>
            <a:r>
              <a:rPr lang="en-US" sz="1600" dirty="0"/>
              <a:t>Student prepared for several courses</a:t>
            </a:r>
          </a:p>
          <a:p>
            <a:r>
              <a:rPr lang="en-US" sz="1600" dirty="0"/>
              <a:t>More time spent in the hallway and greater risk for behavioral infractions</a:t>
            </a:r>
          </a:p>
          <a:p>
            <a:r>
              <a:rPr lang="en-US" sz="1600" dirty="0"/>
              <a:t> Limited opportunities to pass a class or receive seat time </a:t>
            </a:r>
          </a:p>
          <a:p>
            <a:endParaRPr lang="en-US" dirty="0">
              <a:solidFill>
                <a:srgbClr val="FFFF00"/>
              </a:solidFill>
            </a:endParaRPr>
          </a:p>
          <a:p>
            <a:endParaRPr lang="en-US" dirty="0">
              <a:solidFill>
                <a:srgbClr val="FFFF00"/>
              </a:solidFill>
            </a:endParaRPr>
          </a:p>
          <a:p>
            <a:endParaRPr lang="en-US" dirty="0">
              <a:solidFill>
                <a:srgbClr val="FFFF00"/>
              </a:solidFill>
            </a:endParaRPr>
          </a:p>
          <a:p>
            <a:endParaRPr lang="en-US" dirty="0"/>
          </a:p>
        </p:txBody>
      </p:sp>
      <p:sp>
        <p:nvSpPr>
          <p:cNvPr id="7" name="Text Placeholder 6"/>
          <p:cNvSpPr>
            <a:spLocks noGrp="1"/>
          </p:cNvSpPr>
          <p:nvPr>
            <p:ph type="body" sz="quarter" idx="3"/>
          </p:nvPr>
        </p:nvSpPr>
        <p:spPr>
          <a:xfrm>
            <a:off x="6404690" y="2090545"/>
            <a:ext cx="4786656" cy="594990"/>
          </a:xfrm>
        </p:spPr>
        <p:txBody>
          <a:bodyPr/>
          <a:lstStyle/>
          <a:p>
            <a:r>
              <a:rPr lang="en-US" sz="2000" dirty="0"/>
              <a:t>After transition implementation  </a:t>
            </a:r>
          </a:p>
        </p:txBody>
      </p:sp>
      <p:sp>
        <p:nvSpPr>
          <p:cNvPr id="8" name="Content Placeholder 7"/>
          <p:cNvSpPr>
            <a:spLocks noGrp="1"/>
          </p:cNvSpPr>
          <p:nvPr>
            <p:ph sz="quarter" idx="4"/>
          </p:nvPr>
        </p:nvSpPr>
        <p:spPr>
          <a:xfrm>
            <a:off x="6170612" y="2685536"/>
            <a:ext cx="4876801" cy="3105664"/>
          </a:xfrm>
        </p:spPr>
        <p:txBody>
          <a:bodyPr>
            <a:normAutofit fontScale="77500" lnSpcReduction="20000"/>
          </a:bodyPr>
          <a:lstStyle/>
          <a:p>
            <a:endParaRPr lang="en-US" dirty="0"/>
          </a:p>
          <a:p>
            <a:r>
              <a:rPr lang="en-US" dirty="0">
                <a:solidFill>
                  <a:srgbClr val="FFFF00"/>
                </a:solidFill>
              </a:rPr>
              <a:t>Longer periods allow for increased “time on task”</a:t>
            </a:r>
          </a:p>
          <a:p>
            <a:r>
              <a:rPr lang="en-US" dirty="0">
                <a:solidFill>
                  <a:srgbClr val="FFFF00"/>
                </a:solidFill>
              </a:rPr>
              <a:t>Shorter periods of recall are required for Regents Exams (September-January/ January-June rather than September-June)</a:t>
            </a:r>
          </a:p>
          <a:p>
            <a:r>
              <a:rPr lang="en-US" dirty="0">
                <a:solidFill>
                  <a:srgbClr val="FFFF00"/>
                </a:solidFill>
              </a:rPr>
              <a:t>A decrease in the number of courses taken at once, allowing for improved student focus</a:t>
            </a:r>
          </a:p>
          <a:p>
            <a:r>
              <a:rPr lang="en-US" dirty="0">
                <a:solidFill>
                  <a:srgbClr val="FFFF00"/>
                </a:solidFill>
              </a:rPr>
              <a:t>Decreased number of between period passing times and the elimination of free periods and study halls minimizes the potential for behavioral issues in hallways and the cafeteria</a:t>
            </a:r>
          </a:p>
          <a:p>
            <a:r>
              <a:rPr lang="en-US" dirty="0">
                <a:solidFill>
                  <a:srgbClr val="FFFF00"/>
                </a:solidFill>
              </a:rPr>
              <a:t>Increased opportunity for students to recuperate lost credits</a:t>
            </a:r>
          </a:p>
          <a:p>
            <a:endParaRPr lang="en-US" dirty="0"/>
          </a:p>
        </p:txBody>
      </p:sp>
    </p:spTree>
    <p:extLst>
      <p:ext uri="{BB962C8B-B14F-4D97-AF65-F5344CB8AC3E}">
        <p14:creationId xmlns:p14="http://schemas.microsoft.com/office/powerpoint/2010/main" val="820082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611" y="342899"/>
            <a:ext cx="8423189" cy="1139911"/>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3200" dirty="0">
                <a:solidFill>
                  <a:schemeClr val="accent1"/>
                </a:solidFill>
                <a:latin typeface="Century Schoolbook" pitchFamily="18" charset="0"/>
                <a:ea typeface="Verdana" pitchFamily="34" charset="0"/>
                <a:cs typeface="Aharoni" pitchFamily="2" charset="-79"/>
              </a:rPr>
              <a:t>Introduction to Small Learning Communities </a:t>
            </a:r>
          </a:p>
        </p:txBody>
      </p:sp>
      <p:sp>
        <p:nvSpPr>
          <p:cNvPr id="3" name="Content Placeholder 2"/>
          <p:cNvSpPr>
            <a:spLocks noGrp="1"/>
          </p:cNvSpPr>
          <p:nvPr>
            <p:ph idx="1"/>
          </p:nvPr>
        </p:nvSpPr>
        <p:spPr>
          <a:xfrm>
            <a:off x="1981200" y="1981200"/>
            <a:ext cx="8229600" cy="4389120"/>
          </a:xfrm>
        </p:spPr>
        <p:txBody>
          <a:bodyPr>
            <a:normAutofit fontScale="92500" lnSpcReduction="20000"/>
          </a:bodyPr>
          <a:lstStyle/>
          <a:p>
            <a:pPr>
              <a:buClrTx/>
              <a:buFont typeface="Wingdings" charset="2"/>
              <a:buChar char="Ø"/>
            </a:pPr>
            <a:r>
              <a:rPr lang="en-US" sz="2200" dirty="0"/>
              <a:t>Small Learning Communities (SLCs) are opportunities for students to focus their attention on careers and academic subjects that are of interest to them.</a:t>
            </a:r>
          </a:p>
          <a:p>
            <a:pPr>
              <a:buClrTx/>
              <a:buFont typeface="Wingdings" charset="2"/>
              <a:buChar char="Ø"/>
            </a:pPr>
            <a:r>
              <a:rPr lang="en-US" sz="2200" dirty="0"/>
              <a:t>By re-organizing Hempstead High School into Small Learning Communities, students will have the ability to better prepare for the challenges that will lie ahead in college as well as the work force.</a:t>
            </a:r>
          </a:p>
          <a:p>
            <a:pPr>
              <a:buClrTx/>
              <a:buFont typeface="Wingdings" charset="2"/>
              <a:buChar char="Ø"/>
            </a:pPr>
            <a:r>
              <a:rPr lang="en-US" sz="2200" dirty="0"/>
              <a:t>The 10-12</a:t>
            </a:r>
            <a:r>
              <a:rPr lang="en-US" sz="2200" baseline="30000" dirty="0"/>
              <a:t>th</a:t>
            </a:r>
            <a:r>
              <a:rPr lang="en-US" sz="2200" dirty="0"/>
              <a:t> grade SLCs will focus on three distinct areas: Business and Entrepreneurship, Science, Technology, Engineering, Mathematics (S.T.E.M.), and Visual and Performing Arts</a:t>
            </a:r>
          </a:p>
          <a:p>
            <a:pPr>
              <a:buClrTx/>
              <a:buFont typeface="Wingdings" charset="2"/>
              <a:buChar char="Ø"/>
            </a:pPr>
            <a:r>
              <a:rPr lang="en-US" sz="2200" dirty="0"/>
              <a:t>The 9</a:t>
            </a:r>
            <a:r>
              <a:rPr lang="en-US" sz="2200" baseline="30000" dirty="0"/>
              <a:t>th</a:t>
            </a:r>
            <a:r>
              <a:rPr lang="en-US" sz="2200" dirty="0"/>
              <a:t> grade will be organized into its own SLC: The Freshman Academy</a:t>
            </a:r>
          </a:p>
          <a:p>
            <a:pPr>
              <a:buClrTx/>
              <a:buFont typeface="Wingdings" charset="2"/>
              <a:buChar char="Ø"/>
            </a:pPr>
            <a:r>
              <a:rPr lang="en-US" sz="2200" dirty="0"/>
              <a:t>Newcomers and English Language Learners will take part in the International Academy</a:t>
            </a:r>
          </a:p>
        </p:txBody>
      </p:sp>
    </p:spTree>
    <p:extLst>
      <p:ext uri="{BB962C8B-B14F-4D97-AF65-F5344CB8AC3E}">
        <p14:creationId xmlns:p14="http://schemas.microsoft.com/office/powerpoint/2010/main" val="2039893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854" y="704088"/>
            <a:ext cx="8587946" cy="1277112"/>
          </a:xfrm>
        </p:spPr>
        <p:style>
          <a:lnRef idx="2">
            <a:schemeClr val="accent1"/>
          </a:lnRef>
          <a:fillRef idx="1">
            <a:schemeClr val="lt1"/>
          </a:fillRef>
          <a:effectRef idx="0">
            <a:schemeClr val="accent1"/>
          </a:effectRef>
          <a:fontRef idx="minor">
            <a:schemeClr val="dk1"/>
          </a:fontRef>
        </p:style>
        <p:txBody>
          <a:bodyPr>
            <a:noAutofit/>
          </a:bodyPr>
          <a:lstStyle/>
          <a:p>
            <a:pPr algn="ctr"/>
            <a:r>
              <a:rPr lang="en-US" sz="3200" dirty="0">
                <a:solidFill>
                  <a:schemeClr val="accent1"/>
                </a:solidFill>
                <a:latin typeface="Century Schoolbook" pitchFamily="18" charset="0"/>
                <a:ea typeface="Verdana" pitchFamily="34" charset="0"/>
                <a:cs typeface="Aharoni" pitchFamily="2" charset="-79"/>
              </a:rPr>
              <a:t>Small Learning Communities Continued </a:t>
            </a:r>
          </a:p>
        </p:txBody>
      </p:sp>
      <p:sp>
        <p:nvSpPr>
          <p:cNvPr id="3" name="Content Placeholder 2"/>
          <p:cNvSpPr>
            <a:spLocks noGrp="1"/>
          </p:cNvSpPr>
          <p:nvPr>
            <p:ph idx="1"/>
          </p:nvPr>
        </p:nvSpPr>
        <p:spPr>
          <a:xfrm>
            <a:off x="1981200" y="1981200"/>
            <a:ext cx="8229600" cy="4389120"/>
          </a:xfrm>
        </p:spPr>
        <p:txBody>
          <a:bodyPr>
            <a:normAutofit/>
          </a:bodyPr>
          <a:lstStyle/>
          <a:p>
            <a:pPr>
              <a:buClrTx/>
              <a:buFont typeface="Wingdings" charset="2"/>
              <a:buChar char="Ø"/>
            </a:pPr>
            <a:r>
              <a:rPr lang="en-US" sz="2200" dirty="0"/>
              <a:t>The focus of the SLCs on areas of interest, combined with a student driven bell schedule, will provide students with an experience similar to that on a college campus- further preparing students for their education after Hempstead.</a:t>
            </a:r>
          </a:p>
          <a:p>
            <a:pPr>
              <a:buClrTx/>
              <a:buFont typeface="Wingdings" charset="2"/>
              <a:buChar char="Ø"/>
            </a:pPr>
            <a:r>
              <a:rPr lang="en-US" sz="2200" dirty="0"/>
              <a:t>In addition, the course offerings will be updated with classes to better promote “college and career readiness”</a:t>
            </a:r>
          </a:p>
        </p:txBody>
      </p:sp>
    </p:spTree>
    <p:extLst>
      <p:ext uri="{BB962C8B-B14F-4D97-AF65-F5344CB8AC3E}">
        <p14:creationId xmlns:p14="http://schemas.microsoft.com/office/powerpoint/2010/main" val="74998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313688"/>
          </a:xfrm>
        </p:spPr>
        <p:style>
          <a:lnRef idx="2">
            <a:schemeClr val="accent1"/>
          </a:lnRef>
          <a:fillRef idx="1">
            <a:schemeClr val="lt1"/>
          </a:fillRef>
          <a:effectRef idx="0">
            <a:schemeClr val="accent1"/>
          </a:effectRef>
          <a:fontRef idx="minor">
            <a:schemeClr val="dk1"/>
          </a:fontRef>
        </p:style>
        <p:txBody>
          <a:bodyPr>
            <a:normAutofit/>
          </a:bodyPr>
          <a:lstStyle/>
          <a:p>
            <a:pPr algn="ctr"/>
            <a:r>
              <a:rPr lang="en-US" sz="3200" dirty="0">
                <a:solidFill>
                  <a:schemeClr val="accent1"/>
                </a:solidFill>
                <a:latin typeface="Century Schoolbook" pitchFamily="18" charset="0"/>
              </a:rPr>
              <a:t>Freshmen Academy</a:t>
            </a:r>
          </a:p>
        </p:txBody>
      </p:sp>
      <p:sp>
        <p:nvSpPr>
          <p:cNvPr id="3" name="Content Placeholder 2"/>
          <p:cNvSpPr>
            <a:spLocks noGrp="1"/>
          </p:cNvSpPr>
          <p:nvPr>
            <p:ph idx="1"/>
          </p:nvPr>
        </p:nvSpPr>
        <p:spPr/>
        <p:txBody>
          <a:bodyPr>
            <a:normAutofit fontScale="92500" lnSpcReduction="20000"/>
          </a:bodyPr>
          <a:lstStyle/>
          <a:p>
            <a:pPr algn="ctr">
              <a:buNone/>
            </a:pPr>
            <a:endParaRPr lang="en-US" sz="3600" dirty="0">
              <a:solidFill>
                <a:srgbClr val="FFFF00"/>
              </a:solidFill>
            </a:endParaRPr>
          </a:p>
          <a:p>
            <a:pPr>
              <a:buNone/>
            </a:pPr>
            <a:r>
              <a:rPr lang="en-US" sz="3600" dirty="0"/>
              <a:t>	In the Freshman Academy, Freshman students will work with a dedicated group of teachers and staff who will focus on improving the students’ study skills, academic achievement and overall knowledge of college and career goals and expectations.</a:t>
            </a:r>
          </a:p>
        </p:txBody>
      </p:sp>
    </p:spTree>
    <p:extLst>
      <p:ext uri="{BB962C8B-B14F-4D97-AF65-F5344CB8AC3E}">
        <p14:creationId xmlns:p14="http://schemas.microsoft.com/office/powerpoint/2010/main" val="2677587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1"/>
          </a:solidFill>
        </p:spPr>
        <p:txBody>
          <a:bodyPr>
            <a:normAutofit/>
          </a:bodyPr>
          <a:lstStyle/>
          <a:p>
            <a:pPr algn="ctr"/>
            <a:r>
              <a:rPr lang="en-US" sz="3200" dirty="0">
                <a:solidFill>
                  <a:schemeClr val="accent1"/>
                </a:solidFill>
                <a:latin typeface="Century Schoolbook" panose="02040604050505020304" pitchFamily="18" charset="0"/>
              </a:rPr>
              <a:t>International Academy</a:t>
            </a:r>
          </a:p>
        </p:txBody>
      </p:sp>
      <p:sp>
        <p:nvSpPr>
          <p:cNvPr id="3" name="Content Placeholder 2"/>
          <p:cNvSpPr>
            <a:spLocks noGrp="1"/>
          </p:cNvSpPr>
          <p:nvPr>
            <p:ph idx="1"/>
          </p:nvPr>
        </p:nvSpPr>
        <p:spPr/>
        <p:txBody>
          <a:bodyPr>
            <a:normAutofit fontScale="70000" lnSpcReduction="20000"/>
          </a:bodyPr>
          <a:lstStyle/>
          <a:p>
            <a:pPr marL="0" indent="0">
              <a:buNone/>
            </a:pPr>
            <a:endParaRPr lang="en-US" sz="2700" dirty="0">
              <a:solidFill>
                <a:srgbClr val="FFFF00"/>
              </a:solidFill>
              <a:latin typeface="Perpetua" panose="02020502060401020303" pitchFamily="18" charset="0"/>
            </a:endParaRPr>
          </a:p>
          <a:p>
            <a:pPr marL="0" indent="0">
              <a:buNone/>
            </a:pPr>
            <a:r>
              <a:rPr lang="en-US" sz="2700" dirty="0">
                <a:latin typeface="Perpetua" panose="02020502060401020303" pitchFamily="18" charset="0"/>
              </a:rPr>
              <a:t>The International Academy will provide English Language Learners and Newcomers the opportunity to develop essential academic, communication, and social skills in a nurturing environment. </a:t>
            </a:r>
          </a:p>
          <a:p>
            <a:pPr lvl="0">
              <a:buClrTx/>
              <a:buFont typeface="Wingdings" charset="2"/>
              <a:buChar char="Ø"/>
            </a:pPr>
            <a:r>
              <a:rPr lang="en-US" sz="2700" dirty="0">
                <a:latin typeface="Perpetua" panose="02020502060401020303" pitchFamily="18" charset="0"/>
              </a:rPr>
              <a:t>Transition Courses</a:t>
            </a:r>
          </a:p>
          <a:p>
            <a:pPr lvl="0">
              <a:buClrTx/>
              <a:buFont typeface="Wingdings" charset="2"/>
              <a:buChar char="Ø"/>
            </a:pPr>
            <a:r>
              <a:rPr lang="en-US" sz="2700" dirty="0">
                <a:latin typeface="Perpetua" panose="02020502060401020303" pitchFamily="18" charset="0"/>
              </a:rPr>
              <a:t>Bridge Content and Knowledge Gaps</a:t>
            </a:r>
          </a:p>
          <a:p>
            <a:pPr lvl="0">
              <a:buClrTx/>
              <a:buFont typeface="Wingdings" charset="2"/>
              <a:buChar char="Ø"/>
            </a:pPr>
            <a:r>
              <a:rPr lang="en-US" sz="2700" dirty="0">
                <a:latin typeface="Perpetua" panose="02020502060401020303" pitchFamily="18" charset="0"/>
              </a:rPr>
              <a:t>Develop Communication and Literacy Skills</a:t>
            </a:r>
          </a:p>
          <a:p>
            <a:pPr lvl="0">
              <a:buClrTx/>
              <a:buFont typeface="Wingdings" charset="2"/>
              <a:buChar char="Ø"/>
            </a:pPr>
            <a:r>
              <a:rPr lang="en-US" sz="2700" dirty="0">
                <a:latin typeface="Perpetua" panose="02020502060401020303" pitchFamily="18" charset="0"/>
              </a:rPr>
              <a:t>Provide Required Support Services</a:t>
            </a:r>
          </a:p>
          <a:p>
            <a:pPr lvl="0">
              <a:buClrTx/>
              <a:buFont typeface="Wingdings" charset="2"/>
              <a:buChar char="Ø"/>
            </a:pPr>
            <a:r>
              <a:rPr lang="en-US" sz="2700" dirty="0">
                <a:latin typeface="Perpetua" panose="02020502060401020303" pitchFamily="18" charset="0"/>
              </a:rPr>
              <a:t>Improve Retention and Graduation Rates</a:t>
            </a:r>
          </a:p>
        </p:txBody>
      </p:sp>
    </p:spTree>
    <p:extLst>
      <p:ext uri="{BB962C8B-B14F-4D97-AF65-F5344CB8AC3E}">
        <p14:creationId xmlns:p14="http://schemas.microsoft.com/office/powerpoint/2010/main" val="111414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pPr algn="ctr"/>
            <a:r>
              <a:rPr lang="en-US" dirty="0">
                <a:solidFill>
                  <a:schemeClr val="bg1"/>
                </a:solidFill>
                <a:latin typeface="Century Schoolbook" pitchFamily="18" charset="0"/>
              </a:rPr>
              <a:t>S.T.E.M. Academy</a:t>
            </a:r>
          </a:p>
        </p:txBody>
      </p:sp>
      <p:sp>
        <p:nvSpPr>
          <p:cNvPr id="3" name="Content Placeholder 2"/>
          <p:cNvSpPr>
            <a:spLocks noGrp="1"/>
          </p:cNvSpPr>
          <p:nvPr>
            <p:ph sz="half" idx="1"/>
          </p:nvPr>
        </p:nvSpPr>
        <p:spPr/>
        <p:txBody>
          <a:bodyPr>
            <a:normAutofit fontScale="92500" lnSpcReduction="20000"/>
          </a:bodyPr>
          <a:lstStyle/>
          <a:p>
            <a:pPr marL="0" indent="0">
              <a:buClrTx/>
              <a:buNone/>
            </a:pPr>
            <a:endParaRPr lang="en-US" sz="2700" dirty="0">
              <a:solidFill>
                <a:srgbClr val="FFFF00"/>
              </a:solidFill>
            </a:endParaRPr>
          </a:p>
          <a:p>
            <a:pPr marL="0" indent="0">
              <a:buClrTx/>
              <a:buNone/>
            </a:pPr>
            <a:r>
              <a:rPr lang="en-US" sz="2700" dirty="0"/>
              <a:t>The Science, Technology, Engineering and Mathematics (S.T.E.M.) Academy will prepare students for careers in the sciences.</a:t>
            </a:r>
          </a:p>
        </p:txBody>
      </p:sp>
      <p:sp>
        <p:nvSpPr>
          <p:cNvPr id="4" name="Content Placeholder 3"/>
          <p:cNvSpPr>
            <a:spLocks noGrp="1"/>
          </p:cNvSpPr>
          <p:nvPr>
            <p:ph sz="half" idx="2"/>
          </p:nvPr>
        </p:nvSpPr>
        <p:spPr/>
        <p:txBody>
          <a:bodyPr>
            <a:normAutofit fontScale="92500" lnSpcReduction="20000"/>
          </a:bodyPr>
          <a:lstStyle/>
          <a:p>
            <a:pPr marL="0" indent="0">
              <a:buNone/>
            </a:pPr>
            <a:endParaRPr lang="en-US" dirty="0"/>
          </a:p>
          <a:p>
            <a:pPr marL="0" indent="0">
              <a:buNone/>
            </a:pPr>
            <a:r>
              <a:rPr lang="en-US" dirty="0"/>
              <a:t>Future career choices for S.T.E.M. Students: </a:t>
            </a:r>
          </a:p>
          <a:p>
            <a:r>
              <a:rPr lang="en-US" dirty="0"/>
              <a:t>Doctors</a:t>
            </a:r>
          </a:p>
          <a:p>
            <a:r>
              <a:rPr lang="en-US" dirty="0"/>
              <a:t>Engineers</a:t>
            </a:r>
          </a:p>
          <a:p>
            <a:r>
              <a:rPr lang="en-US" dirty="0"/>
              <a:t>Nurses</a:t>
            </a:r>
          </a:p>
          <a:p>
            <a:pPr marL="0" indent="0">
              <a:buNone/>
            </a:pPr>
            <a:r>
              <a:rPr lang="en-US" dirty="0"/>
              <a:t>Notable S.T.E.M. courses include:</a:t>
            </a:r>
          </a:p>
          <a:p>
            <a:r>
              <a:rPr lang="en-US" dirty="0"/>
              <a:t>AP Biology</a:t>
            </a:r>
          </a:p>
          <a:p>
            <a:r>
              <a:rPr lang="en-US" dirty="0"/>
              <a:t>Introduction to Engineering</a:t>
            </a:r>
          </a:p>
          <a:p>
            <a:r>
              <a:rPr lang="en-US" dirty="0"/>
              <a:t>AP Calculus</a:t>
            </a: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1726091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Autofit/>
          </a:bodyPr>
          <a:lstStyle/>
          <a:p>
            <a:pPr algn="ctr"/>
            <a:r>
              <a:rPr lang="en-US" sz="4000" dirty="0">
                <a:solidFill>
                  <a:schemeClr val="accent1"/>
                </a:solidFill>
                <a:latin typeface="Century Schoolbook" pitchFamily="18" charset="0"/>
              </a:rPr>
              <a:t>Visual and Performing Arts</a:t>
            </a:r>
          </a:p>
        </p:txBody>
      </p:sp>
      <p:sp>
        <p:nvSpPr>
          <p:cNvPr id="3" name="Content Placeholder 2"/>
          <p:cNvSpPr>
            <a:spLocks noGrp="1"/>
          </p:cNvSpPr>
          <p:nvPr>
            <p:ph sz="half" idx="1"/>
          </p:nvPr>
        </p:nvSpPr>
        <p:spPr/>
        <p:txBody>
          <a:bodyPr>
            <a:normAutofit fontScale="62500" lnSpcReduction="20000"/>
          </a:bodyPr>
          <a:lstStyle/>
          <a:p>
            <a:pPr algn="ctr">
              <a:buClr>
                <a:srgbClr val="FFFF00"/>
              </a:buClr>
              <a:buFont typeface="Wingdings" pitchFamily="2" charset="2"/>
              <a:buChar char="Ø"/>
            </a:pPr>
            <a:endParaRPr lang="en-US" sz="2700" dirty="0">
              <a:solidFill>
                <a:srgbClr val="FFFF00"/>
              </a:solidFill>
            </a:endParaRPr>
          </a:p>
          <a:p>
            <a:pPr marL="0" indent="0">
              <a:buClr>
                <a:srgbClr val="FFFF00"/>
              </a:buClr>
              <a:buNone/>
            </a:pPr>
            <a:r>
              <a:rPr lang="en-US" sz="2700" dirty="0"/>
              <a:t>The Visual and Performing Arts (VAPA) Academy will prepare students for careers and further study in the following:</a:t>
            </a:r>
          </a:p>
          <a:p>
            <a:pPr lvl="1">
              <a:buClr>
                <a:srgbClr val="FFFF00"/>
              </a:buClr>
              <a:buFont typeface="Wingdings" pitchFamily="2" charset="2"/>
              <a:buChar char="Ø"/>
            </a:pPr>
            <a:r>
              <a:rPr lang="en-US" sz="2300" dirty="0"/>
              <a:t>Visual Arts </a:t>
            </a:r>
          </a:p>
          <a:p>
            <a:pPr lvl="1">
              <a:buClr>
                <a:srgbClr val="FFFF00"/>
              </a:buClr>
              <a:buFont typeface="Wingdings" pitchFamily="2" charset="2"/>
              <a:buChar char="Ø"/>
            </a:pPr>
            <a:r>
              <a:rPr lang="en-US" sz="2300" dirty="0"/>
              <a:t>Dance </a:t>
            </a:r>
          </a:p>
          <a:p>
            <a:pPr lvl="1">
              <a:buClr>
                <a:srgbClr val="FFFF00"/>
              </a:buClr>
              <a:buFont typeface="Wingdings" pitchFamily="2" charset="2"/>
              <a:buChar char="Ø"/>
            </a:pPr>
            <a:r>
              <a:rPr lang="en-US" sz="2300" dirty="0"/>
              <a:t>Theater</a:t>
            </a:r>
          </a:p>
          <a:p>
            <a:pPr lvl="1">
              <a:buClr>
                <a:srgbClr val="FFFF00"/>
              </a:buClr>
              <a:buFont typeface="Wingdings" pitchFamily="2" charset="2"/>
              <a:buChar char="Ø"/>
            </a:pPr>
            <a:r>
              <a:rPr lang="en-US" sz="2300" dirty="0"/>
              <a:t>Music</a:t>
            </a:r>
          </a:p>
          <a:p>
            <a:pPr algn="ctr">
              <a:buNone/>
            </a:pPr>
            <a:endParaRPr lang="en-US" dirty="0">
              <a:solidFill>
                <a:srgbClr val="FFFF00"/>
              </a:solidFill>
            </a:endParaRPr>
          </a:p>
        </p:txBody>
      </p:sp>
      <p:sp>
        <p:nvSpPr>
          <p:cNvPr id="4" name="Content Placeholder 3"/>
          <p:cNvSpPr>
            <a:spLocks noGrp="1"/>
          </p:cNvSpPr>
          <p:nvPr>
            <p:ph sz="half" idx="2"/>
          </p:nvPr>
        </p:nvSpPr>
        <p:spPr/>
        <p:txBody>
          <a:bodyPr>
            <a:normAutofit fontScale="62500" lnSpcReduction="20000"/>
          </a:bodyPr>
          <a:lstStyle/>
          <a:p>
            <a:pPr>
              <a:buClr>
                <a:srgbClr val="FFFF00"/>
              </a:buClr>
              <a:buFont typeface="Wingdings" pitchFamily="2" charset="2"/>
              <a:buChar char="Ø"/>
            </a:pPr>
            <a:endParaRPr lang="en-US" sz="2700" dirty="0">
              <a:solidFill>
                <a:srgbClr val="FFFF00"/>
              </a:solidFill>
            </a:endParaRPr>
          </a:p>
          <a:p>
            <a:pPr marL="0" indent="0">
              <a:buClr>
                <a:srgbClr val="FFFF00"/>
              </a:buClr>
              <a:buNone/>
            </a:pPr>
            <a:r>
              <a:rPr lang="en-US" sz="2400" dirty="0"/>
              <a:t>Future Career Choices for VAPA Students will require a thorough understanding of rhetoric and presentation. </a:t>
            </a:r>
          </a:p>
          <a:p>
            <a:pPr marL="0" indent="0">
              <a:buClr>
                <a:srgbClr val="FFFF00"/>
              </a:buClr>
              <a:buNone/>
            </a:pPr>
            <a:endParaRPr lang="en-US" sz="2400" dirty="0"/>
          </a:p>
          <a:p>
            <a:pPr marL="0" indent="0">
              <a:buClr>
                <a:srgbClr val="FFFF00"/>
              </a:buClr>
              <a:buNone/>
            </a:pPr>
            <a:r>
              <a:rPr lang="en-US" sz="2700" dirty="0"/>
              <a:t>Notable VAPA courses will include: </a:t>
            </a:r>
          </a:p>
          <a:p>
            <a:pPr lvl="1">
              <a:buClr>
                <a:srgbClr val="FFFF00"/>
              </a:buClr>
              <a:buFont typeface="Wingdings" pitchFamily="2" charset="2"/>
              <a:buChar char="Ø"/>
            </a:pPr>
            <a:r>
              <a:rPr lang="en-US" sz="2300" dirty="0"/>
              <a:t>Theater &amp; Performance </a:t>
            </a:r>
          </a:p>
          <a:p>
            <a:pPr lvl="1">
              <a:buClr>
                <a:srgbClr val="FFFF00"/>
              </a:buClr>
              <a:buFont typeface="Wingdings" pitchFamily="2" charset="2"/>
              <a:buChar char="Ø"/>
            </a:pPr>
            <a:r>
              <a:rPr lang="en-US" sz="2300" dirty="0"/>
              <a:t>Art History</a:t>
            </a:r>
          </a:p>
          <a:p>
            <a:pPr lvl="1">
              <a:buClr>
                <a:srgbClr val="FFFF00"/>
              </a:buClr>
              <a:buFont typeface="Wingdings" pitchFamily="2" charset="2"/>
              <a:buChar char="Ø"/>
            </a:pPr>
            <a:r>
              <a:rPr lang="en-US" sz="2300" dirty="0"/>
              <a:t>Concert Choir</a:t>
            </a:r>
          </a:p>
          <a:p>
            <a:pPr lvl="1">
              <a:buClr>
                <a:srgbClr val="FFFF00"/>
              </a:buClr>
              <a:buFont typeface="Wingdings" pitchFamily="2" charset="2"/>
              <a:buChar char="Ø"/>
            </a:pPr>
            <a:r>
              <a:rPr lang="en-US" sz="2300" dirty="0"/>
              <a:t>Band and Orchestra </a:t>
            </a:r>
          </a:p>
          <a:p>
            <a:endParaRPr lang="en-US" dirty="0"/>
          </a:p>
        </p:txBody>
      </p:sp>
    </p:spTree>
    <p:extLst>
      <p:ext uri="{BB962C8B-B14F-4D97-AF65-F5344CB8AC3E}">
        <p14:creationId xmlns:p14="http://schemas.microsoft.com/office/powerpoint/2010/main" val="135520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Transformation Plan</a:t>
            </a:r>
          </a:p>
        </p:txBody>
      </p:sp>
      <p:sp>
        <p:nvSpPr>
          <p:cNvPr id="2" name="Text Placeholder 1"/>
          <p:cNvSpPr>
            <a:spLocks noGrp="1"/>
          </p:cNvSpPr>
          <p:nvPr>
            <p:ph type="body" idx="1"/>
          </p:nvPr>
        </p:nvSpPr>
        <p:spPr/>
        <p:txBody>
          <a:bodyPr/>
          <a:lstStyle/>
          <a:p>
            <a:r>
              <a:rPr lang="en-US" dirty="0">
                <a:solidFill>
                  <a:schemeClr val="tx2">
                    <a:lumMod val="90000"/>
                  </a:schemeClr>
                </a:solidFill>
              </a:rPr>
              <a:t>Dr. Stephen Strachan</a:t>
            </a:r>
          </a:p>
          <a:p>
            <a:r>
              <a:rPr lang="en-US" dirty="0">
                <a:solidFill>
                  <a:schemeClr val="tx2">
                    <a:lumMod val="90000"/>
                  </a:schemeClr>
                </a:solidFill>
              </a:rPr>
              <a:t>Principal  </a:t>
            </a:r>
          </a:p>
        </p:txBody>
      </p:sp>
      <p:pic>
        <p:nvPicPr>
          <p:cNvPr id="5" name="Picture 4" descr="hempstead tigers - Googl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1820" t="44336" r="52751" b="27204"/>
          <a:stretch/>
        </p:blipFill>
        <p:spPr>
          <a:xfrm>
            <a:off x="8956561" y="91684"/>
            <a:ext cx="3100357" cy="1880960"/>
          </a:xfrm>
          <a:prstGeom prst="rect">
            <a:avLst/>
          </a:prstGeom>
        </p:spPr>
      </p:pic>
    </p:spTree>
    <p:extLst>
      <p:ext uri="{BB962C8B-B14F-4D97-AF65-F5344CB8AC3E}">
        <p14:creationId xmlns:p14="http://schemas.microsoft.com/office/powerpoint/2010/main" val="1579629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dirty="0">
                <a:solidFill>
                  <a:schemeClr val="accent1"/>
                </a:solidFill>
                <a:latin typeface="Century Schoolbook" pitchFamily="18" charset="0"/>
              </a:rPr>
              <a:t>Business Entrepreneurship</a:t>
            </a:r>
          </a:p>
        </p:txBody>
      </p:sp>
      <p:sp>
        <p:nvSpPr>
          <p:cNvPr id="3" name="Content Placeholder 2"/>
          <p:cNvSpPr>
            <a:spLocks noGrp="1"/>
          </p:cNvSpPr>
          <p:nvPr>
            <p:ph sz="half" idx="1"/>
          </p:nvPr>
        </p:nvSpPr>
        <p:spPr/>
        <p:txBody>
          <a:bodyPr>
            <a:normAutofit fontScale="77500" lnSpcReduction="20000"/>
          </a:bodyPr>
          <a:lstStyle/>
          <a:p>
            <a:pPr lvl="1" algn="ctr">
              <a:lnSpc>
                <a:spcPct val="90000"/>
              </a:lnSpc>
              <a:spcBef>
                <a:spcPct val="35000"/>
              </a:spcBef>
              <a:buNone/>
            </a:pPr>
            <a:endParaRPr lang="en-US" sz="2000" dirty="0"/>
          </a:p>
          <a:p>
            <a:pPr marL="0" indent="0">
              <a:buClr>
                <a:srgbClr val="FFFF00"/>
              </a:buClr>
              <a:buNone/>
            </a:pPr>
            <a:r>
              <a:rPr lang="en-US" sz="3000" dirty="0"/>
              <a:t>The Business Entrepreneurship Academy will allow students to develop both an understanding of the basic principles of business leadership as well as their interests in a number of business fields including: The performing arts, the culinary arts and the visual arts and media.</a:t>
            </a:r>
          </a:p>
          <a:p>
            <a:pPr algn="ctr">
              <a:buNone/>
            </a:pPr>
            <a:endParaRPr lang="en-US" u="sng" dirty="0">
              <a:solidFill>
                <a:srgbClr val="FFFF00"/>
              </a:solidFill>
            </a:endParaRPr>
          </a:p>
        </p:txBody>
      </p:sp>
      <p:sp>
        <p:nvSpPr>
          <p:cNvPr id="4" name="Content Placeholder 3"/>
          <p:cNvSpPr>
            <a:spLocks noGrp="1"/>
          </p:cNvSpPr>
          <p:nvPr>
            <p:ph sz="half" idx="2"/>
          </p:nvPr>
        </p:nvSpPr>
        <p:spPr/>
        <p:txBody>
          <a:bodyPr>
            <a:normAutofit fontScale="77500" lnSpcReduction="20000"/>
          </a:bodyPr>
          <a:lstStyle/>
          <a:p>
            <a:pPr marL="0" indent="0">
              <a:buNone/>
            </a:pPr>
            <a:r>
              <a:rPr lang="en-US" sz="2100" b="1" dirty="0">
                <a:solidFill>
                  <a:schemeClr val="tx2">
                    <a:lumMod val="90000"/>
                  </a:schemeClr>
                </a:solidFill>
              </a:rPr>
              <a:t>Future Career Choices for Entrepreneurship Students: </a:t>
            </a:r>
          </a:p>
          <a:p>
            <a:r>
              <a:rPr lang="en-US" sz="2100" b="1" dirty="0">
                <a:solidFill>
                  <a:schemeClr val="tx2">
                    <a:lumMod val="90000"/>
                  </a:schemeClr>
                </a:solidFill>
              </a:rPr>
              <a:t>Business Management</a:t>
            </a:r>
          </a:p>
          <a:p>
            <a:r>
              <a:rPr lang="en-US" sz="2100" b="1" dirty="0">
                <a:solidFill>
                  <a:schemeClr val="tx2">
                    <a:lumMod val="90000"/>
                  </a:schemeClr>
                </a:solidFill>
              </a:rPr>
              <a:t>Restaurant Management</a:t>
            </a:r>
          </a:p>
          <a:p>
            <a:r>
              <a:rPr lang="en-US" sz="2100" b="1" dirty="0">
                <a:solidFill>
                  <a:schemeClr val="tx2">
                    <a:lumMod val="90000"/>
                  </a:schemeClr>
                </a:solidFill>
              </a:rPr>
              <a:t>Television Broadcast Production</a:t>
            </a:r>
          </a:p>
          <a:p>
            <a:pPr marL="0" indent="0">
              <a:buNone/>
            </a:pPr>
            <a:r>
              <a:rPr lang="en-US" sz="2100" b="1" dirty="0">
                <a:solidFill>
                  <a:schemeClr val="tx2">
                    <a:lumMod val="90000"/>
                  </a:schemeClr>
                </a:solidFill>
              </a:rPr>
              <a:t>Notable course offerings in this academy:</a:t>
            </a:r>
          </a:p>
          <a:p>
            <a:r>
              <a:rPr lang="en-US" sz="2100" b="1" dirty="0">
                <a:solidFill>
                  <a:schemeClr val="tx2">
                    <a:lumMod val="90000"/>
                  </a:schemeClr>
                </a:solidFill>
              </a:rPr>
              <a:t>Advanced Media Communications</a:t>
            </a:r>
          </a:p>
          <a:p>
            <a:r>
              <a:rPr lang="en-US" sz="2100" b="1" dirty="0">
                <a:solidFill>
                  <a:schemeClr val="tx2">
                    <a:lumMod val="90000"/>
                  </a:schemeClr>
                </a:solidFill>
              </a:rPr>
              <a:t> AP Microeconomics</a:t>
            </a:r>
          </a:p>
          <a:p>
            <a:r>
              <a:rPr lang="en-US" sz="2100" b="1" dirty="0">
                <a:solidFill>
                  <a:schemeClr val="tx2">
                    <a:lumMod val="90000"/>
                  </a:schemeClr>
                </a:solidFill>
              </a:rPr>
              <a:t>Sports and Entertainment Marketing</a:t>
            </a:r>
          </a:p>
          <a:p>
            <a:pPr marL="0" indent="0">
              <a:buNone/>
            </a:pPr>
            <a:endParaRPr lang="en-US" dirty="0">
              <a:solidFill>
                <a:srgbClr val="FFFF00"/>
              </a:solidFill>
            </a:endParaRPr>
          </a:p>
          <a:p>
            <a:endParaRPr lang="en-US" dirty="0"/>
          </a:p>
        </p:txBody>
      </p:sp>
    </p:spTree>
    <p:extLst>
      <p:ext uri="{BB962C8B-B14F-4D97-AF65-F5344CB8AC3E}">
        <p14:creationId xmlns:p14="http://schemas.microsoft.com/office/powerpoint/2010/main" val="2874589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pPr algn="ctr"/>
            <a:r>
              <a:rPr lang="en-US" dirty="0">
                <a:solidFill>
                  <a:schemeClr val="accent1"/>
                </a:solidFill>
              </a:rPr>
              <a:t>To Review</a:t>
            </a:r>
            <a:r>
              <a:rPr lang="en-US" dirty="0"/>
              <a:t>…</a:t>
            </a:r>
          </a:p>
        </p:txBody>
      </p:sp>
      <p:sp>
        <p:nvSpPr>
          <p:cNvPr id="3" name="Content Placeholder 2"/>
          <p:cNvSpPr>
            <a:spLocks noGrp="1"/>
          </p:cNvSpPr>
          <p:nvPr>
            <p:ph idx="1"/>
          </p:nvPr>
        </p:nvSpPr>
        <p:spPr/>
        <p:txBody>
          <a:bodyPr>
            <a:normAutofit fontScale="92500" lnSpcReduction="10000"/>
          </a:bodyPr>
          <a:lstStyle/>
          <a:p>
            <a:pPr>
              <a:buClr>
                <a:srgbClr val="FFFF00"/>
              </a:buClr>
              <a:buFont typeface="Wingdings" pitchFamily="2" charset="2"/>
              <a:buChar char="Ø"/>
            </a:pPr>
            <a:endParaRPr lang="en-US" sz="2700" dirty="0">
              <a:solidFill>
                <a:srgbClr val="FFFF00"/>
              </a:solidFill>
            </a:endParaRPr>
          </a:p>
          <a:p>
            <a:pPr>
              <a:buClr>
                <a:srgbClr val="FFFF00"/>
              </a:buClr>
              <a:buFont typeface="Wingdings" pitchFamily="2" charset="2"/>
              <a:buChar char="Ø"/>
            </a:pPr>
            <a:r>
              <a:rPr lang="en-US" sz="2700" dirty="0">
                <a:solidFill>
                  <a:schemeClr val="tx2">
                    <a:lumMod val="90000"/>
                  </a:schemeClr>
                </a:solidFill>
              </a:rPr>
              <a:t>SLC’s will better prepare students for college and the workforce by providing a “themed focus” for their academics</a:t>
            </a:r>
          </a:p>
          <a:p>
            <a:pPr>
              <a:buClr>
                <a:srgbClr val="FFFF00"/>
              </a:buClr>
              <a:buFont typeface="Wingdings" pitchFamily="2" charset="2"/>
              <a:buChar char="Ø"/>
            </a:pPr>
            <a:r>
              <a:rPr lang="en-US" sz="2700" dirty="0">
                <a:solidFill>
                  <a:schemeClr val="tx2">
                    <a:lumMod val="90000"/>
                  </a:schemeClr>
                </a:solidFill>
              </a:rPr>
              <a:t>Course offerings will be “reworked” to reflect the changes in college admissions expectations and workforce demands</a:t>
            </a:r>
          </a:p>
          <a:p>
            <a:pPr>
              <a:buClr>
                <a:srgbClr val="FFFF00"/>
              </a:buClr>
              <a:buFont typeface="Wingdings" pitchFamily="2" charset="2"/>
              <a:buChar char="Ø"/>
            </a:pPr>
            <a:r>
              <a:rPr lang="en-US" sz="2700" dirty="0">
                <a:solidFill>
                  <a:schemeClr val="tx2">
                    <a:lumMod val="90000"/>
                  </a:schemeClr>
                </a:solidFill>
              </a:rPr>
              <a:t>Student support structures will be improved due to the improved focus afforded by moving towards small communities </a:t>
            </a:r>
          </a:p>
        </p:txBody>
      </p:sp>
    </p:spTree>
    <p:extLst>
      <p:ext uri="{BB962C8B-B14F-4D97-AF65-F5344CB8AC3E}">
        <p14:creationId xmlns:p14="http://schemas.microsoft.com/office/powerpoint/2010/main" val="1123884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latin typeface="Century Schoolbook" panose="02040604050505020304" pitchFamily="18" charset="0"/>
              </a:rPr>
              <a:t>9</a:t>
            </a:r>
            <a:r>
              <a:rPr lang="en-US" sz="3200" baseline="30000" dirty="0">
                <a:solidFill>
                  <a:schemeClr val="tx1"/>
                </a:solidFill>
                <a:latin typeface="Century Schoolbook" panose="02040604050505020304" pitchFamily="18" charset="0"/>
              </a:rPr>
              <a:t>th</a:t>
            </a:r>
            <a:r>
              <a:rPr lang="en-US" sz="3200" dirty="0">
                <a:solidFill>
                  <a:schemeClr val="tx1"/>
                </a:solidFill>
                <a:latin typeface="Century Schoolbook" panose="02040604050505020304" pitchFamily="18" charset="0"/>
              </a:rPr>
              <a:t> Grade Academy </a:t>
            </a:r>
          </a:p>
        </p:txBody>
      </p:sp>
      <p:sp>
        <p:nvSpPr>
          <p:cNvPr id="4" name="Content Placeholder 3"/>
          <p:cNvSpPr>
            <a:spLocks noGrp="1"/>
          </p:cNvSpPr>
          <p:nvPr>
            <p:ph idx="1"/>
          </p:nvPr>
        </p:nvSpPr>
        <p:spPr/>
        <p:txBody>
          <a:bodyPr/>
          <a:lstStyle/>
          <a:p>
            <a:endParaRPr lang="en-US" dirty="0"/>
          </a:p>
          <a:p>
            <a:r>
              <a:rPr lang="en-US" dirty="0"/>
              <a:t>Purpose </a:t>
            </a:r>
          </a:p>
          <a:p>
            <a:r>
              <a:rPr lang="en-US" dirty="0"/>
              <a:t>Recruitment </a:t>
            </a:r>
          </a:p>
          <a:p>
            <a:r>
              <a:rPr lang="en-US" dirty="0"/>
              <a:t>Academics</a:t>
            </a:r>
          </a:p>
          <a:p>
            <a:r>
              <a:rPr lang="en-US" dirty="0"/>
              <a:t>Schedule </a:t>
            </a:r>
          </a:p>
          <a:p>
            <a:r>
              <a:rPr lang="en-US" dirty="0"/>
              <a:t>Early Warning Interventions (EWI)  </a:t>
            </a:r>
          </a:p>
          <a:p>
            <a:endParaRPr lang="en-US" dirty="0"/>
          </a:p>
        </p:txBody>
      </p:sp>
      <p:pic>
        <p:nvPicPr>
          <p:cNvPr id="3" name="Picture 2" descr="hempstead tigers - Googl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1820" t="44336" r="52751" b="27204"/>
          <a:stretch/>
        </p:blipFill>
        <p:spPr>
          <a:xfrm>
            <a:off x="8987734" y="122856"/>
            <a:ext cx="3100357" cy="1880960"/>
          </a:xfrm>
          <a:prstGeom prst="rect">
            <a:avLst/>
          </a:prstGeom>
        </p:spPr>
      </p:pic>
    </p:spTree>
    <p:extLst>
      <p:ext uri="{BB962C8B-B14F-4D97-AF65-F5344CB8AC3E}">
        <p14:creationId xmlns:p14="http://schemas.microsoft.com/office/powerpoint/2010/main" val="127816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109788" y="457200"/>
            <a:ext cx="4267200" cy="1752600"/>
          </a:xfrm>
          <a:solidFill>
            <a:schemeClr val="accent1"/>
          </a:solidFill>
        </p:spPr>
        <p:txBody>
          <a:bodyPr/>
          <a:lstStyle/>
          <a:p>
            <a:pPr algn="ctr" eaLnBrk="1" hangingPunct="1"/>
            <a:r>
              <a:rPr lang="en-US" sz="3600" b="1">
                <a:solidFill>
                  <a:srgbClr val="F7F7FF"/>
                </a:solidFill>
              </a:rPr>
              <a:t>Where Did the Freshmen Go?</a:t>
            </a:r>
          </a:p>
        </p:txBody>
      </p:sp>
      <p:sp>
        <p:nvSpPr>
          <p:cNvPr id="13315" name="Rectangle 3"/>
          <p:cNvSpPr>
            <a:spLocks noChangeArrowheads="1"/>
          </p:cNvSpPr>
          <p:nvPr/>
        </p:nvSpPr>
        <p:spPr bwMode="ltGray">
          <a:xfrm>
            <a:off x="4724400" y="2057400"/>
            <a:ext cx="9144000" cy="369332"/>
          </a:xfrm>
          <a:prstGeom prst="rect">
            <a:avLst/>
          </a:prstGeom>
          <a:noFill/>
          <a:ln w="9525">
            <a:noFill/>
            <a:miter lim="800000"/>
            <a:headEnd/>
            <a:tailEnd/>
          </a:ln>
        </p:spPr>
        <p:txBody>
          <a:bodyPr>
            <a:spAutoFit/>
          </a:bodyPr>
          <a:lstStyle/>
          <a:p>
            <a:endParaRPr lang="en-US"/>
          </a:p>
        </p:txBody>
      </p:sp>
      <p:grpSp>
        <p:nvGrpSpPr>
          <p:cNvPr id="13316" name="Group 4"/>
          <p:cNvGrpSpPr>
            <a:grpSpLocks/>
          </p:cNvGrpSpPr>
          <p:nvPr/>
        </p:nvGrpSpPr>
        <p:grpSpPr bwMode="auto">
          <a:xfrm>
            <a:off x="2743200" y="838200"/>
            <a:ext cx="7620000" cy="5638800"/>
            <a:chOff x="768" y="1008"/>
            <a:chExt cx="4176" cy="2928"/>
          </a:xfrm>
        </p:grpSpPr>
        <p:sp>
          <p:nvSpPr>
            <p:cNvPr id="13321" name="Pyr1"/>
            <p:cNvSpPr>
              <a:spLocks noEditPoints="1" noChangeArrowheads="1"/>
            </p:cNvSpPr>
            <p:nvPr/>
          </p:nvSpPr>
          <p:spPr bwMode="auto">
            <a:xfrm>
              <a:off x="2393" y="1008"/>
              <a:ext cx="936" cy="64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5400 w 21600"/>
                <a:gd name="T10" fmla="*/ 11815 h 21600"/>
                <a:gd name="T11" fmla="*/ 16200 w 21600"/>
                <a:gd name="T12" fmla="*/ 20602 h 21600"/>
              </a:gdLst>
              <a:ahLst/>
              <a:cxnLst>
                <a:cxn ang="T6">
                  <a:pos x="T0" y="T1"/>
                </a:cxn>
                <a:cxn ang="T7">
                  <a:pos x="T2" y="T3"/>
                </a:cxn>
                <a:cxn ang="T8">
                  <a:pos x="T4" y="T5"/>
                </a:cxn>
              </a:cxnLst>
              <a:rect l="T9" t="T10" r="T11" b="T12"/>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a:lstStyle/>
            <a:p>
              <a:endParaRPr lang="en-US"/>
            </a:p>
          </p:txBody>
        </p:sp>
        <p:sp>
          <p:nvSpPr>
            <p:cNvPr id="13322" name="Pyr2"/>
            <p:cNvSpPr>
              <a:spLocks noEditPoints="1" noChangeArrowheads="1"/>
            </p:cNvSpPr>
            <p:nvPr/>
          </p:nvSpPr>
          <p:spPr bwMode="auto">
            <a:xfrm>
              <a:off x="1851" y="1657"/>
              <a:ext cx="2015" cy="7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789 w 21600"/>
                <a:gd name="T13" fmla="*/ 511 h 21600"/>
                <a:gd name="T14" fmla="*/ 15811 w 21600"/>
                <a:gd name="T15" fmla="*/ 21089 h 21600"/>
              </a:gdLst>
              <a:ahLst/>
              <a:cxnLst>
                <a:cxn ang="T8">
                  <a:pos x="T0" y="T1"/>
                </a:cxn>
                <a:cxn ang="T9">
                  <a:pos x="T2" y="T3"/>
                </a:cxn>
                <a:cxn ang="T10">
                  <a:pos x="T4" y="T5"/>
                </a:cxn>
                <a:cxn ang="T11">
                  <a:pos x="T6" y="T7"/>
                </a:cxn>
              </a:cxnLst>
              <a:rect l="T12" t="T13" r="T14" b="T15"/>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a:lstStyle/>
            <a:p>
              <a:endParaRPr lang="en-US"/>
            </a:p>
          </p:txBody>
        </p:sp>
        <p:sp>
          <p:nvSpPr>
            <p:cNvPr id="13323" name="Pyr3"/>
            <p:cNvSpPr>
              <a:spLocks noEditPoints="1" noChangeArrowheads="1"/>
            </p:cNvSpPr>
            <p:nvPr/>
          </p:nvSpPr>
          <p:spPr bwMode="auto">
            <a:xfrm>
              <a:off x="1315" y="2418"/>
              <a:ext cx="3087" cy="7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290 w 21600"/>
                <a:gd name="T13" fmla="*/ 511 h 21600"/>
                <a:gd name="T14" fmla="*/ 16310 w 21600"/>
                <a:gd name="T15" fmla="*/ 21089 h 21600"/>
              </a:gdLst>
              <a:ahLst/>
              <a:cxnLst>
                <a:cxn ang="T8">
                  <a:pos x="T0" y="T1"/>
                </a:cxn>
                <a:cxn ang="T9">
                  <a:pos x="T2" y="T3"/>
                </a:cxn>
                <a:cxn ang="T10">
                  <a:pos x="T4" y="T5"/>
                </a:cxn>
                <a:cxn ang="T11">
                  <a:pos x="T6" y="T7"/>
                </a:cxn>
              </a:cxnLst>
              <a:rect l="T12" t="T13" r="T14" b="T15"/>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a:lstStyle/>
            <a:p>
              <a:endParaRPr lang="en-US"/>
            </a:p>
          </p:txBody>
        </p:sp>
        <p:sp>
          <p:nvSpPr>
            <p:cNvPr id="13324" name="Pyr4"/>
            <p:cNvSpPr>
              <a:spLocks noEditPoints="1" noChangeArrowheads="1"/>
            </p:cNvSpPr>
            <p:nvPr/>
          </p:nvSpPr>
          <p:spPr bwMode="auto">
            <a:xfrm>
              <a:off x="768" y="3175"/>
              <a:ext cx="4176" cy="7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284 w 21600"/>
                <a:gd name="T13" fmla="*/ 511 h 21600"/>
                <a:gd name="T14" fmla="*/ 17312 w 21600"/>
                <a:gd name="T15" fmla="*/ 21089 h 21600"/>
              </a:gdLst>
              <a:ahLst/>
              <a:cxnLst>
                <a:cxn ang="T8">
                  <a:pos x="T0" y="T1"/>
                </a:cxn>
                <a:cxn ang="T9">
                  <a:pos x="T2" y="T3"/>
                </a:cxn>
                <a:cxn ang="T10">
                  <a:pos x="T4" y="T5"/>
                </a:cxn>
                <a:cxn ang="T11">
                  <a:pos x="T6" y="T7"/>
                </a:cxn>
              </a:cxnLst>
              <a:rect l="T12" t="T13" r="T14" b="T15"/>
              <a:pathLst>
                <a:path w="21600" h="21600">
                  <a:moveTo>
                    <a:pt x="2793" y="0"/>
                  </a:moveTo>
                  <a:lnTo>
                    <a:pt x="18806" y="0"/>
                  </a:lnTo>
                  <a:lnTo>
                    <a:pt x="21600" y="21600"/>
                  </a:lnTo>
                  <a:lnTo>
                    <a:pt x="0" y="21600"/>
                  </a:lnTo>
                  <a:lnTo>
                    <a:pt x="2793" y="0"/>
                  </a:lnTo>
                  <a:close/>
                </a:path>
              </a:pathLst>
            </a:custGeom>
            <a:solidFill>
              <a:srgbClr val="FFFFCC"/>
            </a:solidFill>
            <a:ln w="9525">
              <a:solidFill>
                <a:srgbClr val="000000"/>
              </a:solidFill>
              <a:miter lim="800000"/>
              <a:headEnd/>
              <a:tailEnd/>
            </a:ln>
          </p:spPr>
          <p:txBody>
            <a:bodyPr/>
            <a:lstStyle/>
            <a:p>
              <a:endParaRPr lang="en-US"/>
            </a:p>
          </p:txBody>
        </p:sp>
      </p:grpSp>
      <p:sp>
        <p:nvSpPr>
          <p:cNvPr id="13317" name="Text Box 9"/>
          <p:cNvSpPr txBox="1">
            <a:spLocks noChangeArrowheads="1"/>
          </p:cNvSpPr>
          <p:nvPr/>
        </p:nvSpPr>
        <p:spPr bwMode="ltGray">
          <a:xfrm>
            <a:off x="5562600" y="1660526"/>
            <a:ext cx="2133600" cy="396875"/>
          </a:xfrm>
          <a:prstGeom prst="rect">
            <a:avLst/>
          </a:prstGeom>
          <a:noFill/>
          <a:ln w="9525">
            <a:noFill/>
            <a:miter lim="800000"/>
            <a:headEnd/>
            <a:tailEnd/>
          </a:ln>
        </p:spPr>
        <p:txBody>
          <a:bodyPr>
            <a:spAutoFit/>
          </a:bodyPr>
          <a:lstStyle/>
          <a:p>
            <a:pPr algn="ctr">
              <a:spcBef>
                <a:spcPct val="50000"/>
              </a:spcBef>
            </a:pPr>
            <a:r>
              <a:rPr lang="en-US" sz="2000" b="1">
                <a:solidFill>
                  <a:srgbClr val="990000"/>
                </a:solidFill>
              </a:rPr>
              <a:t>12</a:t>
            </a:r>
            <a:r>
              <a:rPr lang="en-US" sz="2000" b="1" baseline="30000">
                <a:solidFill>
                  <a:srgbClr val="990000"/>
                </a:solidFill>
              </a:rPr>
              <a:t>th</a:t>
            </a:r>
            <a:r>
              <a:rPr lang="en-US" sz="2000" b="1">
                <a:solidFill>
                  <a:srgbClr val="990000"/>
                </a:solidFill>
              </a:rPr>
              <a:t> Grade</a:t>
            </a:r>
          </a:p>
        </p:txBody>
      </p:sp>
      <p:sp>
        <p:nvSpPr>
          <p:cNvPr id="13318" name="Text Box 10"/>
          <p:cNvSpPr txBox="1">
            <a:spLocks noChangeArrowheads="1"/>
          </p:cNvSpPr>
          <p:nvPr/>
        </p:nvSpPr>
        <p:spPr bwMode="ltGray">
          <a:xfrm>
            <a:off x="5562600" y="2743200"/>
            <a:ext cx="2133600" cy="457200"/>
          </a:xfrm>
          <a:prstGeom prst="rect">
            <a:avLst/>
          </a:prstGeom>
          <a:noFill/>
          <a:ln w="9525">
            <a:noFill/>
            <a:miter lim="800000"/>
            <a:headEnd/>
            <a:tailEnd/>
          </a:ln>
        </p:spPr>
        <p:txBody>
          <a:bodyPr>
            <a:spAutoFit/>
          </a:bodyPr>
          <a:lstStyle/>
          <a:p>
            <a:pPr algn="ctr">
              <a:spcBef>
                <a:spcPct val="50000"/>
              </a:spcBef>
            </a:pPr>
            <a:r>
              <a:rPr lang="en-US" sz="2400" b="1">
                <a:solidFill>
                  <a:srgbClr val="990000"/>
                </a:solidFill>
              </a:rPr>
              <a:t>11</a:t>
            </a:r>
            <a:r>
              <a:rPr lang="en-US" sz="2400" b="1" baseline="30000">
                <a:solidFill>
                  <a:srgbClr val="990000"/>
                </a:solidFill>
              </a:rPr>
              <a:t>th</a:t>
            </a:r>
            <a:r>
              <a:rPr lang="en-US" sz="2400" b="1">
                <a:solidFill>
                  <a:srgbClr val="990000"/>
                </a:solidFill>
              </a:rPr>
              <a:t> Grade</a:t>
            </a:r>
          </a:p>
        </p:txBody>
      </p:sp>
      <p:sp>
        <p:nvSpPr>
          <p:cNvPr id="13319" name="Text Box 11"/>
          <p:cNvSpPr txBox="1">
            <a:spLocks noChangeArrowheads="1"/>
          </p:cNvSpPr>
          <p:nvPr/>
        </p:nvSpPr>
        <p:spPr bwMode="ltGray">
          <a:xfrm>
            <a:off x="5410200" y="4114800"/>
            <a:ext cx="2133600" cy="457200"/>
          </a:xfrm>
          <a:prstGeom prst="rect">
            <a:avLst/>
          </a:prstGeom>
          <a:noFill/>
          <a:ln w="9525">
            <a:noFill/>
            <a:miter lim="800000"/>
            <a:headEnd/>
            <a:tailEnd/>
          </a:ln>
        </p:spPr>
        <p:txBody>
          <a:bodyPr>
            <a:spAutoFit/>
          </a:bodyPr>
          <a:lstStyle/>
          <a:p>
            <a:pPr algn="ctr">
              <a:spcBef>
                <a:spcPct val="50000"/>
              </a:spcBef>
            </a:pPr>
            <a:r>
              <a:rPr lang="en-US" sz="2400" b="1">
                <a:solidFill>
                  <a:srgbClr val="990000"/>
                </a:solidFill>
              </a:rPr>
              <a:t>10</a:t>
            </a:r>
            <a:r>
              <a:rPr lang="en-US" sz="2400" b="1" baseline="30000">
                <a:solidFill>
                  <a:srgbClr val="990000"/>
                </a:solidFill>
              </a:rPr>
              <a:t>th</a:t>
            </a:r>
            <a:r>
              <a:rPr lang="en-US" sz="2400" b="1">
                <a:solidFill>
                  <a:srgbClr val="990000"/>
                </a:solidFill>
              </a:rPr>
              <a:t> Grade</a:t>
            </a:r>
          </a:p>
        </p:txBody>
      </p:sp>
      <p:sp>
        <p:nvSpPr>
          <p:cNvPr id="13320" name="Text Box 12"/>
          <p:cNvSpPr txBox="1">
            <a:spLocks noChangeArrowheads="1"/>
          </p:cNvSpPr>
          <p:nvPr/>
        </p:nvSpPr>
        <p:spPr bwMode="ltGray">
          <a:xfrm>
            <a:off x="5486400" y="5562600"/>
            <a:ext cx="2133600" cy="457200"/>
          </a:xfrm>
          <a:prstGeom prst="rect">
            <a:avLst/>
          </a:prstGeom>
          <a:noFill/>
          <a:ln w="9525">
            <a:noFill/>
            <a:miter lim="800000"/>
            <a:headEnd/>
            <a:tailEnd/>
          </a:ln>
        </p:spPr>
        <p:txBody>
          <a:bodyPr>
            <a:spAutoFit/>
          </a:bodyPr>
          <a:lstStyle/>
          <a:p>
            <a:pPr algn="ctr">
              <a:spcBef>
                <a:spcPct val="50000"/>
              </a:spcBef>
            </a:pPr>
            <a:r>
              <a:rPr lang="en-US" sz="2400" b="1">
                <a:solidFill>
                  <a:srgbClr val="990000"/>
                </a:solidFill>
              </a:rPr>
              <a:t>9</a:t>
            </a:r>
            <a:r>
              <a:rPr lang="en-US" sz="2400" b="1" baseline="30000">
                <a:solidFill>
                  <a:srgbClr val="990000"/>
                </a:solidFill>
              </a:rPr>
              <a:t>th</a:t>
            </a:r>
            <a:r>
              <a:rPr lang="en-US" sz="2400" b="1">
                <a:solidFill>
                  <a:srgbClr val="990000"/>
                </a:solidFill>
              </a:rPr>
              <a:t> Grade</a:t>
            </a:r>
          </a:p>
        </p:txBody>
      </p:sp>
    </p:spTree>
    <p:extLst>
      <p:ext uri="{BB962C8B-B14F-4D97-AF65-F5344CB8AC3E}">
        <p14:creationId xmlns:p14="http://schemas.microsoft.com/office/powerpoint/2010/main" val="185416445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1413" y="349828"/>
            <a:ext cx="9905998" cy="1905000"/>
          </a:xfrm>
        </p:spPr>
        <p:txBody>
          <a:bodyPr>
            <a:normAutofit/>
          </a:bodyPr>
          <a:lstStyle/>
          <a:p>
            <a:pPr algn="ctr"/>
            <a:r>
              <a:rPr lang="en-US" sz="3200" dirty="0">
                <a:solidFill>
                  <a:schemeClr val="tx1"/>
                </a:solidFill>
                <a:latin typeface="Century Schoolbook" panose="02040604050505020304" pitchFamily="18" charset="0"/>
              </a:rPr>
              <a:t>Summer Bridge </a:t>
            </a:r>
          </a:p>
        </p:txBody>
      </p:sp>
      <p:sp>
        <p:nvSpPr>
          <p:cNvPr id="6" name="Text Placeholder 5"/>
          <p:cNvSpPr>
            <a:spLocks noGrp="1"/>
          </p:cNvSpPr>
          <p:nvPr>
            <p:ph type="body" idx="1"/>
          </p:nvPr>
        </p:nvSpPr>
        <p:spPr>
          <a:xfrm>
            <a:off x="6306872" y="2460914"/>
            <a:ext cx="4604280" cy="576262"/>
          </a:xfrm>
        </p:spPr>
        <p:txBody>
          <a:bodyPr/>
          <a:lstStyle/>
          <a:p>
            <a:r>
              <a:rPr lang="en-US" dirty="0"/>
              <a:t>Program Components </a:t>
            </a:r>
          </a:p>
        </p:txBody>
      </p:sp>
      <p:pic>
        <p:nvPicPr>
          <p:cNvPr id="2" name="Content Placeholder 1"/>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41413" y="2667000"/>
            <a:ext cx="4876800" cy="2709862"/>
          </a:xfrm>
          <a:solidFill>
            <a:srgbClr val="0070C0"/>
          </a:solidFill>
        </p:spPr>
      </p:pic>
      <p:sp>
        <p:nvSpPr>
          <p:cNvPr id="7" name="Content Placeholder 6"/>
          <p:cNvSpPr>
            <a:spLocks noGrp="1"/>
          </p:cNvSpPr>
          <p:nvPr>
            <p:ph sz="quarter" idx="4"/>
          </p:nvPr>
        </p:nvSpPr>
        <p:spPr>
          <a:xfrm>
            <a:off x="6217513" y="3028083"/>
            <a:ext cx="4876801" cy="3248026"/>
          </a:xfrm>
        </p:spPr>
        <p:txBody>
          <a:bodyPr>
            <a:normAutofit fontScale="92500" lnSpcReduction="10000"/>
          </a:bodyPr>
          <a:lstStyle/>
          <a:p>
            <a:r>
              <a:rPr lang="en-US" dirty="0"/>
              <a:t>Extended Instructional Time</a:t>
            </a:r>
          </a:p>
          <a:p>
            <a:pPr lvl="1"/>
            <a:r>
              <a:rPr lang="en-US" dirty="0"/>
              <a:t>Starting in July </a:t>
            </a:r>
          </a:p>
          <a:p>
            <a:pPr lvl="1"/>
            <a:r>
              <a:rPr lang="en-US" dirty="0"/>
              <a:t>Open to all Students  </a:t>
            </a:r>
          </a:p>
          <a:p>
            <a:r>
              <a:rPr lang="en-US" dirty="0"/>
              <a:t>Academic Intervention</a:t>
            </a:r>
          </a:p>
          <a:p>
            <a:r>
              <a:rPr lang="en-US" dirty="0"/>
              <a:t>Increased Rigor </a:t>
            </a:r>
          </a:p>
          <a:p>
            <a:r>
              <a:rPr lang="en-US" dirty="0"/>
              <a:t>Introduction to 9</a:t>
            </a:r>
            <a:r>
              <a:rPr lang="en-US" baseline="30000" dirty="0"/>
              <a:t>th</a:t>
            </a:r>
            <a:r>
              <a:rPr lang="en-US" dirty="0"/>
              <a:t> Grade Teachers</a:t>
            </a:r>
          </a:p>
          <a:p>
            <a:r>
              <a:rPr lang="en-US" dirty="0"/>
              <a:t>Character Education </a:t>
            </a:r>
          </a:p>
          <a:p>
            <a:r>
              <a:rPr lang="en-US" dirty="0"/>
              <a:t>Supporting Adolescent Concerns through community organizations</a:t>
            </a:r>
          </a:p>
          <a:p>
            <a:endParaRPr lang="en-US" dirty="0"/>
          </a:p>
          <a:p>
            <a:endParaRPr lang="en-US" dirty="0"/>
          </a:p>
        </p:txBody>
      </p:sp>
    </p:spTree>
    <p:extLst>
      <p:ext uri="{BB962C8B-B14F-4D97-AF65-F5344CB8AC3E}">
        <p14:creationId xmlns:p14="http://schemas.microsoft.com/office/powerpoint/2010/main" val="16166216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Recruitment for Summer Bridge: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 </a:t>
            </a:r>
          </a:p>
          <a:p>
            <a:r>
              <a:rPr lang="en-US" dirty="0"/>
              <a:t>Articulation between High School &amp; Middle school </a:t>
            </a:r>
          </a:p>
          <a:p>
            <a:r>
              <a:rPr lang="en-US" dirty="0"/>
              <a:t>Articulation with alternative school </a:t>
            </a:r>
          </a:p>
          <a:p>
            <a:r>
              <a:rPr lang="en-US" dirty="0"/>
              <a:t>Open enrollment </a:t>
            </a:r>
          </a:p>
          <a:p>
            <a:r>
              <a:rPr lang="en-US" dirty="0"/>
              <a:t>90% Attendance  </a:t>
            </a:r>
          </a:p>
          <a:p>
            <a:endParaRPr lang="en-US" dirty="0"/>
          </a:p>
        </p:txBody>
      </p:sp>
    </p:spTree>
    <p:extLst>
      <p:ext uri="{BB962C8B-B14F-4D97-AF65-F5344CB8AC3E}">
        <p14:creationId xmlns:p14="http://schemas.microsoft.com/office/powerpoint/2010/main" val="583954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Century Schoolbook" panose="02040604050505020304" pitchFamily="18" charset="0"/>
              </a:rPr>
              <a:t>Academics</a:t>
            </a:r>
            <a:r>
              <a:rPr lang="en-US" dirty="0">
                <a:solidFill>
                  <a:schemeClr val="bg1"/>
                </a:solidFill>
                <a:latin typeface="Century Schoolbook" panose="02040604050505020304" pitchFamily="18" charset="0"/>
              </a:rPr>
              <a:t> </a:t>
            </a:r>
          </a:p>
        </p:txBody>
      </p:sp>
      <p:sp>
        <p:nvSpPr>
          <p:cNvPr id="5" name="Text Placeholder 4"/>
          <p:cNvSpPr>
            <a:spLocks noGrp="1"/>
          </p:cNvSpPr>
          <p:nvPr>
            <p:ph type="body" idx="1"/>
          </p:nvPr>
        </p:nvSpPr>
        <p:spPr>
          <a:xfrm>
            <a:off x="1297474" y="1969230"/>
            <a:ext cx="4588931" cy="576262"/>
          </a:xfrm>
        </p:spPr>
        <p:txBody>
          <a:bodyPr/>
          <a:lstStyle/>
          <a:p>
            <a:r>
              <a:rPr lang="en-US" dirty="0"/>
              <a:t>Intervention &amp; Enrichment </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297474" y="2922373"/>
            <a:ext cx="3511678" cy="2761056"/>
          </a:xfrm>
          <a:solidFill>
            <a:srgbClr val="0070C0"/>
          </a:solidFill>
        </p:spPr>
      </p:pic>
      <p:sp>
        <p:nvSpPr>
          <p:cNvPr id="6" name="Content Placeholder 5"/>
          <p:cNvSpPr>
            <a:spLocks noGrp="1"/>
          </p:cNvSpPr>
          <p:nvPr>
            <p:ph sz="quarter" idx="4"/>
          </p:nvPr>
        </p:nvSpPr>
        <p:spPr/>
        <p:txBody>
          <a:bodyPr>
            <a:normAutofit/>
          </a:bodyPr>
          <a:lstStyle/>
          <a:p>
            <a:r>
              <a:rPr lang="en-US" dirty="0"/>
              <a:t>English Language Arts </a:t>
            </a:r>
          </a:p>
          <a:p>
            <a:r>
              <a:rPr lang="en-US" dirty="0"/>
              <a:t>Mathematics </a:t>
            </a:r>
          </a:p>
          <a:p>
            <a:r>
              <a:rPr lang="en-US" dirty="0"/>
              <a:t>STEM/STEAM </a:t>
            </a:r>
          </a:p>
          <a:p>
            <a:r>
              <a:rPr lang="en-US" dirty="0"/>
              <a:t>Study Skills </a:t>
            </a:r>
          </a:p>
          <a:p>
            <a:r>
              <a:rPr lang="en-US" dirty="0"/>
              <a:t>Electives </a:t>
            </a:r>
          </a:p>
          <a:p>
            <a:endParaRPr lang="en-US" dirty="0"/>
          </a:p>
        </p:txBody>
      </p:sp>
    </p:spTree>
    <p:extLst>
      <p:ext uri="{BB962C8B-B14F-4D97-AF65-F5344CB8AC3E}">
        <p14:creationId xmlns:p14="http://schemas.microsoft.com/office/powerpoint/2010/main" val="3515287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63336"/>
          </a:xfrm>
        </p:spPr>
        <p:txBody>
          <a:bodyPr/>
          <a:lstStyle/>
          <a:p>
            <a:r>
              <a:rPr lang="en-US" dirty="0"/>
              <a:t>Schedule </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1797627" y="1876424"/>
            <a:ext cx="8728364" cy="340215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58431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latin typeface="Century Schoolbook" panose="02040604050505020304" pitchFamily="18" charset="0"/>
              </a:rPr>
              <a:t>New Language Arts &amp; </a:t>
            </a:r>
            <a:br>
              <a:rPr lang="en-US" sz="3200" dirty="0">
                <a:solidFill>
                  <a:schemeClr val="tx1"/>
                </a:solidFill>
                <a:latin typeface="Century Schoolbook" panose="02040604050505020304" pitchFamily="18" charset="0"/>
              </a:rPr>
            </a:br>
            <a:r>
              <a:rPr lang="en-US" sz="3200" dirty="0">
                <a:solidFill>
                  <a:schemeClr val="tx1"/>
                </a:solidFill>
                <a:latin typeface="Century Schoolbook" panose="02040604050505020304" pitchFamily="18" charset="0"/>
              </a:rPr>
              <a:t>Home Language Arts  Students </a:t>
            </a:r>
          </a:p>
        </p:txBody>
      </p:sp>
      <p:sp>
        <p:nvSpPr>
          <p:cNvPr id="7" name="Content Placeholder 6"/>
          <p:cNvSpPr>
            <a:spLocks noGrp="1"/>
          </p:cNvSpPr>
          <p:nvPr>
            <p:ph idx="1"/>
          </p:nvPr>
        </p:nvSpPr>
        <p:spPr>
          <a:xfrm>
            <a:off x="1141413" y="2213265"/>
            <a:ext cx="4428114" cy="3605644"/>
          </a:xfrm>
        </p:spPr>
        <p:txBody>
          <a:bodyPr>
            <a:normAutofit lnSpcReduction="10000"/>
          </a:bodyPr>
          <a:lstStyle/>
          <a:p>
            <a:r>
              <a:rPr lang="en-US" dirty="0"/>
              <a:t>The Summer Bridge Program allowed students with interrupted education an opportunity to bridge literacy and academic gaps through extended language and literacy instruction.</a:t>
            </a:r>
          </a:p>
          <a:p>
            <a:r>
              <a:rPr lang="en-US" dirty="0"/>
              <a:t>Focus on developing basic concepts of academic success through specific learning strategies.</a:t>
            </a:r>
          </a:p>
          <a:p>
            <a:r>
              <a:rPr lang="en-US" dirty="0"/>
              <a:t>Team teaching</a:t>
            </a:r>
          </a:p>
        </p:txBody>
      </p:sp>
      <p:pic>
        <p:nvPicPr>
          <p:cNvPr id="10" name="Picture 9"/>
          <p:cNvPicPr>
            <a:picLocks noChangeAspect="1"/>
          </p:cNvPicPr>
          <p:nvPr/>
        </p:nvPicPr>
        <p:blipFill>
          <a:blip r:embed="rId2"/>
          <a:stretch>
            <a:fillRect/>
          </a:stretch>
        </p:blipFill>
        <p:spPr>
          <a:xfrm>
            <a:off x="6233367" y="2514600"/>
            <a:ext cx="4222052" cy="2819400"/>
          </a:xfrm>
          <a:prstGeom prst="rect">
            <a:avLst/>
          </a:prstGeom>
        </p:spPr>
      </p:pic>
    </p:spTree>
    <p:extLst>
      <p:ext uri="{BB962C8B-B14F-4D97-AF65-F5344CB8AC3E}">
        <p14:creationId xmlns:p14="http://schemas.microsoft.com/office/powerpoint/2010/main" val="1173897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51" y="171248"/>
            <a:ext cx="3549121" cy="905816"/>
          </a:xfrm>
        </p:spPr>
        <p:txBody>
          <a:bodyPr/>
          <a:lstStyle/>
          <a:p>
            <a:pPr algn="ctr"/>
            <a:r>
              <a:rPr lang="en-US" dirty="0"/>
              <a:t>Enrichment </a:t>
            </a:r>
          </a:p>
        </p:txBody>
      </p:sp>
      <p:pic>
        <p:nvPicPr>
          <p:cNvPr id="7" name="Content Placeholder 6"/>
          <p:cNvPicPr>
            <a:picLocks noGrp="1" noChangeAspect="1"/>
          </p:cNvPicPr>
          <p:nvPr>
            <p:ph idx="1"/>
          </p:nvPr>
        </p:nvPicPr>
        <p:blipFill>
          <a:blip r:embed="rId3"/>
          <a:stretch>
            <a:fillRect/>
          </a:stretch>
        </p:blipFill>
        <p:spPr>
          <a:xfrm>
            <a:off x="7007101" y="171248"/>
            <a:ext cx="1787649" cy="2383532"/>
          </a:xfrm>
          <a:prstGeom prst="rect">
            <a:avLst/>
          </a:prstGeom>
        </p:spPr>
      </p:pic>
      <p:sp>
        <p:nvSpPr>
          <p:cNvPr id="3" name="Text Placeholder 2"/>
          <p:cNvSpPr>
            <a:spLocks noGrp="1"/>
          </p:cNvSpPr>
          <p:nvPr>
            <p:ph type="body" sz="half" idx="2"/>
          </p:nvPr>
        </p:nvSpPr>
        <p:spPr>
          <a:xfrm>
            <a:off x="4376872" y="1695168"/>
            <a:ext cx="3213572" cy="1302488"/>
          </a:xfrm>
        </p:spPr>
        <p:txBody>
          <a:bodyPr/>
          <a:lstStyle/>
          <a:p>
            <a:r>
              <a:rPr lang="en-US" dirty="0"/>
              <a:t>Zion Stem Program with Farmingdale University</a:t>
            </a:r>
          </a:p>
        </p:txBody>
      </p:sp>
      <p:sp>
        <p:nvSpPr>
          <p:cNvPr id="5" name="Text Placeholder 4"/>
          <p:cNvSpPr>
            <a:spLocks noGrp="1"/>
          </p:cNvSpPr>
          <p:nvPr>
            <p:ph type="body" sz="quarter" idx="4294967295"/>
          </p:nvPr>
        </p:nvSpPr>
        <p:spPr>
          <a:xfrm>
            <a:off x="7007101" y="4940343"/>
            <a:ext cx="1589088" cy="576262"/>
          </a:xfrm>
        </p:spPr>
        <p:txBody>
          <a:bodyPr>
            <a:normAutofit/>
          </a:bodyPr>
          <a:lstStyle/>
          <a:p>
            <a:pPr marL="0" indent="0">
              <a:buNone/>
            </a:pPr>
            <a:r>
              <a:rPr lang="en-US" dirty="0"/>
              <a:t>Swimming</a:t>
            </a:r>
          </a:p>
        </p:txBody>
      </p:sp>
      <p:pic>
        <p:nvPicPr>
          <p:cNvPr id="8" name="Content Placeholder 7"/>
          <p:cNvPicPr>
            <a:picLocks noGrp="1" noChangeAspect="1"/>
          </p:cNvPicPr>
          <p:nvPr>
            <p:ph sz="quarter" idx="4294967295"/>
          </p:nvPr>
        </p:nvPicPr>
        <p:blipFill>
          <a:blip r:embed="rId4"/>
          <a:stretch>
            <a:fillRect/>
          </a:stretch>
        </p:blipFill>
        <p:spPr>
          <a:xfrm>
            <a:off x="8794750" y="3827463"/>
            <a:ext cx="3397250" cy="2547937"/>
          </a:xfrm>
          <a:prstGeom prst="rect">
            <a:avLst/>
          </a:prstGeom>
        </p:spPr>
      </p:pic>
      <p:pic>
        <p:nvPicPr>
          <p:cNvPr id="11" name="Picture 10"/>
          <p:cNvPicPr>
            <a:picLocks noChangeAspect="1"/>
          </p:cNvPicPr>
          <p:nvPr/>
        </p:nvPicPr>
        <p:blipFill>
          <a:blip r:embed="rId5"/>
          <a:stretch>
            <a:fillRect/>
          </a:stretch>
        </p:blipFill>
        <p:spPr>
          <a:xfrm>
            <a:off x="615363" y="1194954"/>
            <a:ext cx="3532909" cy="3408219"/>
          </a:xfrm>
          <a:prstGeom prst="rect">
            <a:avLst/>
          </a:prstGeom>
        </p:spPr>
      </p:pic>
    </p:spTree>
    <p:extLst>
      <p:ext uri="{BB962C8B-B14F-4D97-AF65-F5344CB8AC3E}">
        <p14:creationId xmlns:p14="http://schemas.microsoft.com/office/powerpoint/2010/main" val="94465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2">
                    <a:lumMod val="90000"/>
                  </a:schemeClr>
                </a:solidFill>
                <a:latin typeface="Century Schoolbook" panose="02040604050505020304" pitchFamily="18" charset="0"/>
              </a:rPr>
              <a:t>SCHOOL CHANGE MODEL</a:t>
            </a:r>
          </a:p>
        </p:txBody>
      </p:sp>
      <p:pic>
        <p:nvPicPr>
          <p:cNvPr id="4" name="Content Placeholder 3"/>
          <p:cNvPicPr>
            <a:picLocks noGrp="1" noChangeAspect="1"/>
          </p:cNvPicPr>
          <p:nvPr>
            <p:ph idx="1"/>
          </p:nvPr>
        </p:nvPicPr>
        <p:blipFill>
          <a:blip r:embed="rId2"/>
          <a:stretch>
            <a:fillRect/>
          </a:stretch>
        </p:blipFill>
        <p:spPr>
          <a:xfrm>
            <a:off x="3751198" y="2667000"/>
            <a:ext cx="4686429" cy="3124200"/>
          </a:xfrm>
          <a:prstGeom prst="rect">
            <a:avLst/>
          </a:prstGeom>
        </p:spPr>
      </p:pic>
    </p:spTree>
    <p:extLst>
      <p:ext uri="{BB962C8B-B14F-4D97-AF65-F5344CB8AC3E}">
        <p14:creationId xmlns:p14="http://schemas.microsoft.com/office/powerpoint/2010/main" val="4285606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latin typeface="Century Schoolbook" panose="02040604050505020304" pitchFamily="18" charset="0"/>
              </a:rPr>
              <a:t>Incentive Activities </a:t>
            </a:r>
          </a:p>
        </p:txBody>
      </p:sp>
      <p:sp>
        <p:nvSpPr>
          <p:cNvPr id="5" name="Text Placeholder 4"/>
          <p:cNvSpPr>
            <a:spLocks noGrp="1"/>
          </p:cNvSpPr>
          <p:nvPr>
            <p:ph type="body" idx="1"/>
          </p:nvPr>
        </p:nvSpPr>
        <p:spPr>
          <a:xfrm>
            <a:off x="5206614" y="2313708"/>
            <a:ext cx="4604280" cy="2476501"/>
          </a:xfrm>
        </p:spPr>
        <p:txBody>
          <a:bodyPr/>
          <a:lstStyle/>
          <a:p>
            <a:pPr marL="457200" indent="-457200">
              <a:buFont typeface="Arial" panose="020B0604020202020204" pitchFamily="34" charset="0"/>
              <a:buChar char="•"/>
            </a:pPr>
            <a:r>
              <a:rPr lang="en-US" b="0" dirty="0"/>
              <a:t>80 Students attended Mets game</a:t>
            </a:r>
          </a:p>
          <a:p>
            <a:pPr marL="457200" indent="-457200">
              <a:buFont typeface="Arial" panose="020B0604020202020204" pitchFamily="34" charset="0"/>
              <a:buChar char="•"/>
            </a:pPr>
            <a:r>
              <a:rPr lang="en-US" b="0" dirty="0"/>
              <a:t>Attendance reward activity</a:t>
            </a:r>
          </a:p>
        </p:txBody>
      </p:sp>
      <p:pic>
        <p:nvPicPr>
          <p:cNvPr id="7" name="Content Placeholder 6"/>
          <p:cNvPicPr>
            <a:picLocks noGrp="1" noChangeAspect="1"/>
          </p:cNvPicPr>
          <p:nvPr>
            <p:ph sz="half" idx="2"/>
          </p:nvPr>
        </p:nvPicPr>
        <p:blipFill>
          <a:blip r:embed="rId2"/>
          <a:stretch>
            <a:fillRect/>
          </a:stretch>
        </p:blipFill>
        <p:spPr>
          <a:xfrm>
            <a:off x="1692130" y="1913226"/>
            <a:ext cx="3048000" cy="2286000"/>
          </a:xfrm>
          <a:prstGeom prst="rect">
            <a:avLst/>
          </a:prstGeom>
        </p:spPr>
      </p:pic>
      <p:pic>
        <p:nvPicPr>
          <p:cNvPr id="8" name="Content Placeholder 7"/>
          <p:cNvPicPr>
            <a:picLocks noGrp="1" noChangeAspect="1"/>
          </p:cNvPicPr>
          <p:nvPr>
            <p:ph sz="quarter" idx="4"/>
          </p:nvPr>
        </p:nvPicPr>
        <p:blipFill>
          <a:blip r:embed="rId3"/>
          <a:stretch>
            <a:fillRect/>
          </a:stretch>
        </p:blipFill>
        <p:spPr>
          <a:xfrm>
            <a:off x="1692130" y="4199226"/>
            <a:ext cx="3048000" cy="2286000"/>
          </a:xfrm>
          <a:prstGeom prst="rect">
            <a:avLst/>
          </a:prstGeom>
        </p:spPr>
      </p:pic>
    </p:spTree>
    <p:extLst>
      <p:ext uri="{BB962C8B-B14F-4D97-AF65-F5344CB8AC3E}">
        <p14:creationId xmlns:p14="http://schemas.microsoft.com/office/powerpoint/2010/main" val="2832576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chemeClr val="tx1"/>
                </a:solidFill>
                <a:latin typeface="Century Schoolbook" panose="02040604050505020304" pitchFamily="18" charset="0"/>
              </a:rPr>
              <a:t>Professional Development </a:t>
            </a:r>
          </a:p>
        </p:txBody>
      </p:sp>
      <p:sp>
        <p:nvSpPr>
          <p:cNvPr id="4" name="Content Placeholder 3"/>
          <p:cNvSpPr>
            <a:spLocks noGrp="1"/>
          </p:cNvSpPr>
          <p:nvPr>
            <p:ph sz="half" idx="2"/>
          </p:nvPr>
        </p:nvSpPr>
        <p:spPr>
          <a:xfrm>
            <a:off x="1141412" y="2115240"/>
            <a:ext cx="4876800" cy="3675960"/>
          </a:xfrm>
        </p:spPr>
        <p:txBody>
          <a:bodyPr>
            <a:normAutofit/>
          </a:bodyPr>
          <a:lstStyle/>
          <a:p>
            <a:r>
              <a:rPr lang="en-US" dirty="0"/>
              <a:t>Cooperative Planning</a:t>
            </a:r>
          </a:p>
          <a:p>
            <a:r>
              <a:rPr lang="en-US" dirty="0"/>
              <a:t>Unified Classroom Expectations and Routines</a:t>
            </a:r>
          </a:p>
          <a:p>
            <a:r>
              <a:rPr lang="en-US" dirty="0"/>
              <a:t>Early Warning Interventions Based on Indicators  </a:t>
            </a:r>
          </a:p>
          <a:p>
            <a:r>
              <a:rPr lang="en-US" dirty="0"/>
              <a:t>Incentive Planning </a:t>
            </a:r>
          </a:p>
          <a:p>
            <a:r>
              <a:rPr lang="en-US" dirty="0"/>
              <a:t>Parent Meeting </a:t>
            </a:r>
          </a:p>
          <a:p>
            <a:r>
              <a:rPr lang="en-US" dirty="0"/>
              <a:t>Scheduling for 2015-2016 School year</a:t>
            </a:r>
          </a:p>
          <a:p>
            <a:r>
              <a:rPr lang="en-US" dirty="0"/>
              <a:t>Data Collection </a:t>
            </a:r>
          </a:p>
        </p:txBody>
      </p:sp>
      <p:pic>
        <p:nvPicPr>
          <p:cNvPr id="1026" name="Picture 2" descr="Image result for tier interventions">
            <a:hlinkClick r:id="rId2"/>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364320" y="1828800"/>
            <a:ext cx="48382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4875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9775" y="355600"/>
            <a:ext cx="10515600" cy="1325563"/>
          </a:xfrm>
        </p:spPr>
        <p:txBody>
          <a:bodyPr>
            <a:normAutofit/>
          </a:bodyPr>
          <a:lstStyle/>
          <a:p>
            <a:pPr algn="ctr"/>
            <a:r>
              <a:rPr lang="en-US" sz="3200" dirty="0">
                <a:solidFill>
                  <a:schemeClr val="tx1"/>
                </a:solidFill>
                <a:latin typeface="Century Schoolbook" panose="02040604050505020304" pitchFamily="18" charset="0"/>
              </a:rPr>
              <a:t>Best Practices Implemented </a:t>
            </a:r>
          </a:p>
        </p:txBody>
      </p:sp>
      <p:sp>
        <p:nvSpPr>
          <p:cNvPr id="3" name="Text Placeholder 2"/>
          <p:cNvSpPr>
            <a:spLocks noGrp="1"/>
          </p:cNvSpPr>
          <p:nvPr>
            <p:ph type="body" idx="1"/>
          </p:nvPr>
        </p:nvSpPr>
        <p:spPr>
          <a:xfrm>
            <a:off x="1285346" y="1681163"/>
            <a:ext cx="4588931" cy="576262"/>
          </a:xfrm>
        </p:spPr>
        <p:txBody>
          <a:bodyPr/>
          <a:lstStyle/>
          <a:p>
            <a:r>
              <a:rPr lang="en-US" dirty="0"/>
              <a:t>Before Transition  </a:t>
            </a:r>
          </a:p>
        </p:txBody>
      </p:sp>
      <p:sp>
        <p:nvSpPr>
          <p:cNvPr id="4" name="Content Placeholder 3"/>
          <p:cNvSpPr>
            <a:spLocks noGrp="1"/>
          </p:cNvSpPr>
          <p:nvPr>
            <p:ph sz="half" idx="2"/>
          </p:nvPr>
        </p:nvSpPr>
        <p:spPr>
          <a:xfrm>
            <a:off x="1141412" y="2543176"/>
            <a:ext cx="4856163" cy="3248023"/>
          </a:xfrm>
        </p:spPr>
        <p:txBody>
          <a:bodyPr>
            <a:normAutofit fontScale="92500"/>
          </a:bodyPr>
          <a:lstStyle/>
          <a:p>
            <a:r>
              <a:rPr lang="en-US" sz="2400" dirty="0"/>
              <a:t>Vision for Students who failed </a:t>
            </a:r>
          </a:p>
          <a:p>
            <a:r>
              <a:rPr lang="en-US" sz="2400" dirty="0"/>
              <a:t>Academic focus for remediation</a:t>
            </a:r>
          </a:p>
          <a:p>
            <a:r>
              <a:rPr lang="en-US" sz="2400" dirty="0"/>
              <a:t>Reuse of materials</a:t>
            </a:r>
          </a:p>
          <a:p>
            <a:r>
              <a:rPr lang="en-US" sz="2400" dirty="0"/>
              <a:t>Teachers working in isolation</a:t>
            </a:r>
          </a:p>
          <a:p>
            <a:r>
              <a:rPr lang="en-US" sz="2400" dirty="0"/>
              <a:t>System lacking intervention</a:t>
            </a:r>
          </a:p>
          <a:p>
            <a:r>
              <a:rPr lang="en-US" sz="2400" dirty="0"/>
              <a:t>Teachers neglected in planning  </a:t>
            </a:r>
            <a:r>
              <a:rPr lang="en-US" sz="3200" dirty="0"/>
              <a:t>   </a:t>
            </a:r>
          </a:p>
        </p:txBody>
      </p:sp>
      <p:sp>
        <p:nvSpPr>
          <p:cNvPr id="5" name="Text Placeholder 4"/>
          <p:cNvSpPr>
            <a:spLocks noGrp="1"/>
          </p:cNvSpPr>
          <p:nvPr>
            <p:ph type="body" sz="quarter" idx="3"/>
          </p:nvPr>
        </p:nvSpPr>
        <p:spPr>
          <a:xfrm>
            <a:off x="5997575" y="1818409"/>
            <a:ext cx="5220200" cy="724767"/>
          </a:xfrm>
        </p:spPr>
        <p:txBody>
          <a:bodyPr/>
          <a:lstStyle/>
          <a:p>
            <a:r>
              <a:rPr lang="en-US" dirty="0"/>
              <a:t>After Transition Implementation  </a:t>
            </a:r>
          </a:p>
        </p:txBody>
      </p:sp>
      <p:sp>
        <p:nvSpPr>
          <p:cNvPr id="6" name="Content Placeholder 5"/>
          <p:cNvSpPr>
            <a:spLocks noGrp="1"/>
          </p:cNvSpPr>
          <p:nvPr>
            <p:ph sz="quarter" idx="4"/>
          </p:nvPr>
        </p:nvSpPr>
        <p:spPr>
          <a:xfrm>
            <a:off x="6172200" y="2505075"/>
            <a:ext cx="4875213" cy="3376180"/>
          </a:xfrm>
        </p:spPr>
        <p:txBody>
          <a:bodyPr>
            <a:normAutofit fontScale="25000" lnSpcReduction="20000"/>
          </a:bodyPr>
          <a:lstStyle/>
          <a:p>
            <a:r>
              <a:rPr lang="en-US" sz="8000" dirty="0"/>
              <a:t>Vision for all learners</a:t>
            </a:r>
          </a:p>
          <a:p>
            <a:r>
              <a:rPr lang="en-US" sz="8000" dirty="0"/>
              <a:t>Academic focus for repair, rigor &amp; relevance </a:t>
            </a:r>
          </a:p>
          <a:p>
            <a:r>
              <a:rPr lang="en-US" sz="8000" dirty="0"/>
              <a:t>Material reflecting CCLS, character education and project based instruction </a:t>
            </a:r>
          </a:p>
          <a:p>
            <a:r>
              <a:rPr lang="en-US" sz="8000" dirty="0"/>
              <a:t>Teachers collaborating and differentiating (horizontal and vertical)</a:t>
            </a:r>
          </a:p>
          <a:p>
            <a:r>
              <a:rPr lang="en-US" sz="8000" dirty="0"/>
              <a:t>System created to foster proactive means to ensure academic success </a:t>
            </a:r>
          </a:p>
          <a:p>
            <a:r>
              <a:rPr lang="en-US" sz="8000" dirty="0"/>
              <a:t>Collaborative planning  </a:t>
            </a:r>
          </a:p>
          <a:p>
            <a:endParaRPr lang="en-US" dirty="0"/>
          </a:p>
        </p:txBody>
      </p:sp>
    </p:spTree>
    <p:extLst>
      <p:ext uri="{BB962C8B-B14F-4D97-AF65-F5344CB8AC3E}">
        <p14:creationId xmlns:p14="http://schemas.microsoft.com/office/powerpoint/2010/main" val="1705758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progress</a:t>
            </a:r>
          </a:p>
        </p:txBody>
      </p:sp>
    </p:spTree>
    <p:extLst>
      <p:ext uri="{BB962C8B-B14F-4D97-AF65-F5344CB8AC3E}">
        <p14:creationId xmlns:p14="http://schemas.microsoft.com/office/powerpoint/2010/main" val="153460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5"/>
            <a:ext cx="12192000" cy="1325563"/>
          </a:xfrm>
        </p:spPr>
        <p:txBody>
          <a:bodyPr>
            <a:normAutofit/>
          </a:bodyPr>
          <a:lstStyle/>
          <a:p>
            <a:pPr algn="ctr"/>
            <a:r>
              <a:rPr lang="en-US" sz="4800" dirty="0">
                <a:solidFill>
                  <a:schemeClr val="tx1"/>
                </a:solidFill>
                <a:latin typeface="Baskerville Old Face" panose="02020602080505020303" pitchFamily="18" charset="0"/>
              </a:rPr>
              <a:t>Graduation Rate Progress</a:t>
            </a:r>
          </a:p>
        </p:txBody>
      </p:sp>
      <p:graphicFrame>
        <p:nvGraphicFramePr>
          <p:cNvPr id="4" name="Chart 3"/>
          <p:cNvGraphicFramePr/>
          <p:nvPr>
            <p:extLst>
              <p:ext uri="{D42A27DB-BD31-4B8C-83A1-F6EECF244321}">
                <p14:modId xmlns:p14="http://schemas.microsoft.com/office/powerpoint/2010/main" val="4285292123"/>
              </p:ext>
            </p:extLst>
          </p:nvPr>
        </p:nvGraphicFramePr>
        <p:xfrm>
          <a:off x="1975944" y="1397876"/>
          <a:ext cx="8184055" cy="47404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7090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latin typeface="Baskerville Old Face" panose="02020602080505020303" pitchFamily="18" charset="0"/>
              </a:rPr>
              <a:t>Class of 2016’s “Graduation Preparedness”</a:t>
            </a:r>
          </a:p>
        </p:txBody>
      </p:sp>
      <p:sp>
        <p:nvSpPr>
          <p:cNvPr id="3" name="Content Placeholder 2"/>
          <p:cNvSpPr>
            <a:spLocks noGrp="1"/>
          </p:cNvSpPr>
          <p:nvPr>
            <p:ph idx="1"/>
          </p:nvPr>
        </p:nvSpPr>
        <p:spPr/>
        <p:txBody>
          <a:bodyPr>
            <a:normAutofit/>
          </a:bodyPr>
          <a:lstStyle/>
          <a:p>
            <a:r>
              <a:rPr lang="en-US" dirty="0">
                <a:solidFill>
                  <a:schemeClr val="bg1"/>
                </a:solidFill>
              </a:rPr>
              <a:t>Approx. 55% (Cohort 2012) are on track to graduate</a:t>
            </a:r>
          </a:p>
          <a:p>
            <a:r>
              <a:rPr lang="en-US" dirty="0">
                <a:solidFill>
                  <a:schemeClr val="bg1"/>
                </a:solidFill>
              </a:rPr>
              <a:t>Increase of 14% increase from previous year’s cohort</a:t>
            </a:r>
          </a:p>
        </p:txBody>
      </p:sp>
      <p:pic>
        <p:nvPicPr>
          <p:cNvPr id="4" name="Picture 3"/>
          <p:cNvPicPr>
            <a:picLocks noChangeAspect="1"/>
          </p:cNvPicPr>
          <p:nvPr/>
        </p:nvPicPr>
        <p:blipFill>
          <a:blip r:embed="rId2"/>
          <a:stretch>
            <a:fillRect/>
          </a:stretch>
        </p:blipFill>
        <p:spPr>
          <a:xfrm>
            <a:off x="2139884" y="3057081"/>
            <a:ext cx="7572276" cy="3571875"/>
          </a:xfrm>
          <a:prstGeom prst="rect">
            <a:avLst/>
          </a:prstGeom>
        </p:spPr>
      </p:pic>
    </p:spTree>
    <p:extLst>
      <p:ext uri="{BB962C8B-B14F-4D97-AF65-F5344CB8AC3E}">
        <p14:creationId xmlns:p14="http://schemas.microsoft.com/office/powerpoint/2010/main" val="2888827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08"/>
            <a:ext cx="12192000" cy="1325563"/>
          </a:xfrm>
        </p:spPr>
        <p:txBody>
          <a:bodyPr>
            <a:normAutofit/>
          </a:bodyPr>
          <a:lstStyle/>
          <a:p>
            <a:pPr algn="ctr"/>
            <a:r>
              <a:rPr lang="en-US" sz="2800" dirty="0">
                <a:solidFill>
                  <a:schemeClr val="tx1"/>
                </a:solidFill>
                <a:latin typeface="Baskerville Old Face" panose="02020602080505020303" pitchFamily="18" charset="0"/>
              </a:rPr>
              <a:t>Students Making Yearly Progress Toward Graduation</a:t>
            </a:r>
          </a:p>
        </p:txBody>
      </p:sp>
      <p:graphicFrame>
        <p:nvGraphicFramePr>
          <p:cNvPr id="4" name="Chart 3"/>
          <p:cNvGraphicFramePr>
            <a:graphicFrameLocks noGrp="1"/>
          </p:cNvGraphicFramePr>
          <p:nvPr>
            <p:extLst>
              <p:ext uri="{D42A27DB-BD31-4B8C-83A1-F6EECF244321}">
                <p14:modId xmlns:p14="http://schemas.microsoft.com/office/powerpoint/2010/main" val="3935102710"/>
              </p:ext>
            </p:extLst>
          </p:nvPr>
        </p:nvGraphicFramePr>
        <p:xfrm>
          <a:off x="1765100" y="1018095"/>
          <a:ext cx="8661797" cy="5716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6154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97909"/>
            <a:ext cx="12045461" cy="5632311"/>
          </a:xfrm>
          <a:prstGeom prst="rect">
            <a:avLst/>
          </a:prstGeom>
        </p:spPr>
        <p:txBody>
          <a:bodyPr wrap="square">
            <a:spAutoFit/>
          </a:bodyPr>
          <a:lstStyle/>
          <a:p>
            <a:pPr marL="457200" indent="-457200" fontAlgn="base">
              <a:buFont typeface="Arial" panose="020B0604020202020204" pitchFamily="34" charset="0"/>
              <a:buChar char="•"/>
            </a:pPr>
            <a:r>
              <a:rPr lang="en-US" sz="2400" b="0" i="0" u="none" strike="noStrike" dirty="0">
                <a:effectLst/>
              </a:rPr>
              <a:t>Successful hiring of the school-based SIM and math and ELA coaches</a:t>
            </a:r>
          </a:p>
          <a:p>
            <a:pPr marL="457200" indent="-457200" fontAlgn="base">
              <a:buFont typeface="Arial" panose="020B0604020202020204" pitchFamily="34" charset="0"/>
              <a:buChar char="•"/>
            </a:pPr>
            <a:r>
              <a:rPr lang="en-US" sz="2400" b="0" i="0" u="none" strike="noStrike" dirty="0">
                <a:effectLst/>
              </a:rPr>
              <a:t>Successful organization of SLCs (Freshman Academy, International Academy, and Career Academies)</a:t>
            </a:r>
          </a:p>
          <a:p>
            <a:pPr marL="457200" indent="-457200" fontAlgn="base">
              <a:buFont typeface="Arial" panose="020B0604020202020204" pitchFamily="34" charset="0"/>
              <a:buChar char="•"/>
            </a:pPr>
            <a:r>
              <a:rPr lang="en-US" sz="2400" b="0" i="0" u="none" strike="noStrike" dirty="0">
                <a:effectLst/>
              </a:rPr>
              <a:t>Creation of a block schedule that allows for double-dose acceleration courses in math an ELA, and Freshman Seminar for 9th graders</a:t>
            </a:r>
          </a:p>
          <a:p>
            <a:pPr marL="457200" indent="-457200" fontAlgn="base">
              <a:buFont typeface="Arial" panose="020B0604020202020204" pitchFamily="34" charset="0"/>
              <a:buChar char="•"/>
            </a:pPr>
            <a:r>
              <a:rPr lang="en-US" sz="2400" b="0" i="0" u="none" strike="noStrike" dirty="0">
                <a:effectLst/>
              </a:rPr>
              <a:t>Successful Town Hall meeting in August to communicate the Transformation Plan to students, teachers, families, and other stakeholders</a:t>
            </a:r>
          </a:p>
          <a:p>
            <a:pPr marL="457200" indent="-457200" fontAlgn="base">
              <a:buFont typeface="Arial" panose="020B0604020202020204" pitchFamily="34" charset="0"/>
              <a:buChar char="•"/>
            </a:pPr>
            <a:r>
              <a:rPr lang="en-US" sz="2400" b="0" i="0" u="none" strike="noStrike" dirty="0">
                <a:effectLst/>
              </a:rPr>
              <a:t>Revamping of school website, up and running by August 15</a:t>
            </a:r>
          </a:p>
          <a:p>
            <a:pPr marL="457200" indent="-457200" fontAlgn="base">
              <a:buFont typeface="Arial" panose="020B0604020202020204" pitchFamily="34" charset="0"/>
              <a:buChar char="•"/>
            </a:pPr>
            <a:r>
              <a:rPr lang="en-US" sz="2400" b="0" i="0" u="none" strike="noStrike" dirty="0">
                <a:effectLst/>
              </a:rPr>
              <a:t>Creation of a school-wide Early Warning data system, with all teachers trained in its use</a:t>
            </a:r>
          </a:p>
          <a:p>
            <a:pPr marL="457200" indent="-457200" fontAlgn="base">
              <a:buFont typeface="Arial" panose="020B0604020202020204" pitchFamily="34" charset="0"/>
              <a:buChar char="•"/>
            </a:pPr>
            <a:r>
              <a:rPr lang="en-US" sz="2400" b="0" i="0" u="none" strike="noStrike" dirty="0">
                <a:effectLst/>
              </a:rPr>
              <a:t>Early functioning of EWI meetings in all SLCs, with appropriate tiered interventions at academy, classroom, subgroup, and individual levels (e.g., parents of absentee students receive a phone call the same day)</a:t>
            </a:r>
          </a:p>
          <a:p>
            <a:pPr marL="342900" indent="-342900">
              <a:buFont typeface="Arial" panose="020B0604020202020204" pitchFamily="34" charset="0"/>
              <a:buChar char="•"/>
            </a:pPr>
            <a:br>
              <a:rPr lang="en-US" sz="2000" b="0" dirty="0">
                <a:effectLst/>
              </a:rPr>
            </a:br>
            <a:endParaRPr lang="en-US" sz="2000" dirty="0"/>
          </a:p>
        </p:txBody>
      </p:sp>
      <p:sp>
        <p:nvSpPr>
          <p:cNvPr id="5" name="Title 4"/>
          <p:cNvSpPr>
            <a:spLocks noGrp="1"/>
          </p:cNvSpPr>
          <p:nvPr>
            <p:ph type="title"/>
          </p:nvPr>
        </p:nvSpPr>
        <p:spPr>
          <a:xfrm>
            <a:off x="1069731" y="65903"/>
            <a:ext cx="9905998" cy="1905000"/>
          </a:xfrm>
        </p:spPr>
        <p:txBody>
          <a:bodyPr/>
          <a:lstStyle/>
          <a:p>
            <a:pPr algn="ctr"/>
            <a:r>
              <a:rPr lang="en-US" b="1" i="0" u="none" strike="noStrike" dirty="0">
                <a:solidFill>
                  <a:schemeClr val="tx2">
                    <a:lumMod val="90000"/>
                  </a:schemeClr>
                </a:solidFill>
                <a:effectLst/>
                <a:latin typeface="Baskerville Old Face" panose="02020602080505020303" pitchFamily="18" charset="0"/>
              </a:rPr>
              <a:t>School Turnaround “Early Gains”</a:t>
            </a:r>
            <a:br>
              <a:rPr lang="en-US" b="0" dirty="0">
                <a:solidFill>
                  <a:schemeClr val="tx2">
                    <a:lumMod val="90000"/>
                  </a:schemeClr>
                </a:solidFill>
                <a:effectLst/>
                <a:latin typeface="Baskerville Old Face" panose="02020602080505020303" pitchFamily="18" charset="0"/>
              </a:rPr>
            </a:br>
            <a:endParaRPr lang="en-US" dirty="0">
              <a:solidFill>
                <a:schemeClr val="tx2">
                  <a:lumMod val="90000"/>
                </a:schemeClr>
              </a:solidFill>
            </a:endParaRPr>
          </a:p>
        </p:txBody>
      </p:sp>
    </p:spTree>
    <p:extLst>
      <p:ext uri="{BB962C8B-B14F-4D97-AF65-F5344CB8AC3E}">
        <p14:creationId xmlns:p14="http://schemas.microsoft.com/office/powerpoint/2010/main" val="4135421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54"/>
            <a:ext cx="10515600" cy="1325563"/>
          </a:xfrm>
        </p:spPr>
        <p:txBody>
          <a:bodyPr/>
          <a:lstStyle/>
          <a:p>
            <a:pPr algn="ctr"/>
            <a:r>
              <a:rPr lang="en-US" b="1" i="0" u="none" strike="noStrike" dirty="0">
                <a:solidFill>
                  <a:schemeClr val="tx1"/>
                </a:solidFill>
                <a:effectLst/>
                <a:latin typeface="Baskerville Old Face" panose="02020602080505020303" pitchFamily="18" charset="0"/>
              </a:rPr>
              <a:t>“Early Gains”</a:t>
            </a:r>
            <a:r>
              <a:rPr lang="en-US" sz="1600" dirty="0">
                <a:solidFill>
                  <a:schemeClr val="tx1"/>
                </a:solidFill>
                <a:latin typeface="Baskerville Old Face" panose="02020602080505020303" pitchFamily="18" charset="0"/>
              </a:rPr>
              <a:t>(continued</a:t>
            </a:r>
            <a:r>
              <a:rPr lang="en-US" sz="1600" dirty="0">
                <a:solidFill>
                  <a:schemeClr val="bg1"/>
                </a:solidFill>
                <a:latin typeface="Baskerville Old Face" panose="02020602080505020303" pitchFamily="18" charset="0"/>
              </a:rPr>
              <a:t>)</a:t>
            </a:r>
            <a:endParaRPr lang="en-US" dirty="0"/>
          </a:p>
        </p:txBody>
      </p:sp>
      <p:sp>
        <p:nvSpPr>
          <p:cNvPr id="3" name="Content Placeholder 2"/>
          <p:cNvSpPr>
            <a:spLocks noGrp="1"/>
          </p:cNvSpPr>
          <p:nvPr>
            <p:ph idx="1"/>
          </p:nvPr>
        </p:nvSpPr>
        <p:spPr>
          <a:xfrm>
            <a:off x="0" y="967155"/>
            <a:ext cx="12191999" cy="5908432"/>
          </a:xfrm>
        </p:spPr>
        <p:txBody>
          <a:bodyPr>
            <a:noAutofit/>
          </a:bodyPr>
          <a:lstStyle/>
          <a:p>
            <a:pPr fontAlgn="base"/>
            <a:r>
              <a:rPr lang="en-US" dirty="0">
                <a:solidFill>
                  <a:schemeClr val="tx1"/>
                </a:solidFill>
              </a:rPr>
              <a:t>Successful implementation of after-school Tiger Academies</a:t>
            </a:r>
          </a:p>
          <a:p>
            <a:pPr fontAlgn="base"/>
            <a:r>
              <a:rPr lang="en-US" dirty="0">
                <a:solidFill>
                  <a:schemeClr val="tx1"/>
                </a:solidFill>
              </a:rPr>
              <a:t>Successful Back-to-School night, parent-teacher conferencing, and Report Card Conference</a:t>
            </a:r>
          </a:p>
          <a:p>
            <a:pPr fontAlgn="base"/>
            <a:r>
              <a:rPr lang="en-US" dirty="0">
                <a:solidFill>
                  <a:schemeClr val="tx1"/>
                </a:solidFill>
              </a:rPr>
              <a:t>Timely submission of 1st quarter EWI data, showing evidence of appropriate and effective interventions provided to students slipping off-track</a:t>
            </a:r>
          </a:p>
          <a:p>
            <a:pPr fontAlgn="base"/>
            <a:r>
              <a:rPr lang="en-US" dirty="0">
                <a:solidFill>
                  <a:schemeClr val="tx1"/>
                </a:solidFill>
              </a:rPr>
              <a:t>Successful pre-implementation and 1st quarter tiered professional development, including TA from TDS instructional facilitators and onsite support from math and ELA coaches</a:t>
            </a:r>
          </a:p>
          <a:p>
            <a:pPr fontAlgn="base"/>
            <a:r>
              <a:rPr lang="en-US" dirty="0">
                <a:solidFill>
                  <a:schemeClr val="tx1"/>
                </a:solidFill>
              </a:rPr>
              <a:t>Implementation of curriculum resource sharing through NY Learns</a:t>
            </a:r>
          </a:p>
          <a:p>
            <a:pPr fontAlgn="base"/>
            <a:r>
              <a:rPr lang="en-US" dirty="0">
                <a:solidFill>
                  <a:schemeClr val="tx1"/>
                </a:solidFill>
              </a:rPr>
              <a:t>Naviance for student college and vocational preparation.</a:t>
            </a:r>
          </a:p>
        </p:txBody>
      </p:sp>
    </p:spTree>
    <p:extLst>
      <p:ext uri="{BB962C8B-B14F-4D97-AF65-F5344CB8AC3E}">
        <p14:creationId xmlns:p14="http://schemas.microsoft.com/office/powerpoint/2010/main" val="2778956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dirty="0">
                <a:solidFill>
                  <a:schemeClr val="tx1"/>
                </a:solidFill>
                <a:effectLst/>
                <a:latin typeface="Baskerville Old Face" panose="02020602080505020303" pitchFamily="18" charset="0"/>
              </a:rPr>
              <a:t>“Early Gains”</a:t>
            </a:r>
            <a:r>
              <a:rPr lang="en-US" sz="1600" dirty="0">
                <a:solidFill>
                  <a:schemeClr val="tx1"/>
                </a:solidFill>
                <a:latin typeface="Baskerville Old Face" panose="02020602080505020303" pitchFamily="18" charset="0"/>
              </a:rPr>
              <a:t>(continued)</a:t>
            </a:r>
            <a:endParaRPr lang="en-US" dirty="0">
              <a:solidFill>
                <a:schemeClr val="tx1"/>
              </a:solidFill>
            </a:endParaRPr>
          </a:p>
        </p:txBody>
      </p:sp>
      <p:sp>
        <p:nvSpPr>
          <p:cNvPr id="3" name="Content Placeholder 2"/>
          <p:cNvSpPr>
            <a:spLocks noGrp="1"/>
          </p:cNvSpPr>
          <p:nvPr>
            <p:ph idx="1"/>
          </p:nvPr>
        </p:nvSpPr>
        <p:spPr>
          <a:xfrm>
            <a:off x="0" y="1825625"/>
            <a:ext cx="12192000" cy="4351338"/>
          </a:xfrm>
        </p:spPr>
        <p:txBody>
          <a:bodyPr/>
          <a:lstStyle/>
          <a:p>
            <a:pPr fontAlgn="base"/>
            <a:r>
              <a:rPr lang="en-US" dirty="0">
                <a:solidFill>
                  <a:schemeClr val="tx1"/>
                </a:solidFill>
              </a:rPr>
              <a:t>This year’s planning for next year’s implementation of Elevation (compliance of the PART154).</a:t>
            </a:r>
          </a:p>
          <a:p>
            <a:pPr fontAlgn="base"/>
            <a:r>
              <a:rPr lang="en-US" dirty="0">
                <a:solidFill>
                  <a:schemeClr val="tx1"/>
                </a:solidFill>
              </a:rPr>
              <a:t>Upgrades in our network for better dissemination of information.</a:t>
            </a:r>
          </a:p>
          <a:p>
            <a:pPr fontAlgn="base"/>
            <a:r>
              <a:rPr lang="en-US" dirty="0">
                <a:solidFill>
                  <a:schemeClr val="tx1"/>
                </a:solidFill>
              </a:rPr>
              <a:t>Providing the staff with laptops to assist them with planning.</a:t>
            </a:r>
          </a:p>
          <a:p>
            <a:pPr fontAlgn="base"/>
            <a:r>
              <a:rPr lang="en-US" dirty="0">
                <a:solidFill>
                  <a:schemeClr val="tx1"/>
                </a:solidFill>
              </a:rPr>
              <a:t>Upgrade of student computers in the media center and increase 1 to 1 device usage</a:t>
            </a:r>
          </a:p>
          <a:p>
            <a:pPr fontAlgn="base"/>
            <a:r>
              <a:rPr lang="en-US" dirty="0">
                <a:solidFill>
                  <a:schemeClr val="tx1"/>
                </a:solidFill>
              </a:rPr>
              <a:t>Renewal of Castle Learning software: Educational web-based software for student assessments</a:t>
            </a:r>
          </a:p>
          <a:p>
            <a:pPr fontAlgn="base"/>
            <a:r>
              <a:rPr lang="en-US" dirty="0">
                <a:solidFill>
                  <a:schemeClr val="tx1"/>
                </a:solidFill>
              </a:rPr>
              <a:t>Increase in professional development in technology</a:t>
            </a:r>
          </a:p>
          <a:p>
            <a:pPr marL="0" indent="0">
              <a:buNone/>
            </a:pPr>
            <a:endParaRPr lang="en-US" dirty="0">
              <a:solidFill>
                <a:schemeClr val="tx1"/>
              </a:solidFill>
            </a:endParaRPr>
          </a:p>
        </p:txBody>
      </p:sp>
    </p:spTree>
    <p:extLst>
      <p:ext uri="{BB962C8B-B14F-4D97-AF65-F5344CB8AC3E}">
        <p14:creationId xmlns:p14="http://schemas.microsoft.com/office/powerpoint/2010/main" val="142761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lnSpc>
                <a:spcPct val="100000"/>
              </a:lnSpc>
              <a:spcBef>
                <a:spcPts val="0"/>
              </a:spcBef>
            </a:pPr>
            <a:r>
              <a:rPr lang="en-US" sz="3200" b="1" cap="small" dirty="0">
                <a:solidFill>
                  <a:prstClr val="white"/>
                </a:solidFill>
                <a:latin typeface="Century Schoolbook" panose="02040604050505020304" pitchFamily="18" charset="0"/>
                <a:ea typeface="+mn-ea"/>
                <a:cs typeface="+mn-cs"/>
              </a:rPr>
              <a:t>School Change Model</a:t>
            </a:r>
            <a:br>
              <a:rPr lang="en-US" b="1" cap="small" dirty="0">
                <a:solidFill>
                  <a:prstClr val="white"/>
                </a:solidFill>
                <a:latin typeface="Century Schoolbook" panose="02040604050505020304" pitchFamily="18" charset="0"/>
                <a:ea typeface="+mn-ea"/>
                <a:cs typeface="+mn-cs"/>
              </a:rPr>
            </a:br>
            <a:endParaRPr lang="en-US" dirty="0">
              <a:latin typeface="Century Schoolbook" panose="02040604050505020304" pitchFamily="18" charset="0"/>
            </a:endParaRPr>
          </a:p>
        </p:txBody>
      </p:sp>
      <p:pic>
        <p:nvPicPr>
          <p:cNvPr id="5" name="Content Placeholder 4"/>
          <p:cNvPicPr>
            <a:picLocks noGrp="1" noChangeAspect="1"/>
          </p:cNvPicPr>
          <p:nvPr>
            <p:ph idx="1"/>
          </p:nvPr>
        </p:nvPicPr>
        <p:blipFill>
          <a:blip r:embed="rId2"/>
          <a:stretch>
            <a:fillRect/>
          </a:stretch>
        </p:blipFill>
        <p:spPr>
          <a:xfrm>
            <a:off x="2415171" y="1762897"/>
            <a:ext cx="7180426" cy="4669439"/>
          </a:xfrm>
          <a:prstGeom prst="rect">
            <a:avLst/>
          </a:prstGeom>
        </p:spPr>
      </p:pic>
    </p:spTree>
    <p:extLst>
      <p:ext uri="{BB962C8B-B14F-4D97-AF65-F5344CB8AC3E}">
        <p14:creationId xmlns:p14="http://schemas.microsoft.com/office/powerpoint/2010/main" val="28247375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Questions</a:t>
            </a:r>
          </a:p>
        </p:txBody>
      </p:sp>
    </p:spTree>
    <p:extLst>
      <p:ext uri="{BB962C8B-B14F-4D97-AF65-F5344CB8AC3E}">
        <p14:creationId xmlns:p14="http://schemas.microsoft.com/office/powerpoint/2010/main" val="120413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2774" y="87474"/>
            <a:ext cx="8956962" cy="6703791"/>
          </a:xfrm>
          <a:prstGeom prst="rect">
            <a:avLst/>
          </a:prstGeom>
        </p:spPr>
      </p:pic>
    </p:spTree>
    <p:extLst>
      <p:ext uri="{BB962C8B-B14F-4D97-AF65-F5344CB8AC3E}">
        <p14:creationId xmlns:p14="http://schemas.microsoft.com/office/powerpoint/2010/main" val="1844261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54727" y="222508"/>
            <a:ext cx="8817263" cy="6635492"/>
          </a:xfrm>
          <a:prstGeom prst="rect">
            <a:avLst/>
          </a:prstGeom>
        </p:spPr>
      </p:pic>
    </p:spTree>
    <p:extLst>
      <p:ext uri="{BB962C8B-B14F-4D97-AF65-F5344CB8AC3E}">
        <p14:creationId xmlns:p14="http://schemas.microsoft.com/office/powerpoint/2010/main" val="2395077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06682" y="143178"/>
            <a:ext cx="8863446" cy="6558958"/>
          </a:xfrm>
          <a:prstGeom prst="rect">
            <a:avLst/>
          </a:prstGeom>
        </p:spPr>
      </p:pic>
    </p:spTree>
    <p:extLst>
      <p:ext uri="{BB962C8B-B14F-4D97-AF65-F5344CB8AC3E}">
        <p14:creationId xmlns:p14="http://schemas.microsoft.com/office/powerpoint/2010/main" val="636414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Partnerships</a:t>
            </a:r>
            <a:br>
              <a:rPr lang="en-US" dirty="0"/>
            </a:br>
            <a:r>
              <a:rPr lang="en-US" dirty="0"/>
              <a:t>Professional Development &amp;  Instructional Practice </a:t>
            </a:r>
          </a:p>
        </p:txBody>
      </p:sp>
      <p:sp>
        <p:nvSpPr>
          <p:cNvPr id="4" name="Text Placeholder 3"/>
          <p:cNvSpPr>
            <a:spLocks noGrp="1"/>
          </p:cNvSpPr>
          <p:nvPr>
            <p:ph type="body" idx="1"/>
          </p:nvPr>
        </p:nvSpPr>
        <p:spPr>
          <a:xfrm>
            <a:off x="831850" y="4589463"/>
            <a:ext cx="10515600" cy="1821728"/>
          </a:xfrm>
        </p:spPr>
        <p:txBody>
          <a:bodyPr>
            <a:normAutofit/>
          </a:bodyPr>
          <a:lstStyle/>
          <a:p>
            <a:endParaRPr lang="en-US" dirty="0">
              <a:solidFill>
                <a:srgbClr val="002060"/>
              </a:solidFill>
            </a:endParaRPr>
          </a:p>
          <a:p>
            <a:r>
              <a:rPr lang="en-US" dirty="0">
                <a:solidFill>
                  <a:schemeClr val="tx2">
                    <a:lumMod val="90000"/>
                  </a:schemeClr>
                </a:solidFill>
              </a:rPr>
              <a:t>Reina Jovin</a:t>
            </a:r>
          </a:p>
          <a:p>
            <a:r>
              <a:rPr lang="en-US" dirty="0">
                <a:solidFill>
                  <a:schemeClr val="tx2">
                    <a:lumMod val="90000"/>
                  </a:schemeClr>
                </a:solidFill>
              </a:rPr>
              <a:t>School Implementation Manager</a:t>
            </a:r>
            <a:r>
              <a:rPr lang="en-US" dirty="0">
                <a:solidFill>
                  <a:srgbClr val="002060"/>
                </a:solidFill>
              </a:rPr>
              <a:t>  </a:t>
            </a:r>
          </a:p>
        </p:txBody>
      </p:sp>
      <p:pic>
        <p:nvPicPr>
          <p:cNvPr id="3" name="Picture 2" descr="hempstead tigers - Google Search -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l="21820" t="44336" r="52751" b="27204"/>
          <a:stretch/>
        </p:blipFill>
        <p:spPr>
          <a:xfrm>
            <a:off x="9018907" y="154029"/>
            <a:ext cx="3100357" cy="1880960"/>
          </a:xfrm>
          <a:prstGeom prst="rect">
            <a:avLst/>
          </a:prstGeom>
        </p:spPr>
      </p:pic>
    </p:spTree>
    <p:extLst>
      <p:ext uri="{BB962C8B-B14F-4D97-AF65-F5344CB8AC3E}">
        <p14:creationId xmlns:p14="http://schemas.microsoft.com/office/powerpoint/2010/main" val="29246778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588</TotalTime>
  <Words>2067</Words>
  <Application>Microsoft Office PowerPoint</Application>
  <PresentationFormat>Widescreen</PresentationFormat>
  <Paragraphs>427</Paragraphs>
  <Slides>50</Slides>
  <Notes>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50</vt:i4>
      </vt:variant>
    </vt:vector>
  </HeadingPairs>
  <TitlesOfParts>
    <vt:vector size="64" baseType="lpstr">
      <vt:lpstr>Aharoni</vt:lpstr>
      <vt:lpstr>Andalus</vt:lpstr>
      <vt:lpstr>Arial</vt:lpstr>
      <vt:lpstr>Baskerville Old Face</vt:lpstr>
      <vt:lpstr>Batang</vt:lpstr>
      <vt:lpstr>Calibri</vt:lpstr>
      <vt:lpstr>Century Gothic</vt:lpstr>
      <vt:lpstr>Century Schoolbook</vt:lpstr>
      <vt:lpstr>Perpetua</vt:lpstr>
      <vt:lpstr>Tahoma</vt:lpstr>
      <vt:lpstr>Times New Roman</vt:lpstr>
      <vt:lpstr>Verdana</vt:lpstr>
      <vt:lpstr>Wingdings</vt:lpstr>
      <vt:lpstr>Mesh</vt:lpstr>
      <vt:lpstr>Hempstead High school  Tiger Pride</vt:lpstr>
      <vt:lpstr>Key Components:  Tiger Spirit  </vt:lpstr>
      <vt:lpstr>Transformation Plan</vt:lpstr>
      <vt:lpstr>SCHOOL CHANGE MODEL</vt:lpstr>
      <vt:lpstr>School Change Model </vt:lpstr>
      <vt:lpstr>PowerPoint Presentation</vt:lpstr>
      <vt:lpstr>PowerPoint Presentation</vt:lpstr>
      <vt:lpstr>PowerPoint Presentation</vt:lpstr>
      <vt:lpstr>Partnerships Professional Development &amp;  Instructional Practice </vt:lpstr>
      <vt:lpstr>PowerPoint Presentation</vt:lpstr>
      <vt:lpstr>Small Learning Communities:  School Redesign</vt:lpstr>
      <vt:lpstr>PowerPoint Presentation</vt:lpstr>
      <vt:lpstr>3 -Tiered Professional Development Plan</vt:lpstr>
      <vt:lpstr>3- Tiered Professional Development Plan cont.</vt:lpstr>
      <vt:lpstr>Focus Area: College-Going Culture</vt:lpstr>
      <vt:lpstr>Bell Schedule </vt:lpstr>
      <vt:lpstr>Hempstead High School Bell Schedule</vt:lpstr>
      <vt:lpstr>Student Schedule Types</vt:lpstr>
      <vt:lpstr>Freshman Schedule At A Glance</vt:lpstr>
      <vt:lpstr>Sophomore Schedule At A Glance</vt:lpstr>
      <vt:lpstr>Junior Schedule At A Glance</vt:lpstr>
      <vt:lpstr>Senior Schedule At A Glance</vt:lpstr>
      <vt:lpstr>Best Practices Implemented </vt:lpstr>
      <vt:lpstr>Introduction to Small Learning Communities </vt:lpstr>
      <vt:lpstr>Small Learning Communities Continued </vt:lpstr>
      <vt:lpstr>Freshmen Academy</vt:lpstr>
      <vt:lpstr>International Academy</vt:lpstr>
      <vt:lpstr>S.T.E.M. Academy</vt:lpstr>
      <vt:lpstr>Visual and Performing Arts</vt:lpstr>
      <vt:lpstr>Business Entrepreneurship</vt:lpstr>
      <vt:lpstr>To Review…</vt:lpstr>
      <vt:lpstr>9th Grade Academy </vt:lpstr>
      <vt:lpstr>Where Did the Freshmen Go?</vt:lpstr>
      <vt:lpstr>Summer Bridge </vt:lpstr>
      <vt:lpstr>Recruitment for Summer Bridge:  </vt:lpstr>
      <vt:lpstr>Academics </vt:lpstr>
      <vt:lpstr>Schedule </vt:lpstr>
      <vt:lpstr>New Language Arts &amp;  Home Language Arts  Students </vt:lpstr>
      <vt:lpstr>Enrichment </vt:lpstr>
      <vt:lpstr>Incentive Activities </vt:lpstr>
      <vt:lpstr>Professional Development </vt:lpstr>
      <vt:lpstr>Best Practices Implemented </vt:lpstr>
      <vt:lpstr>progress</vt:lpstr>
      <vt:lpstr>Graduation Rate Progress</vt:lpstr>
      <vt:lpstr>Class of 2016’s “Graduation Preparedness”</vt:lpstr>
      <vt:lpstr>Students Making Yearly Progress Toward Graduation</vt:lpstr>
      <vt:lpstr>School Turnaround “Early Gains” </vt:lpstr>
      <vt:lpstr>“Early Gains”(continued)</vt:lpstr>
      <vt:lpstr>“Early Gains”(continued)</vt:lpstr>
      <vt:lpstr>Questions</vt:lpstr>
    </vt:vector>
  </TitlesOfParts>
  <Company>Hempstead UFSD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Hempstead High School</dc:title>
  <dc:creator>Noone, Jason</dc:creator>
  <cp:lastModifiedBy>Reina Jovin</cp:lastModifiedBy>
  <cp:revision>56</cp:revision>
  <dcterms:created xsi:type="dcterms:W3CDTF">2016-05-13T10:14:55Z</dcterms:created>
  <dcterms:modified xsi:type="dcterms:W3CDTF">2016-11-03T03:24:59Z</dcterms:modified>
</cp:coreProperties>
</file>